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17" r:id="rId3"/>
    <p:sldId id="318" r:id="rId4"/>
    <p:sldId id="319" r:id="rId5"/>
    <p:sldId id="339" r:id="rId6"/>
    <p:sldId id="340" r:id="rId7"/>
    <p:sldId id="341" r:id="rId8"/>
    <p:sldId id="342" r:id="rId9"/>
    <p:sldId id="346" r:id="rId10"/>
    <p:sldId id="343" r:id="rId11"/>
    <p:sldId id="344" r:id="rId12"/>
    <p:sldId id="345" r:id="rId13"/>
    <p:sldId id="334" r:id="rId14"/>
    <p:sldId id="333" r:id="rId15"/>
    <p:sldId id="335" r:id="rId16"/>
    <p:sldId id="337" r:id="rId17"/>
    <p:sldId id="338" r:id="rId18"/>
    <p:sldId id="356" r:id="rId19"/>
    <p:sldId id="354" r:id="rId20"/>
    <p:sldId id="353" r:id="rId21"/>
    <p:sldId id="347" r:id="rId22"/>
    <p:sldId id="357" r:id="rId23"/>
    <p:sldId id="359" r:id="rId24"/>
  </p:sldIdLst>
  <p:sldSz cx="9144000" cy="6858000" type="screen4x3"/>
  <p:notesSz cx="6881813" cy="9296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" initials="J" lastIdx="1" clrIdx="0"/>
  <p:cmAuthor id="1" name="Florencia Sotelo" initials="FS" lastIdx="1" clrIdx="1">
    <p:extLst>
      <p:ext uri="{19B8F6BF-5375-455C-9EA6-DF929625EA0E}">
        <p15:presenceInfo xmlns:p15="http://schemas.microsoft.com/office/powerpoint/2012/main" userId="58f8da4aa576e0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B00"/>
    <a:srgbClr val="DEA900"/>
    <a:srgbClr val="8D42C6"/>
    <a:srgbClr val="F9F9F5"/>
    <a:srgbClr val="F6F5EE"/>
    <a:srgbClr val="85A644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57" autoAdjust="0"/>
    <p:restoredTop sz="94660" autoAdjust="0"/>
  </p:normalViewPr>
  <p:slideViewPr>
    <p:cSldViewPr>
      <p:cViewPr varScale="1">
        <p:scale>
          <a:sx n="69" d="100"/>
          <a:sy n="69" d="100"/>
        </p:scale>
        <p:origin x="16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erver\h$\P.VIOLENCIA\Base%20de%20Datos\Procesamientos%202016\Funcionarios%2026-04-201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\h$\P.VIOLENCIA\Informes%20Anuales-%20Violencia\Informe%20Anual%202016\Uso%20de%20la%20fuerza\datos%20cap%206%20UDF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uli\Desktop\datos%20esj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928066535020624E-2"/>
          <c:y val="1.7084080604800607E-2"/>
          <c:w val="0.94268662502254796"/>
          <c:h val="0.92678106312702502"/>
        </c:manualLayout>
      </c:layout>
      <c:lineChart>
        <c:grouping val="standard"/>
        <c:varyColors val="0"/>
        <c:ser>
          <c:idx val="0"/>
          <c:order val="0"/>
          <c:tx>
            <c:strRef>
              <c:f>Hoja2!$A$4</c:f>
              <c:strCache>
                <c:ptCount val="1"/>
                <c:pt idx="0">
                  <c:v>Funcionarios</c:v>
                </c:pt>
              </c:strCache>
            </c:strRef>
          </c:tx>
          <c:dLbls>
            <c:dLbl>
              <c:idx val="0"/>
              <c:layout>
                <c:manualLayout>
                  <c:x val="-3.0343104051760113E-2"/>
                  <c:y val="5.3190738947877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C1-48CE-85E1-2072AFC0B83D}"/>
                </c:ext>
              </c:extLst>
            </c:dLbl>
            <c:dLbl>
              <c:idx val="1"/>
              <c:layout>
                <c:manualLayout>
                  <c:x val="-3.4135992058230112E-2"/>
                  <c:y val="5.87897641002852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C1-48CE-85E1-2072AFC0B83D}"/>
                </c:ext>
              </c:extLst>
            </c:dLbl>
            <c:dLbl>
              <c:idx val="2"/>
              <c:layout>
                <c:manualLayout>
                  <c:x val="-2.8446660048525113E-2"/>
                  <c:y val="4.759171379546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EC1-48CE-85E1-2072AFC0B83D}"/>
                </c:ext>
              </c:extLst>
            </c:dLbl>
            <c:dLbl>
              <c:idx val="3"/>
              <c:layout>
                <c:manualLayout>
                  <c:x val="-2.0860884035584989E-2"/>
                  <c:y val="5.0391226371672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C1-48CE-85E1-2072AFC0B83D}"/>
                </c:ext>
              </c:extLst>
            </c:dLbl>
            <c:dLbl>
              <c:idx val="4"/>
              <c:layout>
                <c:manualLayout>
                  <c:x val="-1.7067996029115108E-2"/>
                  <c:y val="2.7995125762040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EC1-48CE-85E1-2072AFC0B83D}"/>
                </c:ext>
              </c:extLst>
            </c:dLbl>
            <c:dLbl>
              <c:idx val="5"/>
              <c:layout>
                <c:manualLayout>
                  <c:x val="-1.8964440032350115E-2"/>
                  <c:y val="3.07946383382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C1-48CE-85E1-2072AFC0B83D}"/>
                </c:ext>
              </c:extLst>
            </c:dLbl>
            <c:dLbl>
              <c:idx val="6"/>
              <c:layout>
                <c:manualLayout>
                  <c:x val="-3.4135992058230112E-2"/>
                  <c:y val="-3.9193176066856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EC1-48CE-85E1-2072AFC0B83D}"/>
                </c:ext>
              </c:extLst>
            </c:dLbl>
            <c:dLbl>
              <c:idx val="7"/>
              <c:layout>
                <c:manualLayout>
                  <c:x val="-1.5171552025880105E-2"/>
                  <c:y val="-1.959658803342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C1-48CE-85E1-2072AFC0B83D}"/>
                </c:ext>
              </c:extLst>
            </c:dLbl>
            <c:dLbl>
              <c:idx val="8"/>
              <c:layout>
                <c:manualLayout>
                  <c:x val="-3.0343104051760113E-2"/>
                  <c:y val="4.479220121926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EC1-48CE-85E1-2072AFC0B83D}"/>
                </c:ext>
              </c:extLst>
            </c:dLbl>
            <c:dLbl>
              <c:idx val="9"/>
              <c:layout>
                <c:manualLayout>
                  <c:x val="-2.4653772042055218E-2"/>
                  <c:y val="3.9193176066856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C1-48CE-85E1-2072AFC0B83D}"/>
                </c:ext>
              </c:extLst>
            </c:dLbl>
            <c:dLbl>
              <c:idx val="10"/>
              <c:layout>
                <c:manualLayout>
                  <c:x val="-2.8446660048525113E-2"/>
                  <c:y val="4.4792201219265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EC1-48CE-85E1-2072AFC0B83D}"/>
                </c:ext>
              </c:extLst>
            </c:dLbl>
            <c:dLbl>
              <c:idx val="11"/>
              <c:layout>
                <c:manualLayout>
                  <c:x val="-3.2239548054995334E-2"/>
                  <c:y val="4.19926886430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EC1-48CE-85E1-2072AFC0B83D}"/>
                </c:ext>
              </c:extLst>
            </c:dLbl>
            <c:dLbl>
              <c:idx val="12"/>
              <c:layout>
                <c:manualLayout>
                  <c:x val="-3.6032436061465112E-2"/>
                  <c:y val="3.07946383382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EC1-48CE-85E1-2072AFC0B83D}"/>
                </c:ext>
              </c:extLst>
            </c:dLbl>
            <c:dLbl>
              <c:idx val="13"/>
              <c:layout>
                <c:manualLayout>
                  <c:x val="-1.8964440032350115E-2"/>
                  <c:y val="4.19926886430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EC1-48CE-85E1-2072AFC0B83D}"/>
                </c:ext>
              </c:extLst>
            </c:dLbl>
            <c:dLbl>
              <c:idx val="14"/>
              <c:layout>
                <c:manualLayout>
                  <c:x val="-2.2757328038820211E-2"/>
                  <c:y val="3.9193176066856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EC1-48CE-85E1-2072AFC0B83D}"/>
                </c:ext>
              </c:extLst>
            </c:dLbl>
            <c:dLbl>
              <c:idx val="15"/>
              <c:layout>
                <c:manualLayout>
                  <c:x val="-2.6550216045290117E-2"/>
                  <c:y val="3.9193176066856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EC1-48CE-85E1-2072AFC0B83D}"/>
                </c:ext>
              </c:extLst>
            </c:dLbl>
            <c:dLbl>
              <c:idx val="16"/>
              <c:layout>
                <c:manualLayout>
                  <c:x val="-2.0860884035584989E-2"/>
                  <c:y val="3.3594150914448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EC1-48CE-85E1-2072AFC0B83D}"/>
                </c:ext>
              </c:extLst>
            </c:dLbl>
            <c:dLbl>
              <c:idx val="17"/>
              <c:layout>
                <c:manualLayout>
                  <c:x val="-2.6550216045290117E-2"/>
                  <c:y val="4.479198078520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EC1-48CE-85E1-2072AFC0B83D}"/>
                </c:ext>
              </c:extLst>
            </c:dLbl>
            <c:dLbl>
              <c:idx val="18"/>
              <c:layout>
                <c:manualLayout>
                  <c:x val="-2.8446660048525113E-2"/>
                  <c:y val="4.4792201219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EC1-48CE-85E1-2072AFC0B83D}"/>
                </c:ext>
              </c:extLst>
            </c:dLbl>
            <c:dLbl>
              <c:idx val="19"/>
              <c:layout>
                <c:manualLayout>
                  <c:x val="-1.1378664019410109E-2"/>
                  <c:y val="5.5990251524081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6EC1-48CE-85E1-2072AFC0B8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 sz="1200" b="1">
                    <a:solidFill>
                      <a:schemeClr val="accent1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Hoja2!$B$3:$U$3</c:f>
              <c:numCache>
                <c:formatCode>General</c:formatCod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Hoja2!$B$4:$U$4</c:f>
              <c:numCache>
                <c:formatCode>###0</c:formatCode>
                <c:ptCount val="20"/>
                <c:pt idx="0">
                  <c:v>55</c:v>
                </c:pt>
                <c:pt idx="1">
                  <c:v>45</c:v>
                </c:pt>
                <c:pt idx="2">
                  <c:v>53</c:v>
                </c:pt>
                <c:pt idx="3">
                  <c:v>73</c:v>
                </c:pt>
                <c:pt idx="4">
                  <c:v>83</c:v>
                </c:pt>
                <c:pt idx="5">
                  <c:v>98</c:v>
                </c:pt>
                <c:pt idx="6">
                  <c:v>107</c:v>
                </c:pt>
                <c:pt idx="7">
                  <c:v>76</c:v>
                </c:pt>
                <c:pt idx="8">
                  <c:v>39</c:v>
                </c:pt>
                <c:pt idx="9">
                  <c:v>37</c:v>
                </c:pt>
                <c:pt idx="10">
                  <c:v>39</c:v>
                </c:pt>
                <c:pt idx="11">
                  <c:v>31</c:v>
                </c:pt>
                <c:pt idx="12">
                  <c:v>33</c:v>
                </c:pt>
                <c:pt idx="13">
                  <c:v>31</c:v>
                </c:pt>
                <c:pt idx="14">
                  <c:v>43</c:v>
                </c:pt>
                <c:pt idx="15">
                  <c:v>30</c:v>
                </c:pt>
                <c:pt idx="16">
                  <c:v>41</c:v>
                </c:pt>
                <c:pt idx="17">
                  <c:v>38</c:v>
                </c:pt>
                <c:pt idx="18">
                  <c:v>33</c:v>
                </c:pt>
                <c:pt idx="19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6EC1-48CE-85E1-2072AFC0B83D}"/>
            </c:ext>
          </c:extLst>
        </c:ser>
        <c:ser>
          <c:idx val="1"/>
          <c:order val="1"/>
          <c:tx>
            <c:strRef>
              <c:f>Hoja2!$A$5</c:f>
              <c:strCache>
                <c:ptCount val="1"/>
                <c:pt idx="0">
                  <c:v>Particulares</c:v>
                </c:pt>
              </c:strCache>
            </c:strRef>
          </c:tx>
          <c:marker>
            <c:symbol val="diamond"/>
            <c:size val="7"/>
          </c:marker>
          <c:dLbls>
            <c:dLbl>
              <c:idx val="0"/>
              <c:layout>
                <c:manualLayout>
                  <c:x val="-3.0343104051760113E-2"/>
                  <c:y val="-3.63936634906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6EC1-48CE-85E1-2072AFC0B83D}"/>
                </c:ext>
              </c:extLst>
            </c:dLbl>
            <c:dLbl>
              <c:idx val="1"/>
              <c:layout>
                <c:manualLayout>
                  <c:x val="-2.4653772042055218E-2"/>
                  <c:y val="-3.63936634906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6EC1-48CE-85E1-2072AFC0B83D}"/>
                </c:ext>
              </c:extLst>
            </c:dLbl>
            <c:dLbl>
              <c:idx val="3"/>
              <c:layout>
                <c:manualLayout>
                  <c:x val="-4.1721768071169986E-2"/>
                  <c:y val="-3.07946383382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EC1-48CE-85E1-2072AFC0B83D}"/>
                </c:ext>
              </c:extLst>
            </c:dLbl>
            <c:dLbl>
              <c:idx val="4"/>
              <c:layout>
                <c:manualLayout>
                  <c:x val="-3.6032436061465112E-2"/>
                  <c:y val="5.0391226371673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6EC1-48CE-85E1-2072AFC0B83D}"/>
                </c:ext>
              </c:extLst>
            </c:dLbl>
            <c:dLbl>
              <c:idx val="5"/>
              <c:layout>
                <c:manualLayout>
                  <c:x val="-7.5857760129400559E-3"/>
                  <c:y val="-4.4792201219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6EC1-48CE-85E1-2072AFC0B83D}"/>
                </c:ext>
              </c:extLst>
            </c:dLbl>
            <c:dLbl>
              <c:idx val="10"/>
              <c:layout>
                <c:manualLayout>
                  <c:x val="-2.8446660048525113E-2"/>
                  <c:y val="3.3594150914448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6EC1-48CE-85E1-2072AFC0B83D}"/>
                </c:ext>
              </c:extLst>
            </c:dLbl>
            <c:dLbl>
              <c:idx val="11"/>
              <c:layout>
                <c:manualLayout>
                  <c:x val="-2.0860884035584989E-2"/>
                  <c:y val="3.63936634906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6EC1-48CE-85E1-2072AFC0B83D}"/>
                </c:ext>
              </c:extLst>
            </c:dLbl>
            <c:dLbl>
              <c:idx val="12"/>
              <c:layout>
                <c:manualLayout>
                  <c:x val="-2.4653772042055218E-2"/>
                  <c:y val="4.759171379546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6EC1-48CE-85E1-2072AFC0B83D}"/>
                </c:ext>
              </c:extLst>
            </c:dLbl>
            <c:dLbl>
              <c:idx val="13"/>
              <c:layout>
                <c:manualLayout>
                  <c:x val="-3.0343104051760113E-2"/>
                  <c:y val="-3.0794638338244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6EC1-48CE-85E1-2072AFC0B83D}"/>
                </c:ext>
              </c:extLst>
            </c:dLbl>
            <c:dLbl>
              <c:idx val="14"/>
              <c:layout>
                <c:manualLayout>
                  <c:x val="-3.4135992058230112E-2"/>
                  <c:y val="4.19926886430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6EC1-48CE-85E1-2072AFC0B83D}"/>
                </c:ext>
              </c:extLst>
            </c:dLbl>
            <c:dLbl>
              <c:idx val="15"/>
              <c:layout>
                <c:manualLayout>
                  <c:x val="-2.6550216045290117E-2"/>
                  <c:y val="4.7591713795468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6EC1-48CE-85E1-2072AFC0B83D}"/>
                </c:ext>
              </c:extLst>
            </c:dLbl>
            <c:dLbl>
              <c:idx val="16"/>
              <c:layout>
                <c:manualLayout>
                  <c:x val="-3.0343104051760113E-2"/>
                  <c:y val="-3.639366349065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6EC1-48CE-85E1-2072AFC0B83D}"/>
                </c:ext>
              </c:extLst>
            </c:dLbl>
            <c:dLbl>
              <c:idx val="17"/>
              <c:layout>
                <c:manualLayout>
                  <c:x val="-2.4653772042055218E-2"/>
                  <c:y val="4.4792201219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6EC1-48CE-85E1-2072AFC0B83D}"/>
                </c:ext>
              </c:extLst>
            </c:dLbl>
            <c:dLbl>
              <c:idx val="18"/>
              <c:layout>
                <c:manualLayout>
                  <c:x val="-7.5857760129400559E-3"/>
                  <c:y val="-4.479220121926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2-6EC1-48CE-85E1-2072AFC0B83D}"/>
                </c:ext>
              </c:extLst>
            </c:dLbl>
            <c:dLbl>
              <c:idx val="19"/>
              <c:layout>
                <c:manualLayout>
                  <c:x val="0"/>
                  <c:y val="4.199268864306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6EC1-48CE-85E1-2072AFC0B8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AR" sz="1200" b="1">
                    <a:solidFill>
                      <a:schemeClr val="accent2"/>
                    </a:solidFill>
                  </a:defRPr>
                </a:pPr>
                <a:endParaRPr lang="es-A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Hoja2!$B$3:$U$3</c:f>
              <c:numCache>
                <c:formatCode>General</c:formatCod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Hoja2!$B$5:$U$5</c:f>
              <c:numCache>
                <c:formatCode>###0</c:formatCode>
                <c:ptCount val="20"/>
                <c:pt idx="0">
                  <c:v>159</c:v>
                </c:pt>
                <c:pt idx="1">
                  <c:v>159</c:v>
                </c:pt>
                <c:pt idx="2">
                  <c:v>167</c:v>
                </c:pt>
                <c:pt idx="3">
                  <c:v>276</c:v>
                </c:pt>
                <c:pt idx="4">
                  <c:v>254</c:v>
                </c:pt>
                <c:pt idx="5">
                  <c:v>317</c:v>
                </c:pt>
                <c:pt idx="6">
                  <c:v>277</c:v>
                </c:pt>
                <c:pt idx="7">
                  <c:v>186</c:v>
                </c:pt>
                <c:pt idx="8">
                  <c:v>133</c:v>
                </c:pt>
                <c:pt idx="9">
                  <c:v>115</c:v>
                </c:pt>
                <c:pt idx="10">
                  <c:v>86</c:v>
                </c:pt>
                <c:pt idx="11">
                  <c:v>94</c:v>
                </c:pt>
                <c:pt idx="12">
                  <c:v>98</c:v>
                </c:pt>
                <c:pt idx="13">
                  <c:v>129</c:v>
                </c:pt>
                <c:pt idx="14">
                  <c:v>109</c:v>
                </c:pt>
                <c:pt idx="15">
                  <c:v>105</c:v>
                </c:pt>
                <c:pt idx="16">
                  <c:v>121</c:v>
                </c:pt>
                <c:pt idx="17">
                  <c:v>116</c:v>
                </c:pt>
                <c:pt idx="18">
                  <c:v>156</c:v>
                </c:pt>
                <c:pt idx="19">
                  <c:v>127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6EC1-48CE-85E1-2072AFC0B8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948224"/>
        <c:axId val="209421056"/>
      </c:lineChart>
      <c:catAx>
        <c:axId val="20894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sz="1400"/>
            </a:pPr>
            <a:endParaRPr lang="es-AR"/>
          </a:p>
        </c:txPr>
        <c:crossAx val="209421056"/>
        <c:crosses val="autoZero"/>
        <c:auto val="1"/>
        <c:lblAlgn val="ctr"/>
        <c:lblOffset val="100"/>
        <c:noMultiLvlLbl val="0"/>
      </c:catAx>
      <c:valAx>
        <c:axId val="209421056"/>
        <c:scaling>
          <c:orientation val="minMax"/>
        </c:scaling>
        <c:delete val="0"/>
        <c:axPos val="l"/>
        <c:majorGridlines/>
        <c:numFmt formatCode="###0" sourceLinked="1"/>
        <c:majorTickMark val="out"/>
        <c:minorTickMark val="none"/>
        <c:tickLblPos val="nextTo"/>
        <c:txPr>
          <a:bodyPr/>
          <a:lstStyle/>
          <a:p>
            <a:pPr>
              <a:defRPr lang="es-AR"/>
            </a:pPr>
            <a:endParaRPr lang="es-AR"/>
          </a:p>
        </c:txPr>
        <c:crossAx val="208948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2183942306896216"/>
          <c:y val="5.0154791807826643E-2"/>
          <c:w val="0.51506909428119729"/>
          <c:h val="0.11308837307122802"/>
        </c:manualLayout>
      </c:layout>
      <c:overlay val="0"/>
      <c:txPr>
        <a:bodyPr/>
        <a:lstStyle/>
        <a:p>
          <a:pPr>
            <a:defRPr lang="es-AR" sz="1400" b="1"/>
          </a:pPr>
          <a:endParaRPr lang="es-A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664520421576125E-2"/>
          <c:y val="9.4643669336499259E-2"/>
          <c:w val="0.92504406501649705"/>
          <c:h val="0.842593988674980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'Cuadro 5 Cap. UDF'!$A$2</c:f>
              <c:strCache>
                <c:ptCount val="1"/>
                <c:pt idx="0">
                  <c:v>En Servicio</c:v>
                </c:pt>
              </c:strCache>
            </c:strRef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numRef>
              <c:f>'Cuadro 5 Cap. UDF'!$B$1:$U$1</c:f>
              <c:numCache>
                <c:formatCode>General</c:formatCod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'Cuadro 5 Cap. UDF'!$B$2:$U$2</c:f>
              <c:numCache>
                <c:formatCode>###0</c:formatCode>
                <c:ptCount val="20"/>
                <c:pt idx="0">
                  <c:v>103</c:v>
                </c:pt>
                <c:pt idx="1">
                  <c:v>92</c:v>
                </c:pt>
                <c:pt idx="2">
                  <c:v>102</c:v>
                </c:pt>
                <c:pt idx="3">
                  <c:v>154</c:v>
                </c:pt>
                <c:pt idx="4">
                  <c:v>147</c:v>
                </c:pt>
                <c:pt idx="5">
                  <c:v>143</c:v>
                </c:pt>
                <c:pt idx="6">
                  <c:v>115</c:v>
                </c:pt>
                <c:pt idx="7">
                  <c:v>98</c:v>
                </c:pt>
                <c:pt idx="8">
                  <c:v>59</c:v>
                </c:pt>
                <c:pt idx="9">
                  <c:v>66</c:v>
                </c:pt>
                <c:pt idx="10">
                  <c:v>38</c:v>
                </c:pt>
                <c:pt idx="11">
                  <c:v>36</c:v>
                </c:pt>
                <c:pt idx="12">
                  <c:v>50</c:v>
                </c:pt>
                <c:pt idx="13">
                  <c:v>84</c:v>
                </c:pt>
                <c:pt idx="14">
                  <c:v>54</c:v>
                </c:pt>
                <c:pt idx="15">
                  <c:v>50</c:v>
                </c:pt>
                <c:pt idx="16">
                  <c:v>47</c:v>
                </c:pt>
                <c:pt idx="17">
                  <c:v>41</c:v>
                </c:pt>
                <c:pt idx="18">
                  <c:v>68</c:v>
                </c:pt>
                <c:pt idx="19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6A-4F9B-B28F-67AFF5B40D5A}"/>
            </c:ext>
          </c:extLst>
        </c:ser>
        <c:ser>
          <c:idx val="1"/>
          <c:order val="1"/>
          <c:tx>
            <c:strRef>
              <c:f>'Cuadro 5 Cap. UDF'!$A$3</c:f>
              <c:strCache>
                <c:ptCount val="1"/>
                <c:pt idx="0">
                  <c:v>Fuera de Servicio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c:spPr>
          <c:invertIfNegative val="0"/>
          <c:cat>
            <c:numRef>
              <c:f>'Cuadro 5 Cap. UDF'!$B$1:$U$1</c:f>
              <c:numCache>
                <c:formatCode>General</c:formatCode>
                <c:ptCount val="20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</c:numCache>
            </c:numRef>
          </c:cat>
          <c:val>
            <c:numRef>
              <c:f>'Cuadro 5 Cap. UDF'!$B$3:$U$3</c:f>
              <c:numCache>
                <c:formatCode>###0</c:formatCode>
                <c:ptCount val="20"/>
                <c:pt idx="0">
                  <c:v>55</c:v>
                </c:pt>
                <c:pt idx="1">
                  <c:v>67</c:v>
                </c:pt>
                <c:pt idx="2">
                  <c:v>65</c:v>
                </c:pt>
                <c:pt idx="3">
                  <c:v>121</c:v>
                </c:pt>
                <c:pt idx="4">
                  <c:v>103</c:v>
                </c:pt>
                <c:pt idx="5">
                  <c:v>166</c:v>
                </c:pt>
                <c:pt idx="6">
                  <c:v>143</c:v>
                </c:pt>
                <c:pt idx="7">
                  <c:v>79</c:v>
                </c:pt>
                <c:pt idx="8">
                  <c:v>55</c:v>
                </c:pt>
                <c:pt idx="9">
                  <c:v>42</c:v>
                </c:pt>
                <c:pt idx="10">
                  <c:v>37</c:v>
                </c:pt>
                <c:pt idx="11">
                  <c:v>53</c:v>
                </c:pt>
                <c:pt idx="12">
                  <c:v>46</c:v>
                </c:pt>
                <c:pt idx="13">
                  <c:v>37</c:v>
                </c:pt>
                <c:pt idx="14">
                  <c:v>46</c:v>
                </c:pt>
                <c:pt idx="15">
                  <c:v>47</c:v>
                </c:pt>
                <c:pt idx="16">
                  <c:v>67</c:v>
                </c:pt>
                <c:pt idx="17">
                  <c:v>59</c:v>
                </c:pt>
                <c:pt idx="18">
                  <c:v>70</c:v>
                </c:pt>
                <c:pt idx="19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6A-4F9B-B28F-67AFF5B40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9"/>
        <c:overlap val="100"/>
        <c:axId val="209168256"/>
        <c:axId val="209169792"/>
      </c:barChart>
      <c:catAx>
        <c:axId val="2091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s-AR" sz="1400"/>
            </a:pPr>
            <a:endParaRPr lang="es-AR"/>
          </a:p>
        </c:txPr>
        <c:crossAx val="209169792"/>
        <c:crosses val="autoZero"/>
        <c:auto val="1"/>
        <c:lblAlgn val="ctr"/>
        <c:lblOffset val="100"/>
        <c:noMultiLvlLbl val="0"/>
      </c:catAx>
      <c:valAx>
        <c:axId val="209169792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lang="es-AR" sz="1200"/>
            </a:pPr>
            <a:endParaRPr lang="es-AR"/>
          </a:p>
        </c:txPr>
        <c:crossAx val="209168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1967712294491124"/>
          <c:y val="2.7289706361469422E-3"/>
          <c:w val="0.43931185065458717"/>
          <c:h val="6.3159431938118127E-2"/>
        </c:manualLayout>
      </c:layout>
      <c:overlay val="0"/>
      <c:txPr>
        <a:bodyPr/>
        <a:lstStyle/>
        <a:p>
          <a:pPr>
            <a:defRPr lang="es-AR"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736862758163732E-2"/>
          <c:y val="9.6482434887946542E-2"/>
          <c:w val="0.93527907037008462"/>
          <c:h val="0.76376337573188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pfa!$I$47</c:f>
              <c:strCache>
                <c:ptCount val="1"/>
                <c:pt idx="0">
                  <c:v>En Servicio</c:v>
                </c:pt>
              </c:strCache>
            </c:strRef>
          </c:tx>
          <c:invertIfNegative val="0"/>
          <c:cat>
            <c:multiLvlStrRef>
              <c:f>pfa!$G$48:$H$65</c:f>
              <c:multiLvlStrCache>
                <c:ptCount val="18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2010</c:v>
                  </c:pt>
                  <c:pt idx="13">
                    <c:v>2011</c:v>
                  </c:pt>
                  <c:pt idx="14">
                    <c:v>2012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PFA CABA</c:v>
                  </c:pt>
                  <c:pt idx="6">
                    <c:v>PFA Conurbano</c:v>
                  </c:pt>
                  <c:pt idx="12">
                    <c:v>PPBA Conurbano</c:v>
                  </c:pt>
                </c:lvl>
              </c:multiLvlStrCache>
            </c:multiLvlStrRef>
          </c:cat>
          <c:val>
            <c:numRef>
              <c:f>pfa!$I$48:$I$65</c:f>
              <c:numCache>
                <c:formatCode>General</c:formatCode>
                <c:ptCount val="18"/>
                <c:pt idx="0">
                  <c:v>14</c:v>
                </c:pt>
                <c:pt idx="1">
                  <c:v>7</c:v>
                </c:pt>
                <c:pt idx="2">
                  <c:v>5</c:v>
                </c:pt>
                <c:pt idx="3">
                  <c:v>7</c:v>
                </c:pt>
                <c:pt idx="4">
                  <c:v>11</c:v>
                </c:pt>
                <c:pt idx="5">
                  <c:v>5</c:v>
                </c:pt>
                <c:pt idx="6">
                  <c:v>2</c:v>
                </c:pt>
                <c:pt idx="7">
                  <c:v>1</c:v>
                </c:pt>
                <c:pt idx="8">
                  <c:v>3</c:v>
                </c:pt>
                <c:pt idx="9">
                  <c:v>6</c:v>
                </c:pt>
                <c:pt idx="10">
                  <c:v>2</c:v>
                </c:pt>
                <c:pt idx="11">
                  <c:v>5</c:v>
                </c:pt>
                <c:pt idx="12">
                  <c:v>27</c:v>
                </c:pt>
                <c:pt idx="13">
                  <c:v>24</c:v>
                </c:pt>
                <c:pt idx="14">
                  <c:v>26</c:v>
                </c:pt>
                <c:pt idx="15">
                  <c:v>22</c:v>
                </c:pt>
                <c:pt idx="16">
                  <c:v>40</c:v>
                </c:pt>
                <c:pt idx="1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5-4138-9A94-0D2C6EF762F1}"/>
            </c:ext>
          </c:extLst>
        </c:ser>
        <c:ser>
          <c:idx val="1"/>
          <c:order val="1"/>
          <c:tx>
            <c:strRef>
              <c:f>pfa!$J$47</c:f>
              <c:strCache>
                <c:ptCount val="1"/>
                <c:pt idx="0">
                  <c:v>Fuera de Servicio</c:v>
                </c:pt>
              </c:strCache>
            </c:strRef>
          </c:tx>
          <c:invertIfNegative val="0"/>
          <c:cat>
            <c:multiLvlStrRef>
              <c:f>pfa!$G$48:$H$65</c:f>
              <c:multiLvlStrCache>
                <c:ptCount val="18"/>
                <c:lvl>
                  <c:pt idx="0">
                    <c:v>2010</c:v>
                  </c:pt>
                  <c:pt idx="1">
                    <c:v>2011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2014</c:v>
                  </c:pt>
                  <c:pt idx="5">
                    <c:v>2015</c:v>
                  </c:pt>
                  <c:pt idx="6">
                    <c:v>2010</c:v>
                  </c:pt>
                  <c:pt idx="7">
                    <c:v>2011</c:v>
                  </c:pt>
                  <c:pt idx="8">
                    <c:v>2012</c:v>
                  </c:pt>
                  <c:pt idx="9">
                    <c:v>2013</c:v>
                  </c:pt>
                  <c:pt idx="10">
                    <c:v>2014</c:v>
                  </c:pt>
                  <c:pt idx="11">
                    <c:v>2015</c:v>
                  </c:pt>
                  <c:pt idx="12">
                    <c:v>2010</c:v>
                  </c:pt>
                  <c:pt idx="13">
                    <c:v>2011</c:v>
                  </c:pt>
                  <c:pt idx="14">
                    <c:v>2012</c:v>
                  </c:pt>
                  <c:pt idx="15">
                    <c:v>2013</c:v>
                  </c:pt>
                  <c:pt idx="16">
                    <c:v>2014</c:v>
                  </c:pt>
                  <c:pt idx="17">
                    <c:v>2015</c:v>
                  </c:pt>
                </c:lvl>
                <c:lvl>
                  <c:pt idx="0">
                    <c:v>PFA CABA</c:v>
                  </c:pt>
                  <c:pt idx="6">
                    <c:v>PFA Conurbano</c:v>
                  </c:pt>
                  <c:pt idx="12">
                    <c:v>PPBA Conurbano</c:v>
                  </c:pt>
                </c:lvl>
              </c:multiLvlStrCache>
            </c:multiLvlStrRef>
          </c:cat>
          <c:val>
            <c:numRef>
              <c:f>pfa!$J$48:$J$65</c:f>
              <c:numCache>
                <c:formatCode>General</c:formatCode>
                <c:ptCount val="18"/>
                <c:pt idx="0">
                  <c:v>6</c:v>
                </c:pt>
                <c:pt idx="1">
                  <c:v>3</c:v>
                </c:pt>
                <c:pt idx="2">
                  <c:v>9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25</c:v>
                </c:pt>
                <c:pt idx="7">
                  <c:v>20</c:v>
                </c:pt>
                <c:pt idx="8">
                  <c:v>26</c:v>
                </c:pt>
                <c:pt idx="9">
                  <c:v>28</c:v>
                </c:pt>
                <c:pt idx="10">
                  <c:v>45</c:v>
                </c:pt>
                <c:pt idx="11">
                  <c:v>33</c:v>
                </c:pt>
                <c:pt idx="12">
                  <c:v>11</c:v>
                </c:pt>
                <c:pt idx="13">
                  <c:v>16</c:v>
                </c:pt>
                <c:pt idx="14">
                  <c:v>24</c:v>
                </c:pt>
                <c:pt idx="15">
                  <c:v>19</c:v>
                </c:pt>
                <c:pt idx="16">
                  <c:v>12</c:v>
                </c:pt>
                <c:pt idx="1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5-4138-9A94-0D2C6EF762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461632"/>
        <c:axId val="209463168"/>
      </c:barChart>
      <c:catAx>
        <c:axId val="209461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s-AR" sz="1200"/>
            </a:pPr>
            <a:endParaRPr lang="es-AR"/>
          </a:p>
        </c:txPr>
        <c:crossAx val="209463168"/>
        <c:crosses val="autoZero"/>
        <c:auto val="1"/>
        <c:lblAlgn val="ctr"/>
        <c:lblOffset val="100"/>
        <c:noMultiLvlLbl val="0"/>
      </c:catAx>
      <c:valAx>
        <c:axId val="209463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s-AR" sz="1200"/>
            </a:pPr>
            <a:endParaRPr lang="es-AR"/>
          </a:p>
        </c:txPr>
        <c:crossAx val="209461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145480911477724"/>
          <c:y val="1.8357335296078308E-4"/>
          <c:w val="0.49143823200930908"/>
          <c:h val="8.706995760145371E-2"/>
        </c:manualLayout>
      </c:layout>
      <c:overlay val="0"/>
      <c:txPr>
        <a:bodyPr/>
        <a:lstStyle/>
        <a:p>
          <a:pPr>
            <a:defRPr lang="es-AR" sz="1400" b="1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943B3A40-C565-4BC9-BF57-B6A4ECD90A4A}" type="datetimeFigureOut">
              <a:rPr lang="en-US" smtClean="0"/>
              <a:pPr/>
              <a:t>6/14/2017</a:t>
            </a:fld>
            <a:endParaRPr lang="en-U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D742060-3780-4B18-A9A7-8F0385ECBCA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71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4995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38052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5156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B4B9-BD26-4E4D-A9DC-823276BCF1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1560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51008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70724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7427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2966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7644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3571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17475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84DCF-EBF4-4BDA-BF7B-4562DC88AEE9}" type="datetimeFigureOut">
              <a:rPr lang="es-AR" smtClean="0"/>
              <a:pPr/>
              <a:t>14/6/2017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42A62-9537-4545-9B2C-C519E91FD577}" type="slidenum">
              <a:rPr lang="es-AR" smtClean="0"/>
              <a:pPr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2433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ls.org.a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fefron@cels.org.ar" TargetMode="External"/><Relationship Id="rId4" Type="http://schemas.openxmlformats.org/officeDocument/2006/relationships/hyperlink" Target="mailto:fsotelo@cels.org.a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035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3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071670" y="428604"/>
            <a:ext cx="6408712" cy="5829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REGLA: El 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uso de armas de fuego y la fuerza letal se presenta como el último recurso</a:t>
            </a:r>
            <a:r>
              <a:rPr lang="es-E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cuando todos los demás medios menos lesivos hayan fracasado</a:t>
            </a:r>
            <a:r>
              <a:rPr lang="es-E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frente a </a:t>
            </a:r>
            <a:r>
              <a:rPr lang="es-E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amenaza efectiva y directa contra la vida del propio policía o de un </a:t>
            </a:r>
            <a:r>
              <a:rPr lang="es-E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tercero.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s-ES" sz="28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ES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PROHIBIDO: Disparar a</a:t>
            </a:r>
            <a:r>
              <a:rPr lang="es-AR" sz="2800" dirty="0" smtClean="0"/>
              <a:t> </a:t>
            </a:r>
            <a:r>
              <a:rPr lang="es-AR" sz="2800" b="1" dirty="0" smtClean="0"/>
              <a:t>sujetos sospechados de cometer un delito que se estén dando a la fuga pero hayan cesado su agresión y no supongan una amenaza para el funcionario o terceros.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57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123728" y="692696"/>
            <a:ext cx="6408712" cy="4256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 positivos:</a:t>
            </a:r>
          </a:p>
          <a:p>
            <a:pPr marL="1028700" lvl="1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Establecen límites por fuera de los cuales queda claro que el uso de la fuerza no está permitido.</a:t>
            </a:r>
          </a:p>
          <a:p>
            <a:pPr marL="571500" marR="0" lvl="0" indent="-5715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s-ES" sz="24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Aspectos negativos:</a:t>
            </a:r>
          </a:p>
          <a:p>
            <a:pPr marL="1028700" lvl="1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resuelven todo el arco de situaciones posibles.</a:t>
            </a:r>
          </a:p>
          <a:p>
            <a:pPr marL="1028700" lvl="1" indent="-5715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s-E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Dejan cierto margen a los tribunales para que determinen qué actos o hechos configuran supuestos de “amenaza efectiva” o “peligro inminente” o cómo se determina que el medio del que el agente se valió era “absolutamente necesario”.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19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</p:txBody>
      </p:sp>
      <p:graphicFrame>
        <p:nvGraphicFramePr>
          <p:cNvPr id="4" name="9 Marcador de contenido"/>
          <p:cNvGraphicFramePr>
            <a:graphicFrameLocks/>
          </p:cNvGraphicFramePr>
          <p:nvPr/>
        </p:nvGraphicFramePr>
        <p:xfrm>
          <a:off x="319088" y="938213"/>
          <a:ext cx="8528050" cy="48133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1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4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3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3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14374">
                <a:tc>
                  <a:txBody>
                    <a:bodyPr/>
                    <a:lstStyle/>
                    <a:p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SNIC-DNPC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Min.</a:t>
                      </a:r>
                      <a:r>
                        <a:rPr lang="es-AR" sz="1800" baseline="0" dirty="0" smtClean="0">
                          <a:latin typeface="Century Gothic" pitchFamily="34" charset="0"/>
                        </a:rPr>
                        <a:t> Justicia y DDHH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Min. Segur. PBA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Min. Segur. Nación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ONU (PNUD/</a:t>
                      </a:r>
                    </a:p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UNODC)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MPF PBA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r>
                        <a:rPr lang="es-AR" sz="1800" dirty="0" smtClean="0">
                          <a:latin typeface="Century Gothic" pitchFamily="34" charset="0"/>
                        </a:rPr>
                        <a:t>MPF Nación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0736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entury Gothic" pitchFamily="34" charset="0"/>
                        </a:rPr>
                        <a:t>H. Dolosos</a:t>
                      </a:r>
                      <a:endParaRPr lang="es-AR" sz="1800" b="1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C.O.P (pre 2008)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COP + IPP (post 2010)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SNIC-SAT/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OEA/UN-CTS</a:t>
                      </a: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IPP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IPP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8700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entury Gothic" pitchFamily="34" charset="0"/>
                        </a:rPr>
                        <a:t>Delitos </a:t>
                      </a:r>
                    </a:p>
                    <a:p>
                      <a:r>
                        <a:rPr lang="es-AR" sz="1800" b="1" dirty="0" smtClean="0">
                          <a:latin typeface="Century Gothic" pitchFamily="34" charset="0"/>
                        </a:rPr>
                        <a:t>total</a:t>
                      </a:r>
                      <a:endParaRPr lang="es-AR" sz="1800" b="1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C.O.P (pre 2008)</a:t>
                      </a:r>
                    </a:p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COP + IPP (post 2010)</a:t>
                      </a:r>
                    </a:p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9491">
                <a:tc>
                  <a:txBody>
                    <a:bodyPr/>
                    <a:lstStyle/>
                    <a:p>
                      <a:r>
                        <a:rPr lang="es-AR" sz="1800" b="1" dirty="0" smtClean="0">
                          <a:latin typeface="Century Gothic" pitchFamily="34" charset="0"/>
                        </a:rPr>
                        <a:t>Robos</a:t>
                      </a:r>
                      <a:endParaRPr lang="es-AR" sz="1800" b="1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C.O.P (pre 2008)</a:t>
                      </a:r>
                    </a:p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COP + IPP (post 2010)</a:t>
                      </a:r>
                    </a:p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SNIC/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OEA/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800" dirty="0" smtClean="0">
                          <a:latin typeface="Century Gothic" pitchFamily="34" charset="0"/>
                        </a:rPr>
                        <a:t>UN-CTS</a:t>
                      </a:r>
                    </a:p>
                    <a:p>
                      <a:pPr algn="ctr"/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IPP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800" dirty="0" smtClean="0">
                          <a:latin typeface="Century Gothic" pitchFamily="34" charset="0"/>
                        </a:rPr>
                        <a:t>IPP</a:t>
                      </a:r>
                      <a:endParaRPr lang="es-AR" sz="1800" dirty="0">
                        <a:latin typeface="Century Gothic" pitchFamily="34" charset="0"/>
                      </a:endParaRP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2195736" y="836712"/>
            <a:ext cx="6624736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b="1" dirty="0" smtClean="0"/>
              <a:t>PROBLEMAS QUE SE OBSERVAN EN LA PRÁCTICA:</a:t>
            </a:r>
          </a:p>
          <a:p>
            <a:endParaRPr lang="es-AR" dirty="0" smtClean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s-AR" sz="2000" dirty="0" smtClean="0"/>
              <a:t>La policía hace un uso abusivo o excesivo de la fuerza o recurre a la fuerza letal como primera medida.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s-AR" sz="2000" dirty="0" smtClean="0"/>
              <a:t>Al problema del uso indiscriminado de la fuerza, se suma que la policía presenta una versión total o parcialmente falsa de los hechos buscando disfrazar el uso abusivo como supuestos “enfrentamientos armados” que justifican legalmente su accionar.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AutoNum type="arabicParenR"/>
            </a:pPr>
            <a:r>
              <a:rPr lang="es-AR" sz="2000" dirty="0" smtClean="0"/>
              <a:t>Frente a esto, el Poder Judicial es condescendiente a la hora de controlar la versión de los hechos que presenta la policía y responde como si no existiesen límites legales para el ejercicio de la fuerza. </a:t>
            </a:r>
          </a:p>
          <a:p>
            <a:pPr marL="342900" indent="-342900" algn="just">
              <a:buAutoNum type="arabicParenR"/>
            </a:pPr>
            <a:endParaRPr lang="es-AR" dirty="0" smtClean="0"/>
          </a:p>
          <a:p>
            <a:pPr marL="342900" indent="-342900">
              <a:buAutoNum type="arabicParenR"/>
            </a:pPr>
            <a:endParaRPr lang="es-AR" dirty="0" smtClean="0"/>
          </a:p>
          <a:p>
            <a:pPr marL="285750" indent="-285750">
              <a:buFontTx/>
              <a:buChar char="-"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8092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195513" y="1412875"/>
            <a:ext cx="650081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 sz="2500">
              <a:latin typeface="Calibri" pitchFamily="34" charset="0"/>
            </a:endParaRPr>
          </a:p>
          <a:p>
            <a:endParaRPr lang="es-AR" sz="320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357166"/>
            <a:ext cx="6786610" cy="453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smtClean="0"/>
              <a:t>PATRONES DE ACTUACIÓN POLICIAL EN ESTAS CAUSAS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i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i="1" dirty="0" err="1" smtClean="0"/>
              <a:t>Fraguado</a:t>
            </a:r>
            <a:r>
              <a:rPr lang="en-US" sz="2200" i="1" dirty="0" smtClean="0"/>
              <a:t> de </a:t>
            </a:r>
            <a:r>
              <a:rPr lang="en-US" sz="2200" i="1" dirty="0" err="1" smtClean="0"/>
              <a:t>pruebas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para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adaptar</a:t>
            </a:r>
            <a:r>
              <a:rPr lang="en-US" sz="2200" i="1" dirty="0" smtClean="0"/>
              <a:t> la </a:t>
            </a:r>
            <a:r>
              <a:rPr lang="en-US" sz="2200" i="1" dirty="0" err="1" smtClean="0"/>
              <a:t>escena</a:t>
            </a:r>
            <a:r>
              <a:rPr lang="en-US" sz="2200" i="1" dirty="0" smtClean="0"/>
              <a:t> a la </a:t>
            </a:r>
            <a:r>
              <a:rPr lang="en-US" sz="2200" i="1" dirty="0" err="1" smtClean="0"/>
              <a:t>versión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policial</a:t>
            </a:r>
            <a:r>
              <a:rPr lang="en-US" sz="2200" i="1" dirty="0" smtClean="0"/>
              <a:t> de los </a:t>
            </a:r>
            <a:r>
              <a:rPr lang="en-US" sz="2200" i="1" dirty="0" err="1" smtClean="0"/>
              <a:t>hechos</a:t>
            </a:r>
            <a:r>
              <a:rPr lang="en-US" sz="2200" i="1" dirty="0" smtClean="0"/>
              <a:t>: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err="1" smtClean="0"/>
              <a:t>Inventa</a:t>
            </a:r>
            <a:r>
              <a:rPr lang="en-US" sz="2200" dirty="0" smtClean="0"/>
              <a:t> un </a:t>
            </a:r>
            <a:r>
              <a:rPr lang="en-US" sz="2200" dirty="0" err="1" smtClean="0"/>
              <a:t>delito</a:t>
            </a:r>
            <a:r>
              <a:rPr lang="en-US" sz="2200" dirty="0" smtClean="0"/>
              <a:t> anterior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err="1" smtClean="0"/>
              <a:t>Coloca</a:t>
            </a:r>
            <a:r>
              <a:rPr lang="en-US" sz="2200" dirty="0" smtClean="0"/>
              <a:t> un </a:t>
            </a:r>
            <a:r>
              <a:rPr lang="en-US" sz="2200" dirty="0" err="1" smtClean="0"/>
              <a:t>arma</a:t>
            </a:r>
            <a:r>
              <a:rPr lang="en-US" sz="2200" dirty="0" smtClean="0"/>
              <a:t> en </a:t>
            </a:r>
            <a:r>
              <a:rPr lang="en-US" sz="2200" dirty="0" err="1" smtClean="0"/>
              <a:t>poder</a:t>
            </a:r>
            <a:r>
              <a:rPr lang="en-US" sz="2200" dirty="0" smtClean="0"/>
              <a:t> de la persona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murió</a:t>
            </a:r>
            <a:r>
              <a:rPr lang="en-US" sz="2200" dirty="0" smtClean="0"/>
              <a:t>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err="1" smtClean="0"/>
              <a:t>Ocultamiento</a:t>
            </a:r>
            <a:r>
              <a:rPr lang="en-US" sz="2200" dirty="0" smtClean="0"/>
              <a:t> o </a:t>
            </a:r>
            <a:r>
              <a:rPr lang="en-US" sz="2200" dirty="0" err="1" smtClean="0"/>
              <a:t>destrucción</a:t>
            </a:r>
            <a:r>
              <a:rPr lang="en-US" sz="2200" dirty="0" smtClean="0"/>
              <a:t> de </a:t>
            </a:r>
            <a:r>
              <a:rPr lang="en-US" sz="2200" dirty="0" err="1" smtClean="0"/>
              <a:t>pruebas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servirían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desvirtuar</a:t>
            </a:r>
            <a:r>
              <a:rPr lang="en-US" sz="2200" dirty="0" smtClean="0"/>
              <a:t> la </a:t>
            </a:r>
            <a:r>
              <a:rPr lang="en-US" sz="2200" dirty="0" err="1" smtClean="0"/>
              <a:t>versión</a:t>
            </a:r>
            <a:r>
              <a:rPr lang="en-US" sz="2200" dirty="0" smtClean="0"/>
              <a:t> </a:t>
            </a:r>
            <a:r>
              <a:rPr lang="en-US" sz="2200" dirty="0" err="1" smtClean="0"/>
              <a:t>policial</a:t>
            </a:r>
            <a:r>
              <a:rPr lang="en-US" sz="2200" dirty="0" smtClean="0"/>
              <a:t> (no </a:t>
            </a:r>
            <a:r>
              <a:rPr lang="en-US" sz="2200" dirty="0" err="1" smtClean="0"/>
              <a:t>preservación</a:t>
            </a:r>
            <a:r>
              <a:rPr lang="en-US" sz="2200" dirty="0" smtClean="0"/>
              <a:t> de la </a:t>
            </a:r>
            <a:r>
              <a:rPr lang="en-US" sz="2200" dirty="0" err="1" smtClean="0"/>
              <a:t>escena</a:t>
            </a:r>
            <a:r>
              <a:rPr lang="en-US" sz="2200" dirty="0" smtClean="0"/>
              <a:t>)</a:t>
            </a:r>
          </a:p>
          <a:p>
            <a:pPr lvl="0" algn="just"/>
            <a:endParaRPr lang="es-AR" sz="1600" i="1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195513" y="1412875"/>
            <a:ext cx="650081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 sz="2500">
              <a:latin typeface="Calibri" pitchFamily="34" charset="0"/>
            </a:endParaRPr>
          </a:p>
          <a:p>
            <a:endParaRPr lang="es-AR" sz="320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428604"/>
            <a:ext cx="678661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smtClean="0"/>
              <a:t>PATRONES DE RESPUESTA JUDICIAL</a:t>
            </a:r>
          </a:p>
          <a:p>
            <a:endParaRPr lang="en-US" sz="2200" b="1" dirty="0" smtClean="0"/>
          </a:p>
          <a:p>
            <a:pPr algn="just">
              <a:buFontTx/>
              <a:buChar char="-"/>
            </a:pPr>
            <a:r>
              <a:rPr lang="en-US" sz="2200" dirty="0" err="1" smtClean="0"/>
              <a:t>Falta</a:t>
            </a:r>
            <a:r>
              <a:rPr lang="en-US" sz="2200" dirty="0" smtClean="0"/>
              <a:t> de control </a:t>
            </a:r>
            <a:r>
              <a:rPr lang="en-US" sz="2200" dirty="0" err="1" smtClean="0"/>
              <a:t>sobre</a:t>
            </a:r>
            <a:r>
              <a:rPr lang="en-US" sz="2200" dirty="0" smtClean="0"/>
              <a:t> </a:t>
            </a:r>
            <a:r>
              <a:rPr lang="en-US" sz="2200" dirty="0" err="1" smtClean="0"/>
              <a:t>las</a:t>
            </a:r>
            <a:r>
              <a:rPr lang="en-US" sz="2200" dirty="0" smtClean="0"/>
              <a:t> </a:t>
            </a:r>
            <a:r>
              <a:rPr lang="en-US" sz="2200" dirty="0" err="1" smtClean="0"/>
              <a:t>situaciones</a:t>
            </a:r>
            <a:r>
              <a:rPr lang="en-US" sz="2200" dirty="0" smtClean="0"/>
              <a:t> en </a:t>
            </a:r>
            <a:r>
              <a:rPr lang="en-US" sz="2200" dirty="0" err="1" smtClean="0"/>
              <a:t>las</a:t>
            </a:r>
            <a:r>
              <a:rPr lang="en-US" sz="2200" dirty="0" smtClean="0"/>
              <a:t> </a:t>
            </a:r>
            <a:r>
              <a:rPr lang="en-US" sz="2200" dirty="0" err="1" smtClean="0"/>
              <a:t>que</a:t>
            </a:r>
            <a:r>
              <a:rPr lang="en-US" sz="2200" dirty="0" smtClean="0"/>
              <a:t> la </a:t>
            </a:r>
            <a:r>
              <a:rPr lang="en-US" sz="2200" dirty="0" err="1" smtClean="0"/>
              <a:t>policía</a:t>
            </a:r>
            <a:r>
              <a:rPr lang="en-US" sz="2200" dirty="0" smtClean="0"/>
              <a:t> </a:t>
            </a:r>
            <a:r>
              <a:rPr lang="en-US" sz="2200" dirty="0" err="1" smtClean="0"/>
              <a:t>hace</a:t>
            </a:r>
            <a:r>
              <a:rPr lang="en-US" sz="2200" dirty="0" smtClean="0"/>
              <a:t> </a:t>
            </a:r>
            <a:r>
              <a:rPr lang="en-US" sz="2200" dirty="0" err="1" smtClean="0"/>
              <a:t>uso</a:t>
            </a:r>
            <a:r>
              <a:rPr lang="en-US" sz="2200" dirty="0" smtClean="0"/>
              <a:t> de la </a:t>
            </a:r>
            <a:r>
              <a:rPr lang="en-US" sz="2200" dirty="0" err="1" smtClean="0"/>
              <a:t>fuerza</a:t>
            </a:r>
            <a:r>
              <a:rPr lang="en-US" sz="2200" dirty="0" smtClean="0"/>
              <a:t> (</a:t>
            </a:r>
            <a:r>
              <a:rPr lang="en-US" sz="2200" dirty="0" err="1" smtClean="0"/>
              <a:t>letal</a:t>
            </a:r>
            <a:r>
              <a:rPr lang="en-US" sz="2200" dirty="0" smtClean="0"/>
              <a:t> y no </a:t>
            </a:r>
            <a:r>
              <a:rPr lang="en-US" sz="2200" dirty="0" err="1" smtClean="0"/>
              <a:t>letal</a:t>
            </a:r>
            <a:r>
              <a:rPr lang="en-US" sz="2200" dirty="0" smtClean="0"/>
              <a:t>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err="1" smtClean="0"/>
              <a:t>Sólo</a:t>
            </a:r>
            <a:r>
              <a:rPr lang="en-US" sz="2200" dirty="0" smtClean="0"/>
              <a:t> se </a:t>
            </a:r>
            <a:r>
              <a:rPr lang="en-US" sz="2200" dirty="0" err="1" smtClean="0"/>
              <a:t>investigan</a:t>
            </a:r>
            <a:r>
              <a:rPr lang="en-US" sz="2200" dirty="0" smtClean="0"/>
              <a:t> los </a:t>
            </a:r>
            <a:r>
              <a:rPr lang="en-US" sz="2200" dirty="0" err="1" smtClean="0"/>
              <a:t>delitos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los </a:t>
            </a:r>
            <a:r>
              <a:rPr lang="en-US" sz="2200" dirty="0" err="1" smtClean="0"/>
              <a:t>que</a:t>
            </a:r>
            <a:r>
              <a:rPr lang="en-US" sz="2200" dirty="0" smtClean="0"/>
              <a:t> </a:t>
            </a:r>
            <a:r>
              <a:rPr lang="en-US" sz="2200" dirty="0" err="1" smtClean="0"/>
              <a:t>están</a:t>
            </a:r>
            <a:r>
              <a:rPr lang="en-US" sz="2200" dirty="0" smtClean="0"/>
              <a:t> </a:t>
            </a:r>
            <a:r>
              <a:rPr lang="en-US" sz="2200" dirty="0" err="1" smtClean="0"/>
              <a:t>acusadas</a:t>
            </a:r>
            <a:r>
              <a:rPr lang="en-US" sz="2200" dirty="0" smtClean="0"/>
              <a:t> </a:t>
            </a:r>
            <a:r>
              <a:rPr lang="en-US" sz="2200" dirty="0" err="1" smtClean="0"/>
              <a:t>las</a:t>
            </a:r>
            <a:r>
              <a:rPr lang="en-US" sz="2200" dirty="0" smtClean="0"/>
              <a:t> </a:t>
            </a:r>
            <a:r>
              <a:rPr lang="en-US" sz="2200" dirty="0" err="1" smtClean="0"/>
              <a:t>víctimas</a:t>
            </a:r>
            <a:r>
              <a:rPr lang="en-US" sz="2200" dirty="0" smtClean="0"/>
              <a:t> de </a:t>
            </a:r>
            <a:r>
              <a:rPr lang="en-US" sz="2200" dirty="0" err="1" smtClean="0"/>
              <a:t>violencia</a:t>
            </a:r>
            <a:r>
              <a:rPr lang="en-US" sz="2200" dirty="0" smtClean="0"/>
              <a:t> </a:t>
            </a:r>
            <a:r>
              <a:rPr lang="en-US" sz="2200" dirty="0" err="1" smtClean="0"/>
              <a:t>policial</a:t>
            </a:r>
            <a:r>
              <a:rPr lang="en-US" sz="22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 err="1" smtClean="0"/>
              <a:t>Inacción</a:t>
            </a:r>
            <a:r>
              <a:rPr lang="en-US" sz="2200" dirty="0" smtClean="0"/>
              <a:t> </a:t>
            </a:r>
            <a:r>
              <a:rPr lang="en-US" sz="2200" dirty="0" err="1" smtClean="0"/>
              <a:t>si</a:t>
            </a:r>
            <a:r>
              <a:rPr lang="en-US" sz="2200" dirty="0" smtClean="0"/>
              <a:t> no hay </a:t>
            </a:r>
            <a:r>
              <a:rPr lang="en-US" sz="2200" dirty="0" err="1" smtClean="0"/>
              <a:t>querella</a:t>
            </a:r>
            <a:r>
              <a:rPr lang="en-US" sz="2200" dirty="0" smtClean="0"/>
              <a:t> de la </a:t>
            </a:r>
            <a:r>
              <a:rPr lang="en-US" sz="2200" dirty="0" err="1" smtClean="0"/>
              <a:t>familia</a:t>
            </a:r>
            <a:r>
              <a:rPr lang="en-US" sz="2200" dirty="0" smtClean="0"/>
              <a:t>.</a:t>
            </a:r>
          </a:p>
          <a:p>
            <a:pPr algn="just">
              <a:buFontTx/>
              <a:buChar char="-"/>
            </a:pPr>
            <a:r>
              <a:rPr lang="es-AR" sz="2200" dirty="0" smtClean="0"/>
              <a:t>“Calificación legal más benigna”: se encuadra la conducta policial en calificaciones más leves que las señaladas por la ley. </a:t>
            </a:r>
          </a:p>
          <a:p>
            <a:pPr algn="just">
              <a:buFontTx/>
              <a:buChar char="-"/>
            </a:pPr>
            <a:r>
              <a:rPr lang="es-AR" sz="2200" dirty="0" smtClean="0"/>
              <a:t>Falta de revisión y control de la versión policial de los hechos.</a:t>
            </a:r>
          </a:p>
          <a:p>
            <a:pPr>
              <a:buFontTx/>
              <a:buChar char="-"/>
            </a:pPr>
            <a:r>
              <a:rPr lang="es-MX" sz="2200" dirty="0" smtClean="0"/>
              <a:t>Ausencia</a:t>
            </a:r>
            <a:r>
              <a:rPr lang="en-US" sz="2200" dirty="0" smtClean="0"/>
              <a:t> de </a:t>
            </a:r>
            <a:r>
              <a:rPr lang="es-MX" sz="2200" dirty="0" smtClean="0"/>
              <a:t>investigaciones</a:t>
            </a:r>
            <a:r>
              <a:rPr lang="en-US" sz="2200" dirty="0" smtClean="0"/>
              <a:t> </a:t>
            </a:r>
            <a:r>
              <a:rPr lang="es-MX" sz="2200" dirty="0" smtClean="0"/>
              <a:t>sobre</a:t>
            </a:r>
            <a:r>
              <a:rPr lang="en-US" sz="2200" dirty="0" smtClean="0"/>
              <a:t> </a:t>
            </a:r>
            <a:r>
              <a:rPr lang="en-US" sz="2200" dirty="0" err="1" smtClean="0"/>
              <a:t>irregularidades</a:t>
            </a:r>
            <a:r>
              <a:rPr lang="en-US" sz="2200" dirty="0" smtClean="0"/>
              <a:t> e </a:t>
            </a:r>
            <a:r>
              <a:rPr lang="en-US" sz="2200" dirty="0" err="1" smtClean="0"/>
              <a:t>ilegalidades</a:t>
            </a:r>
            <a:r>
              <a:rPr lang="en-US" sz="2200" dirty="0" smtClean="0"/>
              <a:t> </a:t>
            </a:r>
            <a:r>
              <a:rPr lang="en-US" sz="2200" dirty="0" err="1" smtClean="0"/>
              <a:t>cometida</a:t>
            </a:r>
            <a:r>
              <a:rPr lang="en-US" sz="2200" dirty="0" smtClean="0"/>
              <a:t> </a:t>
            </a:r>
            <a:r>
              <a:rPr lang="en-US" sz="2200" dirty="0" err="1" smtClean="0"/>
              <a:t>por</a:t>
            </a:r>
            <a:r>
              <a:rPr lang="en-US" sz="2200" dirty="0" smtClean="0"/>
              <a:t> los </a:t>
            </a:r>
            <a:r>
              <a:rPr lang="en-US" sz="2200" dirty="0" err="1" smtClean="0"/>
              <a:t>agentes</a:t>
            </a:r>
            <a:r>
              <a:rPr lang="en-US" sz="2200" dirty="0" smtClean="0"/>
              <a:t> </a:t>
            </a:r>
            <a:r>
              <a:rPr lang="en-US" sz="2200" dirty="0" err="1" smtClean="0"/>
              <a:t>para</a:t>
            </a:r>
            <a:r>
              <a:rPr lang="en-US" sz="2200" dirty="0" smtClean="0"/>
              <a:t> </a:t>
            </a:r>
            <a:r>
              <a:rPr lang="en-US" sz="2200" dirty="0" err="1" smtClean="0"/>
              <a:t>encubrir</a:t>
            </a:r>
            <a:r>
              <a:rPr lang="en-US" sz="2200" dirty="0" smtClean="0"/>
              <a:t> </a:t>
            </a:r>
            <a:r>
              <a:rPr lang="en-US" sz="2200" dirty="0" err="1" smtClean="0"/>
              <a:t>sus</a:t>
            </a:r>
            <a:r>
              <a:rPr lang="en-US" sz="2200" dirty="0" smtClean="0"/>
              <a:t> </a:t>
            </a:r>
            <a:r>
              <a:rPr lang="en-US" sz="2200" dirty="0" err="1" smtClean="0"/>
              <a:t>propios</a:t>
            </a:r>
            <a:r>
              <a:rPr lang="en-US" sz="2200" dirty="0" smtClean="0"/>
              <a:t> </a:t>
            </a:r>
            <a:r>
              <a:rPr lang="en-US" sz="2200" dirty="0" err="1" smtClean="0"/>
              <a:t>delitos</a:t>
            </a:r>
            <a:r>
              <a:rPr lang="en-US" sz="2200" dirty="0" smtClean="0"/>
              <a:t>.</a:t>
            </a:r>
          </a:p>
          <a:p>
            <a:pPr>
              <a:buFontTx/>
              <a:buChar char="-"/>
            </a:pPr>
            <a:r>
              <a:rPr lang="en-US" sz="2200" dirty="0" err="1" smtClean="0"/>
              <a:t>Reacción</a:t>
            </a:r>
            <a:r>
              <a:rPr lang="en-US" sz="2200" dirty="0" smtClean="0"/>
              <a:t> judicial </a:t>
            </a:r>
            <a:r>
              <a:rPr lang="en-US" sz="2200" dirty="0" err="1" smtClean="0"/>
              <a:t>sólo</a:t>
            </a:r>
            <a:r>
              <a:rPr lang="en-US" sz="2200" dirty="0" smtClean="0"/>
              <a:t> ante </a:t>
            </a:r>
            <a:r>
              <a:rPr lang="en-US" sz="2200" dirty="0" err="1" smtClean="0"/>
              <a:t>violaciones</a:t>
            </a:r>
            <a:r>
              <a:rPr lang="en-US" sz="2200" dirty="0" smtClean="0"/>
              <a:t> de </a:t>
            </a:r>
            <a:r>
              <a:rPr lang="en-US" sz="2200" dirty="0" err="1" smtClean="0"/>
              <a:t>derechos</a:t>
            </a:r>
            <a:r>
              <a:rPr lang="en-US" sz="2200" dirty="0" smtClean="0"/>
              <a:t> </a:t>
            </a:r>
            <a:r>
              <a:rPr lang="en-US" sz="2200" dirty="0" err="1" smtClean="0"/>
              <a:t>flagrantes</a:t>
            </a:r>
            <a:r>
              <a:rPr lang="en-US" sz="2200" dirty="0" smtClean="0"/>
              <a:t>. </a:t>
            </a:r>
          </a:p>
          <a:p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195513" y="1412875"/>
            <a:ext cx="650081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 sz="2500">
              <a:latin typeface="Calibri" pitchFamily="34" charset="0"/>
            </a:endParaRPr>
          </a:p>
          <a:p>
            <a:endParaRPr lang="es-AR" sz="320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200" b="1" dirty="0" smtClean="0"/>
              <a:t>CONTROL JUDICIAL DEL RELATO POLICIAL</a:t>
            </a:r>
          </a:p>
          <a:p>
            <a:pPr algn="just"/>
            <a:endParaRPr lang="en-US" sz="2000" i="1" dirty="0" smtClean="0"/>
          </a:p>
          <a:p>
            <a:pPr algn="just"/>
            <a:r>
              <a:rPr lang="en-US" sz="2000" i="1" dirty="0" smtClean="0"/>
              <a:t>La </a:t>
            </a:r>
            <a:r>
              <a:rPr lang="en-US" sz="2000" i="1" dirty="0" err="1" smtClean="0"/>
              <a:t>existencia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una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práctica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extendida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fraguar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pruebas</a:t>
            </a:r>
            <a:r>
              <a:rPr lang="en-US" sz="2000" i="1" dirty="0" smtClean="0"/>
              <a:t> y la </a:t>
            </a:r>
            <a:r>
              <a:rPr lang="en-US" sz="2000" i="1" dirty="0" err="1" smtClean="0"/>
              <a:t>versión</a:t>
            </a:r>
            <a:r>
              <a:rPr lang="en-US" sz="2000" i="1" dirty="0" smtClean="0"/>
              <a:t> de los </a:t>
            </a:r>
            <a:r>
              <a:rPr lang="en-US" sz="2000" i="1" dirty="0" err="1" smtClean="0"/>
              <a:t>hechos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tiene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que</a:t>
            </a:r>
            <a:r>
              <a:rPr lang="en-US" sz="2000" i="1" dirty="0" smtClean="0"/>
              <a:t> ser el </a:t>
            </a:r>
            <a:r>
              <a:rPr lang="en-US" sz="2000" i="1" dirty="0" err="1" smtClean="0"/>
              <a:t>punto</a:t>
            </a:r>
            <a:r>
              <a:rPr lang="en-US" sz="2000" i="1" dirty="0" smtClean="0"/>
              <a:t> de </a:t>
            </a:r>
            <a:r>
              <a:rPr lang="en-US" sz="2000" i="1" dirty="0" err="1" smtClean="0"/>
              <a:t>partida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para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exigir</a:t>
            </a:r>
            <a:r>
              <a:rPr lang="en-US" sz="2000" i="1" dirty="0" smtClean="0"/>
              <a:t> un mayor control judicial de la labor </a:t>
            </a:r>
            <a:r>
              <a:rPr lang="en-US" sz="2000" i="1" dirty="0" err="1" smtClean="0"/>
              <a:t>policial</a:t>
            </a:r>
            <a:r>
              <a:rPr lang="en-US" sz="2000" i="1" dirty="0" smtClean="0"/>
              <a:t>.</a:t>
            </a:r>
          </a:p>
          <a:p>
            <a:r>
              <a:rPr lang="en-US" sz="2000" b="1" dirty="0" smtClean="0"/>
              <a:t>¿CÓMO?</a:t>
            </a:r>
          </a:p>
          <a:p>
            <a:pPr marL="457200" indent="-457200">
              <a:buAutoNum type="arabicParenR"/>
            </a:pPr>
            <a:r>
              <a:rPr lang="en-US" sz="2000" b="1" dirty="0" err="1" smtClean="0"/>
              <a:t>Preservación</a:t>
            </a:r>
            <a:r>
              <a:rPr lang="en-US" sz="2000" b="1" dirty="0" smtClean="0"/>
              <a:t> de la </a:t>
            </a:r>
            <a:r>
              <a:rPr lang="en-US" sz="2000" b="1" dirty="0" err="1" smtClean="0"/>
              <a:t>escena</a:t>
            </a:r>
            <a:r>
              <a:rPr lang="en-US" sz="2000" b="1" dirty="0" smtClean="0"/>
              <a:t> del </a:t>
            </a:r>
            <a:r>
              <a:rPr lang="en-US" sz="2000" b="1" dirty="0" err="1" smtClean="0"/>
              <a:t>crimen</a:t>
            </a:r>
            <a:r>
              <a:rPr lang="en-US" sz="2000" b="1" dirty="0" smtClean="0"/>
              <a:t>. </a:t>
            </a:r>
          </a:p>
          <a:p>
            <a:pPr marL="457200" indent="-457200">
              <a:buAutoNum type="arabicParenR"/>
            </a:pPr>
            <a:r>
              <a:rPr lang="en-US" sz="2000" b="1" dirty="0" err="1" smtClean="0"/>
              <a:t>Separación</a:t>
            </a:r>
            <a:r>
              <a:rPr lang="en-US" sz="2000" b="1" dirty="0" smtClean="0"/>
              <a:t> de la </a:t>
            </a:r>
            <a:r>
              <a:rPr lang="en-US" sz="2000" b="1" dirty="0" err="1" smtClean="0"/>
              <a:t>fuerza</a:t>
            </a:r>
            <a:r>
              <a:rPr lang="en-US" sz="2000" b="1" dirty="0" smtClean="0"/>
              <a:t> a la </a:t>
            </a:r>
            <a:r>
              <a:rPr lang="en-US" sz="2000" b="1" dirty="0" err="1" smtClean="0"/>
              <a:t>que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pertenece</a:t>
            </a:r>
            <a:r>
              <a:rPr lang="en-US" sz="2000" b="1" dirty="0" smtClean="0"/>
              <a:t> el </a:t>
            </a:r>
            <a:r>
              <a:rPr lang="en-US" sz="2000" b="1" dirty="0" err="1" smtClean="0"/>
              <a:t>agente</a:t>
            </a:r>
            <a:r>
              <a:rPr lang="en-US" sz="2000" b="1" dirty="0" smtClean="0"/>
              <a:t> en la </a:t>
            </a:r>
            <a:r>
              <a:rPr lang="en-US" sz="2000" b="1" dirty="0" err="1" smtClean="0"/>
              <a:t>investigación</a:t>
            </a:r>
            <a:r>
              <a:rPr lang="en-US" sz="2000" b="1" dirty="0" smtClean="0"/>
              <a:t> de los </a:t>
            </a:r>
            <a:r>
              <a:rPr lang="en-US" sz="2000" b="1" dirty="0" err="1" smtClean="0"/>
              <a:t>hechos</a:t>
            </a:r>
            <a:r>
              <a:rPr lang="en-US" sz="2000" b="1" dirty="0" smtClean="0"/>
              <a:t> </a:t>
            </a:r>
            <a:r>
              <a:rPr lang="en-US" sz="2000" dirty="0" smtClean="0"/>
              <a:t>(art. 194 </a:t>
            </a:r>
            <a:r>
              <a:rPr lang="en-US" sz="2000" dirty="0" err="1" smtClean="0"/>
              <a:t>bis</a:t>
            </a:r>
            <a:r>
              <a:rPr lang="en-US" sz="2000" dirty="0" smtClean="0"/>
              <a:t> CPPN)</a:t>
            </a:r>
          </a:p>
          <a:p>
            <a:pPr marL="457200" indent="-457200">
              <a:buAutoNum type="arabicParenR"/>
            </a:pPr>
            <a:r>
              <a:rPr lang="en-US" sz="2000" b="1" dirty="0" err="1" smtClean="0"/>
              <a:t>Búsqueda</a:t>
            </a:r>
            <a:r>
              <a:rPr lang="en-US" sz="2000" b="1" dirty="0" smtClean="0"/>
              <a:t> de un </a:t>
            </a:r>
            <a:r>
              <a:rPr lang="en-US" sz="2000" b="1" dirty="0" err="1" smtClean="0"/>
              <a:t>relato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detallado</a:t>
            </a:r>
            <a:r>
              <a:rPr lang="en-US" sz="2000" b="1" dirty="0" smtClean="0"/>
              <a:t> de </a:t>
            </a:r>
            <a:r>
              <a:rPr lang="en-US" sz="2000" b="1" dirty="0" err="1" smtClean="0"/>
              <a:t>cómo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fue</a:t>
            </a:r>
            <a:r>
              <a:rPr lang="en-US" sz="2000" b="1" dirty="0" smtClean="0"/>
              <a:t> el </a:t>
            </a:r>
            <a:r>
              <a:rPr lang="en-US" sz="2000" b="1" dirty="0" err="1" smtClean="0"/>
              <a:t>encuentro</a:t>
            </a:r>
            <a:r>
              <a:rPr lang="en-US" sz="2000" b="1" dirty="0" smtClean="0"/>
              <a:t> entre la </a:t>
            </a:r>
            <a:r>
              <a:rPr lang="en-US" sz="2000" b="1" dirty="0" err="1" smtClean="0"/>
              <a:t>policía</a:t>
            </a:r>
            <a:r>
              <a:rPr lang="en-US" sz="2000" b="1" dirty="0" smtClean="0"/>
              <a:t> y la </a:t>
            </a:r>
            <a:r>
              <a:rPr lang="en-US" sz="2000" b="1" dirty="0" err="1" smtClean="0"/>
              <a:t>víctima</a:t>
            </a:r>
            <a:endParaRPr lang="en-US" sz="2000" b="1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 smtClean="0"/>
              <a:t>Secuencia</a:t>
            </a:r>
            <a:r>
              <a:rPr lang="en-US" sz="2000" dirty="0" smtClean="0"/>
              <a:t> de </a:t>
            </a:r>
            <a:r>
              <a:rPr lang="en-US" sz="2000" dirty="0" err="1" smtClean="0"/>
              <a:t>interacciones</a:t>
            </a:r>
            <a:endParaRPr lang="en-US" sz="2000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 smtClean="0"/>
              <a:t>Dónde</a:t>
            </a:r>
            <a:r>
              <a:rPr lang="en-US" sz="2000" dirty="0" smtClean="0"/>
              <a:t> </a:t>
            </a:r>
            <a:r>
              <a:rPr lang="en-US" sz="2000" dirty="0" err="1" smtClean="0"/>
              <a:t>fue</a:t>
            </a:r>
            <a:r>
              <a:rPr lang="en-US" sz="2000" dirty="0" smtClean="0"/>
              <a:t> </a:t>
            </a:r>
            <a:r>
              <a:rPr lang="en-US" sz="2000" dirty="0" err="1" smtClean="0"/>
              <a:t>encontrada</a:t>
            </a:r>
            <a:r>
              <a:rPr lang="en-US" sz="2000" dirty="0" smtClean="0"/>
              <a:t> el </a:t>
            </a:r>
            <a:r>
              <a:rPr lang="en-US" sz="2000" dirty="0" err="1" smtClean="0"/>
              <a:t>arma</a:t>
            </a:r>
            <a:r>
              <a:rPr lang="en-US" sz="2000" dirty="0" smtClean="0"/>
              <a:t>?</a:t>
            </a:r>
          </a:p>
          <a:p>
            <a:pPr marL="457200" indent="-457200">
              <a:buAutoNum type="arabicParenR"/>
            </a:pPr>
            <a:r>
              <a:rPr lang="en-US" sz="2000" b="1" dirty="0" smtClean="0"/>
              <a:t>Control a </a:t>
            </a:r>
            <a:r>
              <a:rPr lang="en-US" sz="2000" b="1" dirty="0" err="1" smtClean="0"/>
              <a:t>través</a:t>
            </a:r>
            <a:r>
              <a:rPr lang="en-US" sz="2000" b="1" dirty="0" smtClean="0"/>
              <a:t> de la </a:t>
            </a:r>
            <a:r>
              <a:rPr lang="en-US" sz="2000" b="1" dirty="0" err="1" smtClean="0"/>
              <a:t>prueba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pericial</a:t>
            </a:r>
            <a:endParaRPr lang="en-US" sz="2000" b="1" dirty="0" smtClean="0"/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 smtClean="0"/>
              <a:t>Pericia</a:t>
            </a:r>
            <a:r>
              <a:rPr lang="en-US" sz="2000" dirty="0" smtClean="0"/>
              <a:t> de </a:t>
            </a:r>
            <a:r>
              <a:rPr lang="en-US" sz="2000" dirty="0" err="1" smtClean="0"/>
              <a:t>trayectoria</a:t>
            </a:r>
            <a:r>
              <a:rPr lang="en-US" sz="2000" dirty="0" smtClean="0"/>
              <a:t> del </a:t>
            </a:r>
            <a:r>
              <a:rPr lang="en-US" sz="2000" dirty="0" err="1" smtClean="0"/>
              <a:t>disparo</a:t>
            </a:r>
            <a:r>
              <a:rPr lang="en-US" sz="2000" dirty="0" smtClean="0"/>
              <a:t>: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establecer</a:t>
            </a:r>
            <a:r>
              <a:rPr lang="en-US" sz="2000" dirty="0" smtClean="0"/>
              <a:t> la </a:t>
            </a:r>
            <a:r>
              <a:rPr lang="en-US" sz="2000" dirty="0" err="1" smtClean="0"/>
              <a:t>ubicación</a:t>
            </a:r>
            <a:r>
              <a:rPr lang="en-US" sz="2000" dirty="0" smtClean="0"/>
              <a:t> del </a:t>
            </a:r>
            <a:r>
              <a:rPr lang="en-US" sz="2000" dirty="0" err="1" smtClean="0"/>
              <a:t>policía</a:t>
            </a:r>
            <a:r>
              <a:rPr lang="en-US" sz="2000" dirty="0" smtClean="0"/>
              <a:t> y la </a:t>
            </a:r>
            <a:r>
              <a:rPr lang="en-US" sz="2000" dirty="0" err="1" smtClean="0"/>
              <a:t>víctima</a:t>
            </a:r>
            <a:r>
              <a:rPr lang="en-US" sz="2000" dirty="0" smtClean="0"/>
              <a:t> al </a:t>
            </a:r>
            <a:r>
              <a:rPr lang="en-US" sz="2000" dirty="0" err="1" smtClean="0"/>
              <a:t>momento</a:t>
            </a:r>
            <a:r>
              <a:rPr lang="en-US" sz="2000" dirty="0" smtClean="0"/>
              <a:t> de </a:t>
            </a:r>
            <a:r>
              <a:rPr lang="en-US" sz="2000" dirty="0" err="1" smtClean="0"/>
              <a:t>recibir</a:t>
            </a:r>
            <a:r>
              <a:rPr lang="en-US" sz="2000" dirty="0" smtClean="0"/>
              <a:t> el </a:t>
            </a:r>
            <a:r>
              <a:rPr lang="en-US" sz="2000" dirty="0" err="1" smtClean="0"/>
              <a:t>impacto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000" dirty="0" err="1" smtClean="0"/>
              <a:t>Pericias</a:t>
            </a:r>
            <a:r>
              <a:rPr lang="en-US" sz="2000" dirty="0" smtClean="0"/>
              <a:t> </a:t>
            </a:r>
            <a:r>
              <a:rPr lang="en-US" sz="2000" dirty="0" err="1" smtClean="0"/>
              <a:t>sobre</a:t>
            </a:r>
            <a:r>
              <a:rPr lang="en-US" sz="2000" dirty="0" smtClean="0"/>
              <a:t> el </a:t>
            </a:r>
            <a:r>
              <a:rPr lang="en-US" sz="2000" dirty="0" err="1" smtClean="0"/>
              <a:t>arma</a:t>
            </a:r>
            <a:r>
              <a:rPr lang="en-US" sz="2000" dirty="0" smtClean="0"/>
              <a:t> </a:t>
            </a:r>
            <a:r>
              <a:rPr lang="en-US" sz="2000" dirty="0" err="1" smtClean="0"/>
              <a:t>encontrada</a:t>
            </a:r>
            <a:r>
              <a:rPr lang="en-US" sz="2000" dirty="0" smtClean="0"/>
              <a:t>: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000" dirty="0" err="1" smtClean="0"/>
              <a:t>Fue</a:t>
            </a:r>
            <a:r>
              <a:rPr lang="en-US" sz="2000" dirty="0" smtClean="0"/>
              <a:t> </a:t>
            </a:r>
            <a:r>
              <a:rPr lang="en-US" sz="2000" dirty="0" err="1" smtClean="0"/>
              <a:t>disparada</a:t>
            </a:r>
            <a:r>
              <a:rPr lang="en-US" sz="2000" dirty="0" smtClean="0"/>
              <a:t> el </a:t>
            </a:r>
            <a:r>
              <a:rPr lang="en-US" sz="2000" dirty="0" err="1" smtClean="0"/>
              <a:t>arma</a:t>
            </a:r>
            <a:r>
              <a:rPr lang="en-US" sz="2000" dirty="0" smtClean="0"/>
              <a:t>?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sz="2000" dirty="0" smtClean="0"/>
              <a:t>Era </a:t>
            </a:r>
            <a:r>
              <a:rPr lang="en-US" sz="2000" dirty="0" err="1" smtClean="0"/>
              <a:t>apta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el </a:t>
            </a:r>
            <a:r>
              <a:rPr lang="en-US" sz="2000" dirty="0" err="1" smtClean="0"/>
              <a:t>disparo</a:t>
            </a:r>
            <a:r>
              <a:rPr lang="en-US" sz="2000" dirty="0" smtClean="0"/>
              <a:t>?</a:t>
            </a:r>
          </a:p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000232" y="357166"/>
            <a:ext cx="6696093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AR" sz="2200" dirty="0" smtClean="0">
                <a:latin typeface="Calibri" pitchFamily="34" charset="0"/>
              </a:rPr>
              <a:t> El uso de la fuerza por parte del Estado que no se ajuste a los estándares internacionales constituye una privación arbitraria de la vida, esto es, una grave violación a los derechos humanos que hace al Estado responsable frente a los organismos internacionales.</a:t>
            </a:r>
          </a:p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AR" sz="2200" dirty="0" smtClean="0">
                <a:latin typeface="Calibri" pitchFamily="34" charset="0"/>
              </a:rPr>
              <a:t> Lo que se considera una privación arbitraria e ilegal de la vida en el derecho internacional no puede ser considerado como el ejercicio de una defensa legítima en el derecho interno.</a:t>
            </a:r>
          </a:p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AR" sz="2200" dirty="0" smtClean="0">
                <a:latin typeface="Calibri" pitchFamily="34" charset="0"/>
              </a:rPr>
              <a:t> Los jueces tienen que usar los estándares de derecho internacional para darle contenido a la figura de la legítima defensa.</a:t>
            </a:r>
          </a:p>
          <a:p>
            <a:pPr algn="just"/>
            <a:endParaRPr lang="es-AR" sz="2200" dirty="0" smtClean="0">
              <a:latin typeface="Calibri" pitchFamily="34" charset="0"/>
            </a:endParaRPr>
          </a:p>
          <a:p>
            <a:pPr algn="just"/>
            <a:endParaRPr lang="es-AR" sz="2200" b="1" dirty="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2285984" y="1600200"/>
          <a:ext cx="6400816" cy="1114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47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195513" y="1412875"/>
            <a:ext cx="650081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 sz="2500">
              <a:latin typeface="Calibri" pitchFamily="34" charset="0"/>
            </a:endParaRPr>
          </a:p>
          <a:p>
            <a:endParaRPr lang="es-AR" sz="320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2071670" y="357166"/>
            <a:ext cx="66437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3200" b="1" dirty="0" smtClean="0"/>
              <a:t>LEGÍTIMA DEFENSA</a:t>
            </a:r>
            <a:endParaRPr lang="es-AR" sz="3200" b="1" dirty="0"/>
          </a:p>
        </p:txBody>
      </p:sp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143108" y="1071546"/>
          <a:ext cx="6500858" cy="53857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3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7179">
                <a:tc>
                  <a:txBody>
                    <a:bodyPr/>
                    <a:lstStyle/>
                    <a:p>
                      <a:r>
                        <a:rPr lang="es-AR" dirty="0" smtClean="0"/>
                        <a:t>AGRESIÓN</a:t>
                      </a:r>
                      <a:r>
                        <a:rPr lang="es-AR" baseline="0" dirty="0" smtClean="0"/>
                        <a:t> ILEGÍTIMA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es-AR" dirty="0" smtClean="0"/>
                        <a:t>Riesgo de vida para sí o para terceros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es-AR" dirty="0" smtClean="0"/>
                        <a:t>Inminencia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AR" baseline="0" dirty="0" smtClean="0"/>
                        <a:t> Obligación de dar voz de alto antes de hacer uso del arma de fuego</a:t>
                      </a:r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1022">
                <a:tc>
                  <a:txBody>
                    <a:bodyPr/>
                    <a:lstStyle/>
                    <a:p>
                      <a:r>
                        <a:rPr lang="es-AR" dirty="0" smtClean="0"/>
                        <a:t>NECESIDAD RACIONAL</a:t>
                      </a:r>
                      <a:r>
                        <a:rPr lang="es-AR" baseline="0" dirty="0" smtClean="0"/>
                        <a:t> DEL MEDIO EMPLEADO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s-AR" dirty="0" smtClean="0"/>
                        <a:t>Se deben intentar primero técnicas menos lesivas.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s-AR" dirty="0" smtClean="0"/>
                        <a:t>Gradualidad en el uso de la fuerza.</a:t>
                      </a:r>
                    </a:p>
                    <a:p>
                      <a:r>
                        <a:rPr lang="es-AR" dirty="0" smtClean="0"/>
                        <a:t>-</a:t>
                      </a:r>
                      <a:r>
                        <a:rPr lang="es-AR" u="sng" dirty="0" smtClean="0"/>
                        <a:t>PROPORCIONALIDAD</a:t>
                      </a:r>
                      <a:r>
                        <a:rPr lang="es-AR" u="none" dirty="0" smtClean="0"/>
                        <a:t>: a la gravedad</a:t>
                      </a:r>
                      <a:r>
                        <a:rPr lang="es-AR" u="none" baseline="0" dirty="0" smtClean="0"/>
                        <a:t> del delito, al objetivo policial que se persiga y al nivel de resistencia ofrecido.</a:t>
                      </a:r>
                      <a:endParaRPr lang="es-AR" u="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1022">
                <a:tc>
                  <a:txBody>
                    <a:bodyPr/>
                    <a:lstStyle/>
                    <a:p>
                      <a:r>
                        <a:rPr lang="es-AR" dirty="0" smtClean="0"/>
                        <a:t>FALTA DE PROVOCACIÓN SUFICIENTE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000232" y="357166"/>
            <a:ext cx="6696093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AR" altLang="es-AR" b="1" u="sng" dirty="0" smtClean="0">
                <a:solidFill>
                  <a:prstClr val="black"/>
                </a:solidFill>
                <a:latin typeface="Times" panose="02020603050405020304" pitchFamily="18" charset="0"/>
              </a:rPr>
              <a:t>Estándares </a:t>
            </a:r>
            <a:r>
              <a:rPr lang="es-AR" altLang="es-AR" b="1" u="sng" dirty="0">
                <a:solidFill>
                  <a:prstClr val="black"/>
                </a:solidFill>
                <a:latin typeface="Times" panose="02020603050405020304" pitchFamily="18" charset="0"/>
              </a:rPr>
              <a:t>y normas que protegen el derecho a protestar</a:t>
            </a:r>
          </a:p>
          <a:p>
            <a:pPr lvl="0" algn="just"/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 </a:t>
            </a: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-Informe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sobre Seguridad Ciudadana y Derechos Humanos, </a:t>
            </a:r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2009 CIDH</a:t>
            </a:r>
            <a:endParaRPr lang="es-AR" altLang="es-AR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–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Informe Anual CIDH 2015</a:t>
            </a: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–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Fallos Corte IDH </a:t>
            </a: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–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CADH Art. 13 y 15</a:t>
            </a: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-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Declaración Americana de DDHH art. 4 y 21</a:t>
            </a:r>
          </a:p>
          <a:p>
            <a:pPr lvl="0" algn="just"/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–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Informe sobre la Situación de los Defensores y Defensoras de los Derechos Humanos en las Américas 2006, CIDH  y su segundo informe de 2011</a:t>
            </a:r>
          </a:p>
          <a:p>
            <a:pPr lvl="0" algn="just"/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 Art. 14 Constitución Nacional </a:t>
            </a:r>
            <a:r>
              <a:rPr lang="es-AR" altLang="es-AR" dirty="0" smtClean="0">
                <a:solidFill>
                  <a:prstClr val="black"/>
                </a:solidFill>
                <a:latin typeface="Times" panose="02020603050405020304" pitchFamily="18" charset="0"/>
              </a:rPr>
              <a:t>Consejo </a:t>
            </a:r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de Derechos Humanos ONU</a:t>
            </a:r>
          </a:p>
          <a:p>
            <a:pPr lvl="0" algn="just"/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 Relatoría especial para la Libertad de Expresión de la CIDH</a:t>
            </a:r>
          </a:p>
          <a:p>
            <a:pPr lvl="0" algn="just"/>
            <a:r>
              <a:rPr lang="es-AR" altLang="es-AR" dirty="0">
                <a:solidFill>
                  <a:prstClr val="black"/>
                </a:solidFill>
                <a:latin typeface="Times" panose="02020603050405020304" pitchFamily="18" charset="0"/>
              </a:rPr>
              <a:t>Principio pro </a:t>
            </a:r>
            <a:r>
              <a:rPr lang="es-AR" altLang="es-AR" dirty="0" err="1" smtClean="0">
                <a:solidFill>
                  <a:prstClr val="black"/>
                </a:solidFill>
                <a:latin typeface="Times" panose="02020603050405020304" pitchFamily="18" charset="0"/>
              </a:rPr>
              <a:t>homine</a:t>
            </a:r>
            <a:endParaRPr lang="es-AR" altLang="es-AR" dirty="0" smtClean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just"/>
            <a:endParaRPr lang="es-AR" altLang="es-AR" dirty="0" smtClean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just"/>
            <a:r>
              <a:rPr lang="es-AR" altLang="es-AR" b="1" u="sng" dirty="0" smtClean="0">
                <a:solidFill>
                  <a:prstClr val="black"/>
                </a:solidFill>
                <a:latin typeface="Times" panose="02020603050405020304" pitchFamily="18" charset="0"/>
              </a:rPr>
              <a:t>Fuerzas de seguridad/uso de la fuerza s/protesta</a:t>
            </a:r>
            <a:endParaRPr lang="es-AR" altLang="es-AR" b="1" u="sng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s-AR" altLang="es-AR" dirty="0">
                <a:latin typeface="Times" panose="02020603050405020304" pitchFamily="18" charset="0"/>
              </a:rPr>
              <a:t>PFA Ordenes del día 126 y 184 </a:t>
            </a:r>
          </a:p>
          <a:p>
            <a:pPr>
              <a:spcBef>
                <a:spcPct val="0"/>
              </a:spcBef>
            </a:pPr>
            <a:r>
              <a:rPr lang="es-AR" altLang="es-AR" dirty="0">
                <a:latin typeface="Times" panose="02020603050405020304" pitchFamily="18" charset="0"/>
              </a:rPr>
              <a:t>“</a:t>
            </a:r>
            <a:r>
              <a:rPr lang="es-AR" altLang="es-AR" i="1" dirty="0">
                <a:latin typeface="Times" panose="02020603050405020304" pitchFamily="18" charset="0"/>
              </a:rPr>
              <a:t>Criterios Mínimos para el desarrollo de protocolos de actuación de los cuerpos policiales y fuerzas de seguridad federales en manifestaciones públicas</a:t>
            </a:r>
            <a:r>
              <a:rPr lang="es-AR" altLang="es-AR" dirty="0">
                <a:latin typeface="Times" panose="02020603050405020304" pitchFamily="18" charset="0"/>
              </a:rPr>
              <a:t>”, del Ministerio de Seguridad (2011). </a:t>
            </a:r>
          </a:p>
          <a:p>
            <a:pPr>
              <a:spcBef>
                <a:spcPct val="0"/>
              </a:spcBef>
            </a:pPr>
            <a:r>
              <a:rPr lang="es-AR" altLang="es-AR" dirty="0">
                <a:latin typeface="Times" panose="02020603050405020304" pitchFamily="18" charset="0"/>
              </a:rPr>
              <a:t>Ley 5688 Sistema Integral de Seguridad Pública CABA</a:t>
            </a:r>
          </a:p>
          <a:p>
            <a:pPr algn="just"/>
            <a:endParaRPr lang="es-AR" sz="2200" dirty="0" smtClean="0">
              <a:latin typeface="Calibri" pitchFamily="34" charset="0"/>
            </a:endParaRPr>
          </a:p>
          <a:p>
            <a:pPr algn="just"/>
            <a:endParaRPr lang="es-AR" sz="2200" b="1" dirty="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3289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2857501" y="1232298"/>
            <a:ext cx="3161110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Protesta en la vía pública</a:t>
            </a:r>
          </a:p>
        </p:txBody>
      </p:sp>
      <p:cxnSp>
        <p:nvCxnSpPr>
          <p:cNvPr id="4" name="3 Conector recto de flecha"/>
          <p:cNvCxnSpPr>
            <a:cxnSpLocks noChangeShapeType="1"/>
          </p:cNvCxnSpPr>
          <p:nvPr/>
        </p:nvCxnSpPr>
        <p:spPr bwMode="auto">
          <a:xfrm rot="5400000">
            <a:off x="4277916" y="1740695"/>
            <a:ext cx="267891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2857501" y="1982392"/>
            <a:ext cx="3161110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Denuncia penal por Corte de Ruta</a:t>
            </a:r>
          </a:p>
        </p:txBody>
      </p:sp>
      <p:cxnSp>
        <p:nvCxnSpPr>
          <p:cNvPr id="8" name="7 Conector recto de flecha"/>
          <p:cNvCxnSpPr>
            <a:cxnSpLocks noChangeShapeType="1"/>
          </p:cNvCxnSpPr>
          <p:nvPr/>
        </p:nvCxnSpPr>
        <p:spPr bwMode="auto">
          <a:xfrm rot="5400000">
            <a:off x="4251128" y="2517578"/>
            <a:ext cx="321469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2857501" y="2732486"/>
            <a:ext cx="3161110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Orden de desalojo</a:t>
            </a:r>
          </a:p>
        </p:txBody>
      </p:sp>
      <p:cxnSp>
        <p:nvCxnSpPr>
          <p:cNvPr id="11" name="10 Conector recto de flecha"/>
          <p:cNvCxnSpPr>
            <a:cxnSpLocks noChangeShapeType="1"/>
          </p:cNvCxnSpPr>
          <p:nvPr/>
        </p:nvCxnSpPr>
        <p:spPr bwMode="auto">
          <a:xfrm rot="5400000">
            <a:off x="4251128" y="3267672"/>
            <a:ext cx="321469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2857501" y="3482580"/>
            <a:ext cx="3107531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Represión de la protesta social</a:t>
            </a:r>
          </a:p>
        </p:txBody>
      </p:sp>
      <p:cxnSp>
        <p:nvCxnSpPr>
          <p:cNvPr id="14" name="13 Conector recto de flecha"/>
          <p:cNvCxnSpPr>
            <a:cxnSpLocks noChangeShapeType="1"/>
          </p:cNvCxnSpPr>
          <p:nvPr/>
        </p:nvCxnSpPr>
        <p:spPr bwMode="auto">
          <a:xfrm>
            <a:off x="4518424" y="3911203"/>
            <a:ext cx="964406" cy="214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15 Conector recto de flecha"/>
          <p:cNvCxnSpPr>
            <a:cxnSpLocks noChangeShapeType="1"/>
          </p:cNvCxnSpPr>
          <p:nvPr/>
        </p:nvCxnSpPr>
        <p:spPr bwMode="auto">
          <a:xfrm rot="10800000" flipV="1">
            <a:off x="3071814" y="3911205"/>
            <a:ext cx="1178719" cy="2678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5322094" y="4232674"/>
            <a:ext cx="2143125" cy="69651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No se investiga el abuso de fuerza, lesiones, muertes, etc. </a:t>
            </a:r>
          </a:p>
        </p:txBody>
      </p:sp>
      <p:cxnSp>
        <p:nvCxnSpPr>
          <p:cNvPr id="19" name="18 Conector recto de flecha"/>
          <p:cNvCxnSpPr>
            <a:cxnSpLocks noChangeShapeType="1"/>
          </p:cNvCxnSpPr>
          <p:nvPr/>
        </p:nvCxnSpPr>
        <p:spPr bwMode="auto">
          <a:xfrm rot="10800000" flipV="1">
            <a:off x="6125766" y="4982766"/>
            <a:ext cx="428625" cy="37504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5375672" y="5464969"/>
            <a:ext cx="1500188" cy="26789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IMPUNIDAD</a:t>
            </a:r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893094" y="4393406"/>
            <a:ext cx="1982391" cy="6429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Continúa investigación por el delito de corte de ruta</a:t>
            </a:r>
          </a:p>
        </p:txBody>
      </p:sp>
      <p:cxnSp>
        <p:nvCxnSpPr>
          <p:cNvPr id="23" name="22 Conector recto de flecha"/>
          <p:cNvCxnSpPr>
            <a:cxnSpLocks noChangeShapeType="1"/>
          </p:cNvCxnSpPr>
          <p:nvPr/>
        </p:nvCxnSpPr>
        <p:spPr bwMode="auto">
          <a:xfrm>
            <a:off x="3071814" y="5143500"/>
            <a:ext cx="535781" cy="2678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1839517" y="5518548"/>
            <a:ext cx="3107531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Criminalización de la protesta social</a:t>
            </a:r>
          </a:p>
        </p:txBody>
      </p:sp>
      <p:sp>
        <p:nvSpPr>
          <p:cNvPr id="5" name="Arco 4"/>
          <p:cNvSpPr/>
          <p:nvPr/>
        </p:nvSpPr>
        <p:spPr>
          <a:xfrm>
            <a:off x="5180393" y="1513419"/>
            <a:ext cx="1569278" cy="2009944"/>
          </a:xfrm>
          <a:prstGeom prst="arc">
            <a:avLst>
              <a:gd name="adj1" fmla="val 16200000"/>
              <a:gd name="adj2" fmla="val 519726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AR" sz="1350"/>
          </a:p>
        </p:txBody>
      </p:sp>
    </p:spTree>
    <p:extLst>
      <p:ext uri="{BB962C8B-B14F-4D97-AF65-F5344CB8AC3E}">
        <p14:creationId xmlns:p14="http://schemas.microsoft.com/office/powerpoint/2010/main" val="15216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pic>
        <p:nvPicPr>
          <p:cNvPr id="17412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6988"/>
            <a:ext cx="9159875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2136775" y="476250"/>
            <a:ext cx="6478588" cy="1377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700" b="1" dirty="0">
                <a:solidFill>
                  <a:srgbClr val="800000"/>
                </a:solidFill>
                <a:latin typeface="Century Gothic" pitchFamily="34" charset="0"/>
              </a:rPr>
              <a:t>Personas muertas en hechos de violencia con participación de funcionarios de instituciones estatales de seguridad. </a:t>
            </a:r>
          </a:p>
          <a:p>
            <a:pPr algn="ctr">
              <a:spcBef>
                <a:spcPct val="50000"/>
              </a:spcBef>
            </a:pPr>
            <a:r>
              <a:rPr lang="es-AR" sz="1700" b="1" dirty="0">
                <a:solidFill>
                  <a:srgbClr val="800000"/>
                </a:solidFill>
                <a:latin typeface="Century Gothic" pitchFamily="34" charset="0"/>
              </a:rPr>
              <a:t>Capital Federal y Conurbano Bonaerense, 1996-2015.</a:t>
            </a:r>
            <a:endParaRPr lang="es-ES_tradnl" sz="1700" dirty="0">
              <a:latin typeface="Century Gothic" pitchFamily="34" charset="0"/>
            </a:endParaRPr>
          </a:p>
          <a:p>
            <a:pPr algn="ctr">
              <a:spcBef>
                <a:spcPct val="50000"/>
              </a:spcBef>
            </a:pPr>
            <a:endParaRPr lang="es-ES_tradnl" sz="16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2136775" y="6262688"/>
            <a:ext cx="1150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200" dirty="0"/>
              <a:t>Fuente: CELS</a:t>
            </a:r>
          </a:p>
        </p:txBody>
      </p:sp>
      <p:graphicFrame>
        <p:nvGraphicFramePr>
          <p:cNvPr id="9" name="1 Gráfico"/>
          <p:cNvGraphicFramePr/>
          <p:nvPr/>
        </p:nvGraphicFramePr>
        <p:xfrm>
          <a:off x="2051720" y="1700808"/>
          <a:ext cx="669674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000232" y="357166"/>
            <a:ext cx="6696093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r>
              <a:rPr lang="es-AR" altLang="es-AR" sz="2000" b="1" u="sng" dirty="0">
                <a:latin typeface="Times" panose="02020603050405020304" pitchFamily="18" charset="0"/>
              </a:rPr>
              <a:t>Normativa a tener en cuenta a la hora de disponer un desalojo forzoso con un reclamo de vivienda digna como problema de fondo</a:t>
            </a:r>
          </a:p>
          <a:p>
            <a:endParaRPr lang="es-AR" altLang="es-AR" sz="2000" b="1" u="sng" dirty="0">
              <a:latin typeface="Times" panose="02020603050405020304" pitchFamily="18" charset="0"/>
            </a:endParaRPr>
          </a:p>
          <a:p>
            <a:pPr algn="just"/>
            <a:r>
              <a:rPr lang="es-AR" altLang="es-AR" sz="2000" dirty="0">
                <a:latin typeface="Times" panose="02020603050405020304" pitchFamily="18" charset="0"/>
              </a:rPr>
              <a:t>-</a:t>
            </a:r>
            <a:r>
              <a:rPr lang="es-ES" altLang="es-AR" sz="2000" dirty="0">
                <a:latin typeface="Times" panose="02020603050405020304" pitchFamily="18" charset="0"/>
              </a:rPr>
              <a:t>Pacto Internacional de Derechos Económicos Sociales y Culturales, párrafo 1 artículo 11</a:t>
            </a: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-Comité DESC Observación General n° 4 “Derecho a una vivienda adecuada”</a:t>
            </a: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-Comité DESC Observación General n° 7 “Desalojos forzosos”</a:t>
            </a: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-Informe Relator Especial sobre una vivienda adecuada Consejo Económico y Social, ONU, 8/Marzo/2004</a:t>
            </a: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-Principios básicos y directrices </a:t>
            </a:r>
            <a:r>
              <a:rPr lang="es-AR" altLang="es-AR" sz="2000" dirty="0">
                <a:latin typeface="Times" panose="02020603050405020304" pitchFamily="18" charset="0"/>
              </a:rPr>
              <a:t>sobre los desalojos y el desplazamiento generados por el desarrollo</a:t>
            </a:r>
            <a:endParaRPr lang="es-ES" altLang="es-AR" sz="2000" dirty="0">
              <a:latin typeface="Times" panose="02020603050405020304" pitchFamily="18" charset="0"/>
            </a:endParaRP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-Art. 14 bis CN</a:t>
            </a:r>
          </a:p>
          <a:p>
            <a:pPr algn="just"/>
            <a:r>
              <a:rPr lang="es-ES" altLang="es-AR" sz="2000" dirty="0">
                <a:latin typeface="Times" panose="02020603050405020304" pitchFamily="18" charset="0"/>
              </a:rPr>
              <a:t>-Art. 31 Constitución CABA </a:t>
            </a:r>
            <a:endParaRPr lang="es-AR" altLang="es-AR" sz="2000" dirty="0">
              <a:latin typeface="Times" panose="02020603050405020304" pitchFamily="18" charset="0"/>
            </a:endParaRPr>
          </a:p>
          <a:p>
            <a:pPr algn="just"/>
            <a:endParaRPr lang="es-AR" sz="2200" dirty="0" smtClean="0">
              <a:latin typeface="Calibri" pitchFamily="34" charset="0"/>
            </a:endParaRPr>
          </a:p>
          <a:p>
            <a:pPr algn="just"/>
            <a:endParaRPr lang="es-AR" sz="2200" b="1" dirty="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2956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ChangeArrowheads="1"/>
          </p:cNvSpPr>
          <p:nvPr/>
        </p:nvSpPr>
        <p:spPr bwMode="auto">
          <a:xfrm>
            <a:off x="2857501" y="1178719"/>
            <a:ext cx="3161110" cy="4286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 dirty="0">
                <a:latin typeface="Times" panose="02020603050405020304" pitchFamily="18" charset="0"/>
              </a:rPr>
              <a:t>Protesta por vivienda con toma de tierras</a:t>
            </a:r>
          </a:p>
        </p:txBody>
      </p:sp>
      <p:cxnSp>
        <p:nvCxnSpPr>
          <p:cNvPr id="4" name="3 Conector recto de flecha"/>
          <p:cNvCxnSpPr>
            <a:cxnSpLocks noChangeShapeType="1"/>
          </p:cNvCxnSpPr>
          <p:nvPr/>
        </p:nvCxnSpPr>
        <p:spPr bwMode="auto">
          <a:xfrm rot="5400000">
            <a:off x="4277916" y="1740695"/>
            <a:ext cx="267891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2857501" y="1982392"/>
            <a:ext cx="3161110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Denuncia penal por Usurpación</a:t>
            </a:r>
          </a:p>
        </p:txBody>
      </p:sp>
      <p:cxnSp>
        <p:nvCxnSpPr>
          <p:cNvPr id="8" name="7 Conector recto de flecha"/>
          <p:cNvCxnSpPr>
            <a:cxnSpLocks noChangeShapeType="1"/>
          </p:cNvCxnSpPr>
          <p:nvPr/>
        </p:nvCxnSpPr>
        <p:spPr bwMode="auto">
          <a:xfrm rot="5400000">
            <a:off x="4251128" y="2517578"/>
            <a:ext cx="321469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2857501" y="2732486"/>
            <a:ext cx="3161110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Orden de desalojo</a:t>
            </a:r>
          </a:p>
        </p:txBody>
      </p:sp>
      <p:cxnSp>
        <p:nvCxnSpPr>
          <p:cNvPr id="11" name="10 Conector recto de flecha"/>
          <p:cNvCxnSpPr>
            <a:cxnSpLocks noChangeShapeType="1"/>
          </p:cNvCxnSpPr>
          <p:nvPr/>
        </p:nvCxnSpPr>
        <p:spPr bwMode="auto">
          <a:xfrm rot="5400000">
            <a:off x="4251128" y="3267672"/>
            <a:ext cx="321469" cy="11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2857501" y="3482580"/>
            <a:ext cx="3107531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Desalojo y Represión </a:t>
            </a:r>
          </a:p>
        </p:txBody>
      </p:sp>
      <p:cxnSp>
        <p:nvCxnSpPr>
          <p:cNvPr id="14" name="13 Conector recto de flecha"/>
          <p:cNvCxnSpPr>
            <a:cxnSpLocks noChangeShapeType="1"/>
          </p:cNvCxnSpPr>
          <p:nvPr/>
        </p:nvCxnSpPr>
        <p:spPr bwMode="auto">
          <a:xfrm>
            <a:off x="4518424" y="3911203"/>
            <a:ext cx="964406" cy="2143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15 Conector recto de flecha"/>
          <p:cNvCxnSpPr>
            <a:cxnSpLocks noChangeShapeType="1"/>
          </p:cNvCxnSpPr>
          <p:nvPr/>
        </p:nvCxnSpPr>
        <p:spPr bwMode="auto">
          <a:xfrm rot="10800000" flipV="1">
            <a:off x="3071814" y="3911205"/>
            <a:ext cx="1178719" cy="26789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16 Rectángulo"/>
          <p:cNvSpPr>
            <a:spLocks noChangeArrowheads="1"/>
          </p:cNvSpPr>
          <p:nvPr/>
        </p:nvSpPr>
        <p:spPr bwMode="auto">
          <a:xfrm>
            <a:off x="5322094" y="4232674"/>
            <a:ext cx="2143125" cy="69651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No se investiga el abuso de fuerza, lesiones, muertes, etc. </a:t>
            </a:r>
          </a:p>
        </p:txBody>
      </p:sp>
      <p:cxnSp>
        <p:nvCxnSpPr>
          <p:cNvPr id="19" name="18 Conector recto de flecha"/>
          <p:cNvCxnSpPr>
            <a:cxnSpLocks noChangeShapeType="1"/>
          </p:cNvCxnSpPr>
          <p:nvPr/>
        </p:nvCxnSpPr>
        <p:spPr bwMode="auto">
          <a:xfrm rot="10800000" flipV="1">
            <a:off x="6393656" y="4982766"/>
            <a:ext cx="428625" cy="37504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5536406" y="5464969"/>
            <a:ext cx="1500188" cy="26789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IMPUNIDAD</a:t>
            </a:r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893094" y="4393406"/>
            <a:ext cx="1982391" cy="6429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Continúa investigación por el delito de usurpación</a:t>
            </a:r>
          </a:p>
        </p:txBody>
      </p:sp>
      <p:cxnSp>
        <p:nvCxnSpPr>
          <p:cNvPr id="23" name="22 Conector recto de flecha"/>
          <p:cNvCxnSpPr>
            <a:cxnSpLocks noChangeShapeType="1"/>
          </p:cNvCxnSpPr>
          <p:nvPr/>
        </p:nvCxnSpPr>
        <p:spPr bwMode="auto">
          <a:xfrm>
            <a:off x="3071814" y="5143500"/>
            <a:ext cx="535781" cy="267891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23 Rectángulo"/>
          <p:cNvSpPr>
            <a:spLocks noChangeArrowheads="1"/>
          </p:cNvSpPr>
          <p:nvPr/>
        </p:nvSpPr>
        <p:spPr bwMode="auto">
          <a:xfrm>
            <a:off x="1732361" y="5518548"/>
            <a:ext cx="3107531" cy="32146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AR" altLang="es-AR" sz="1350">
                <a:latin typeface="Times" panose="02020603050405020304" pitchFamily="18" charset="0"/>
              </a:rPr>
              <a:t>Criminalización de la protesta social</a:t>
            </a:r>
          </a:p>
        </p:txBody>
      </p:sp>
    </p:spTree>
    <p:extLst>
      <p:ext uri="{BB962C8B-B14F-4D97-AF65-F5344CB8AC3E}">
        <p14:creationId xmlns:p14="http://schemas.microsoft.com/office/powerpoint/2010/main" val="116966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000232" y="357166"/>
            <a:ext cx="6696093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pPr>
              <a:defRPr/>
            </a:pPr>
            <a:r>
              <a:rPr lang="es-ES_tradnl" sz="4400" b="1" dirty="0">
                <a:solidFill>
                  <a:srgbClr val="FF3300"/>
                </a:solidFill>
                <a:latin typeface="Century Gothic" pitchFamily="34" charset="0"/>
              </a:rPr>
              <a:t>Qué hacer ante una detención</a:t>
            </a:r>
          </a:p>
          <a:p>
            <a:pPr algn="just">
              <a:defRPr/>
            </a:pPr>
            <a:endParaRPr lang="es-ES_tradnl" sz="2400" dirty="0"/>
          </a:p>
          <a:p>
            <a:pPr algn="just">
              <a:defRPr/>
            </a:pPr>
            <a:r>
              <a:rPr lang="es-ES_tradnl" sz="2400" b="1" dirty="0"/>
              <a:t>-Averiguar qué Fiscalía y Juzgado interviene (2 opciones: Comisaría y/o web)</a:t>
            </a:r>
          </a:p>
          <a:p>
            <a:pPr algn="just">
              <a:defRPr/>
            </a:pPr>
            <a:r>
              <a:rPr lang="es-ES_tradnl" sz="2400" b="1" dirty="0"/>
              <a:t>-Qué delito imputan</a:t>
            </a:r>
          </a:p>
          <a:p>
            <a:pPr algn="just">
              <a:defRPr/>
            </a:pPr>
            <a:r>
              <a:rPr lang="es-ES_tradnl" sz="2400" b="1" dirty="0"/>
              <a:t>-Presencia en la Comisaría</a:t>
            </a:r>
          </a:p>
          <a:p>
            <a:pPr algn="just">
              <a:defRPr/>
            </a:pPr>
            <a:r>
              <a:rPr lang="es-ES_tradnl" sz="2400" b="1" dirty="0"/>
              <a:t>-No firmar nada sin leer</a:t>
            </a:r>
          </a:p>
          <a:p>
            <a:pPr algn="just">
              <a:defRPr/>
            </a:pPr>
            <a:r>
              <a:rPr lang="es-ES_tradnl" sz="2400" b="1" dirty="0"/>
              <a:t>-Derecho a una llamada </a:t>
            </a:r>
          </a:p>
          <a:p>
            <a:pPr algn="just">
              <a:defRPr/>
            </a:pPr>
            <a:r>
              <a:rPr lang="es-ES_tradnl" sz="2400" b="1" dirty="0"/>
              <a:t>-Ultimo recurso: Habeas Corpus</a:t>
            </a:r>
          </a:p>
          <a:p>
            <a:pPr algn="just"/>
            <a:endParaRPr lang="es-AR" sz="2200" dirty="0" smtClean="0">
              <a:latin typeface="Calibri" pitchFamily="34" charset="0"/>
            </a:endParaRPr>
          </a:p>
          <a:p>
            <a:pPr algn="just"/>
            <a:endParaRPr lang="es-AR" sz="2200" b="1" dirty="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2000233" y="285728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923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6388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875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8 CuadroTexto"/>
          <p:cNvSpPr txBox="1">
            <a:spLocks noChangeArrowheads="1"/>
          </p:cNvSpPr>
          <p:nvPr/>
        </p:nvSpPr>
        <p:spPr bwMode="auto">
          <a:xfrm>
            <a:off x="2269328" y="554352"/>
            <a:ext cx="6696093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§"/>
            </a:pPr>
            <a:endParaRPr lang="es-AR" sz="2200" dirty="0" smtClean="0">
              <a:latin typeface="Calibri" pitchFamily="34" charset="0"/>
            </a:endParaRP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</a:rPr>
              <a:t>CELS</a:t>
            </a:r>
          </a:p>
          <a:p>
            <a:pPr lvl="0" algn="ctr"/>
            <a:endParaRPr lang="es-AR" altLang="es-AR" sz="2800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  <a:hlinkClick r:id="rId3"/>
              </a:rPr>
              <a:t>www.cels.org.ar</a:t>
            </a:r>
            <a:endParaRPr lang="es-AR" altLang="es-AR" sz="2800" dirty="0" smtClean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endParaRPr lang="es-AR" altLang="es-AR" sz="2800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endParaRPr lang="es-AR" altLang="es-AR" sz="2800" dirty="0" smtClean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</a:rPr>
              <a:t>Florencia Sotelo</a:t>
            </a: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  <a:hlinkClick r:id="rId4"/>
              </a:rPr>
              <a:t>fsotelo@cels.org.ar</a:t>
            </a:r>
            <a:endParaRPr lang="es-AR" altLang="es-AR" sz="2800" dirty="0" smtClean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endParaRPr lang="es-AR" altLang="es-AR" sz="2800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</a:rPr>
              <a:t>Federico Efron</a:t>
            </a:r>
          </a:p>
          <a:p>
            <a:pPr lvl="0" algn="ctr"/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  <a:hlinkClick r:id="rId5"/>
              </a:rPr>
              <a:t>fefron@cels.org.ar</a:t>
            </a:r>
            <a:r>
              <a:rPr lang="es-AR" altLang="es-AR" sz="2800" dirty="0" smtClean="0">
                <a:solidFill>
                  <a:prstClr val="black"/>
                </a:solidFill>
                <a:latin typeface="Times" panose="02020603050405020304" pitchFamily="18" charset="0"/>
              </a:rPr>
              <a:t> </a:t>
            </a:r>
            <a:endParaRPr lang="es-AR" altLang="es-AR" sz="2800" dirty="0">
              <a:solidFill>
                <a:prstClr val="black"/>
              </a:solidFill>
              <a:latin typeface="Times" panose="02020603050405020304" pitchFamily="18" charset="0"/>
            </a:endParaRPr>
          </a:p>
          <a:p>
            <a:pPr algn="just"/>
            <a:endParaRPr lang="es-AR" sz="2200" dirty="0" smtClean="0">
              <a:latin typeface="Calibri" pitchFamily="34" charset="0"/>
            </a:endParaRPr>
          </a:p>
          <a:p>
            <a:pPr algn="just"/>
            <a:endParaRPr lang="es-AR" sz="2200" b="1" dirty="0">
              <a:latin typeface="Calibri" pitchFamily="34" charset="0"/>
            </a:endParaRPr>
          </a:p>
        </p:txBody>
      </p:sp>
      <p:sp>
        <p:nvSpPr>
          <p:cNvPr id="16391" name="TextBox 1"/>
          <p:cNvSpPr txBox="1">
            <a:spLocks noChangeArrowheads="1"/>
          </p:cNvSpPr>
          <p:nvPr/>
        </p:nvSpPr>
        <p:spPr bwMode="auto">
          <a:xfrm>
            <a:off x="1691680" y="285726"/>
            <a:ext cx="67866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1" indent="-457200"/>
            <a:r>
              <a:rPr lang="en-US" sz="2200" b="1" dirty="0" smtClean="0"/>
              <a:t>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3100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18"/>
          <p:cNvSpPr txBox="1">
            <a:spLocks noChangeArrowheads="1"/>
          </p:cNvSpPr>
          <p:nvPr/>
        </p:nvSpPr>
        <p:spPr bwMode="auto">
          <a:xfrm>
            <a:off x="1979712" y="476672"/>
            <a:ext cx="69135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>
                <a:solidFill>
                  <a:srgbClr val="800000"/>
                </a:solidFill>
                <a:latin typeface="Century Gothic" pitchFamily="34" charset="0"/>
              </a:rPr>
              <a:t>Civiles</a:t>
            </a:r>
            <a:r>
              <a:rPr lang="es-AR" b="1" dirty="0">
                <a:solidFill>
                  <a:srgbClr val="800000"/>
                </a:solidFill>
                <a:latin typeface="Century Gothic" pitchFamily="34" charset="0"/>
              </a:rPr>
              <a:t> muertos en hechos de violencia, según condición del policía. 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Capital </a:t>
            </a:r>
            <a:r>
              <a:rPr lang="es-AR" b="1" dirty="0">
                <a:solidFill>
                  <a:srgbClr val="800000"/>
                </a:solidFill>
                <a:latin typeface="Century Gothic" pitchFamily="34" charset="0"/>
              </a:rPr>
              <a:t>Federal y Conurbano Bonaerense, 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1996-2015.</a:t>
            </a:r>
            <a:endParaRPr lang="es-AR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2195736" y="6237312"/>
            <a:ext cx="4681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AR" sz="1400" u="sng" dirty="0">
                <a:latin typeface="Arial Narrow" pitchFamily="34" charset="0"/>
              </a:rPr>
              <a:t>Fuente</a:t>
            </a:r>
            <a:r>
              <a:rPr lang="es-AR" sz="1400" dirty="0">
                <a:latin typeface="Arial Narrow" pitchFamily="34" charset="0"/>
              </a:rPr>
              <a:t>: CELS.</a:t>
            </a:r>
            <a:endParaRPr lang="es-AR" sz="1400" dirty="0"/>
          </a:p>
        </p:txBody>
      </p:sp>
      <p:graphicFrame>
        <p:nvGraphicFramePr>
          <p:cNvPr id="11" name="2 Gráfico"/>
          <p:cNvGraphicFramePr/>
          <p:nvPr/>
        </p:nvGraphicFramePr>
        <p:xfrm>
          <a:off x="2051720" y="1484784"/>
          <a:ext cx="669674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 preferRelativeResize="0"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 Box 18"/>
          <p:cNvSpPr txBox="1">
            <a:spLocks noChangeArrowheads="1"/>
          </p:cNvSpPr>
          <p:nvPr/>
        </p:nvSpPr>
        <p:spPr bwMode="auto">
          <a:xfrm>
            <a:off x="1979712" y="476672"/>
            <a:ext cx="69135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rgbClr val="800000"/>
                </a:solidFill>
                <a:latin typeface="Century Gothic" pitchFamily="34" charset="0"/>
              </a:rPr>
              <a:t>Civiles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 </a:t>
            </a:r>
            <a:r>
              <a:rPr lang="es-AR" b="1" dirty="0">
                <a:solidFill>
                  <a:srgbClr val="800000"/>
                </a:solidFill>
                <a:latin typeface="Century Gothic" pitchFamily="34" charset="0"/>
              </a:rPr>
              <a:t>muertos en hechos de 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violencia con participación de PFA y Policía Bonaerense, </a:t>
            </a:r>
            <a:r>
              <a:rPr lang="es-AR" b="1" dirty="0">
                <a:solidFill>
                  <a:srgbClr val="800000"/>
                </a:solidFill>
                <a:latin typeface="Century Gothic" pitchFamily="34" charset="0"/>
              </a:rPr>
              <a:t>según condición del policía. 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Capital </a:t>
            </a:r>
            <a:r>
              <a:rPr lang="es-AR" b="1" dirty="0">
                <a:solidFill>
                  <a:srgbClr val="800000"/>
                </a:solidFill>
                <a:latin typeface="Century Gothic" pitchFamily="34" charset="0"/>
              </a:rPr>
              <a:t>Federal y Conurbano Bonaerense, </a:t>
            </a:r>
            <a:r>
              <a:rPr lang="es-AR" b="1" dirty="0" smtClean="0">
                <a:solidFill>
                  <a:srgbClr val="800000"/>
                </a:solidFill>
                <a:latin typeface="Century Gothic" pitchFamily="34" charset="0"/>
              </a:rPr>
              <a:t>2010-2015.</a:t>
            </a:r>
            <a:endParaRPr lang="es-AR" b="1" dirty="0">
              <a:solidFill>
                <a:srgbClr val="800000"/>
              </a:solidFill>
              <a:latin typeface="Century Gothic" pitchFamily="34" charset="0"/>
            </a:endParaRP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2195736" y="6237312"/>
            <a:ext cx="46815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AR" sz="1400" u="sng" dirty="0">
                <a:latin typeface="Arial Narrow" pitchFamily="34" charset="0"/>
              </a:rPr>
              <a:t>Fuente</a:t>
            </a:r>
            <a:r>
              <a:rPr lang="es-AR" sz="1400" dirty="0">
                <a:latin typeface="Arial Narrow" pitchFamily="34" charset="0"/>
              </a:rPr>
              <a:t>: CELS.</a:t>
            </a:r>
            <a:endParaRPr lang="es-AR" sz="1400" dirty="0"/>
          </a:p>
        </p:txBody>
      </p:sp>
      <p:graphicFrame>
        <p:nvGraphicFramePr>
          <p:cNvPr id="10" name="9 Gráfico"/>
          <p:cNvGraphicFramePr/>
          <p:nvPr/>
        </p:nvGraphicFramePr>
        <p:xfrm>
          <a:off x="1979712" y="1556792"/>
          <a:ext cx="684076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23728" y="428604"/>
            <a:ext cx="65582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563813">
              <a:defRPr/>
            </a:pPr>
            <a:r>
              <a:rPr lang="es-AR" altLang="es-AR" sz="2000" b="1" dirty="0" smtClean="0">
                <a:solidFill>
                  <a:srgbClr val="FF0000"/>
                </a:solidFill>
                <a:cs typeface="Aharoni" pitchFamily="2" charset="-79"/>
              </a:rPr>
              <a:t>ESTÁNDARES INTERNACIONALES </a:t>
            </a:r>
          </a:p>
          <a:p>
            <a:pPr lvl="0" algn="ctr" defTabSz="2563813">
              <a:defRPr/>
            </a:pPr>
            <a:r>
              <a:rPr lang="es-AR" altLang="es-AR" sz="2000" b="1" dirty="0" smtClean="0">
                <a:solidFill>
                  <a:prstClr val="black"/>
                </a:solidFill>
                <a:cs typeface="Aharoni" pitchFamily="2" charset="-79"/>
              </a:rPr>
              <a:t>¿Cómo delimitar el uso abusivo del uso autorizado?</a:t>
            </a:r>
            <a:endParaRPr lang="es-AR" altLang="es-AR" sz="2000" b="1" dirty="0">
              <a:solidFill>
                <a:prstClr val="black"/>
              </a:solidFill>
              <a:cs typeface="Aharoni" pitchFamily="2" charset="-79"/>
            </a:endParaRPr>
          </a:p>
          <a:p>
            <a:pPr lvl="0" algn="just" defTabSz="2563813">
              <a:defRPr/>
            </a:pPr>
            <a:r>
              <a:rPr lang="es-AR" altLang="es-AR" dirty="0">
                <a:solidFill>
                  <a:prstClr val="black"/>
                </a:solidFill>
                <a:cs typeface="Aharoni" pitchFamily="2" charset="-79"/>
              </a:rPr>
              <a:t> </a:t>
            </a:r>
          </a:p>
          <a:p>
            <a:pPr marL="285750" lvl="0" indent="-285750" algn="just" defTabSz="2563813">
              <a:buFontTx/>
              <a:buChar char="-"/>
              <a:defRPr/>
            </a:pP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Prohibición general a los agentes del Estado de privar arbitrariamente de la vida a las personas (art. 6.1 del PIDCP; </a:t>
            </a:r>
            <a:r>
              <a:rPr lang="es-AR" altLang="es-AR" dirty="0">
                <a:solidFill>
                  <a:prstClr val="black"/>
                </a:solidFill>
                <a:cs typeface="Aharoni" pitchFamily="2" charset="-79"/>
              </a:rPr>
              <a:t>4</a:t>
            </a: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.1 de la Convención Americana sobre Derechos Humanos; entre otros)</a:t>
            </a:r>
          </a:p>
          <a:p>
            <a:pPr marL="285750" lvl="0" indent="-285750" algn="just" defTabSz="2563813">
              <a:buFontTx/>
              <a:buChar char="-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buFontTx/>
              <a:buChar char="-"/>
              <a:defRPr/>
            </a:pP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“</a:t>
            </a:r>
            <a:r>
              <a:rPr lang="es-AR" altLang="es-AR" i="1" dirty="0" smtClean="0">
                <a:solidFill>
                  <a:prstClr val="black"/>
                </a:solidFill>
                <a:cs typeface="Aharoni" pitchFamily="2" charset="-79"/>
              </a:rPr>
              <a:t>Derecho del individuo a no ser víctima del uso desproporcionado de la fuerza y el deber del Estado de usar ésta excepcional y racionalmente</a:t>
            </a: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” (Corte IDH, </a:t>
            </a:r>
            <a:r>
              <a:rPr lang="es-AR" altLang="es-AR" b="1" dirty="0" smtClean="0">
                <a:solidFill>
                  <a:prstClr val="black"/>
                </a:solidFill>
                <a:cs typeface="Aharoni" pitchFamily="2" charset="-79"/>
              </a:rPr>
              <a:t>Caso Montero Aranguren y otros (Retén de Catia) vs. Venezuela</a:t>
            </a: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, párr. 67 a 74, 2011).</a:t>
            </a:r>
          </a:p>
          <a:p>
            <a:pPr marL="285750" lvl="0" indent="-285750" algn="just" defTabSz="2563813">
              <a:buFontTx/>
              <a:buChar char="-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buFontTx/>
              <a:buChar char="-"/>
              <a:defRPr/>
            </a:pPr>
            <a:r>
              <a:rPr lang="es-AR" altLang="es-AR" dirty="0" smtClean="0">
                <a:solidFill>
                  <a:prstClr val="black"/>
                </a:solidFill>
                <a:cs typeface="Aharoni" pitchFamily="2" charset="-79"/>
              </a:rPr>
              <a:t>Tres principios para el ejercicio de la fuerza por parte de los funcionarios policiales:</a:t>
            </a:r>
          </a:p>
          <a:p>
            <a:pPr marL="342900" lvl="0" indent="-342900" algn="just" defTabSz="2563813">
              <a:buAutoNum type="arabicParenR"/>
              <a:defRPr/>
            </a:pPr>
            <a:r>
              <a:rPr lang="es-AR" altLang="es-AR" b="1" dirty="0" smtClean="0">
                <a:solidFill>
                  <a:prstClr val="black"/>
                </a:solidFill>
                <a:cs typeface="Aharoni" pitchFamily="2" charset="-79"/>
              </a:rPr>
              <a:t>Necesidad</a:t>
            </a:r>
          </a:p>
          <a:p>
            <a:pPr marL="342900" lvl="0" indent="-342900" algn="just" defTabSz="2563813">
              <a:buAutoNum type="arabicParenR"/>
              <a:defRPr/>
            </a:pPr>
            <a:r>
              <a:rPr lang="es-AR" altLang="es-AR" b="1" dirty="0" smtClean="0">
                <a:solidFill>
                  <a:prstClr val="black"/>
                </a:solidFill>
                <a:cs typeface="Aharoni" pitchFamily="2" charset="-79"/>
              </a:rPr>
              <a:t>Proporcionalidad</a:t>
            </a:r>
          </a:p>
          <a:p>
            <a:pPr marL="342900" lvl="0" indent="-342900" algn="just" defTabSz="2563813">
              <a:buAutoNum type="arabicParenR"/>
              <a:defRPr/>
            </a:pPr>
            <a:r>
              <a:rPr lang="es-AR" altLang="es-AR" b="1" dirty="0" smtClean="0">
                <a:solidFill>
                  <a:prstClr val="black"/>
                </a:solidFill>
                <a:cs typeface="Aharoni" pitchFamily="2" charset="-79"/>
              </a:rPr>
              <a:t>Razonabilidad</a:t>
            </a:r>
          </a:p>
          <a:p>
            <a:pPr marL="342900" lvl="0" indent="-342900" algn="just" defTabSz="2563813">
              <a:buAutoNum type="arabicParenR"/>
              <a:defRPr/>
            </a:pPr>
            <a:endParaRPr lang="es-AR" altLang="es-AR" dirty="0">
              <a:solidFill>
                <a:prstClr val="black"/>
              </a:solidFill>
              <a:cs typeface="Aharoni" pitchFamily="2" charset="-79"/>
            </a:endParaRPr>
          </a:p>
          <a:p>
            <a:pPr lvl="0"/>
            <a:endParaRPr lang="en-US" dirty="0">
              <a:solidFill>
                <a:prstClr val="black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67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23728" y="428604"/>
            <a:ext cx="6558260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2563813">
              <a:defRPr/>
            </a:pPr>
            <a:r>
              <a:rPr lang="es-AR" altLang="es-AR" sz="2400" b="1" dirty="0" smtClean="0">
                <a:solidFill>
                  <a:prstClr val="black"/>
                </a:solidFill>
                <a:cs typeface="Aharoni" pitchFamily="2" charset="-79"/>
              </a:rPr>
              <a:t>“ABSOLUTAMENTE NECESARIO”</a:t>
            </a:r>
          </a:p>
          <a:p>
            <a:pPr lvl="0" algn="just" defTabSz="2563813">
              <a:defRPr/>
            </a:pPr>
            <a:endParaRPr lang="es-AR" altLang="es-AR" sz="2400" b="1" dirty="0" smtClean="0">
              <a:solidFill>
                <a:prstClr val="black"/>
              </a:solidFill>
              <a:cs typeface="Aharoni" pitchFamily="2" charset="-79"/>
            </a:endParaRPr>
          </a:p>
          <a:p>
            <a:pPr lvl="0" algn="just" defTabSz="2563813">
              <a:defRPr/>
            </a:pPr>
            <a:r>
              <a:rPr lang="es-AR" altLang="es-AR" sz="2000" dirty="0" smtClean="0">
                <a:solidFill>
                  <a:prstClr val="black"/>
                </a:solidFill>
                <a:cs typeface="Aharoni" pitchFamily="2" charset="-79"/>
              </a:rPr>
              <a:t>El uso de la fuerza debe ser </a:t>
            </a:r>
            <a:r>
              <a:rPr lang="es-AR" altLang="es-AR" sz="2000" b="1" dirty="0" smtClean="0">
                <a:solidFill>
                  <a:prstClr val="black"/>
                </a:solidFill>
                <a:cs typeface="Aharoni" pitchFamily="2" charset="-79"/>
              </a:rPr>
              <a:t>excepcional</a:t>
            </a:r>
            <a:r>
              <a:rPr lang="es-AR" altLang="es-AR" sz="2000" dirty="0" smtClean="0">
                <a:solidFill>
                  <a:prstClr val="black"/>
                </a:solidFill>
                <a:cs typeface="Aharoni" pitchFamily="2" charset="-79"/>
              </a:rPr>
              <a:t> y </a:t>
            </a:r>
            <a:r>
              <a:rPr lang="es-AR" altLang="es-AR" sz="2000" b="1" dirty="0" smtClean="0">
                <a:solidFill>
                  <a:prstClr val="black"/>
                </a:solidFill>
                <a:cs typeface="Aharoni" pitchFamily="2" charset="-79"/>
              </a:rPr>
              <a:t>estrictamente necesario </a:t>
            </a:r>
            <a:r>
              <a:rPr lang="es-AR" altLang="es-AR" sz="2000" dirty="0" smtClean="0">
                <a:solidFill>
                  <a:prstClr val="black"/>
                </a:solidFill>
                <a:cs typeface="Aharoni" pitchFamily="2" charset="-79"/>
              </a:rPr>
              <a:t>para alcanzar un objetivo policial legítimo (Art. 3 del </a:t>
            </a:r>
            <a:r>
              <a:rPr lang="es-ES" sz="2000" i="1" dirty="0" smtClean="0"/>
              <a:t>Código </a:t>
            </a:r>
            <a:r>
              <a:rPr lang="es-ES" sz="2000" i="1" dirty="0"/>
              <a:t>de Conducta para Funcionarios Encargados de Hacer Cumplir la </a:t>
            </a:r>
            <a:r>
              <a:rPr lang="es-ES" sz="2000" i="1" dirty="0" smtClean="0"/>
              <a:t>Ley</a:t>
            </a:r>
            <a:r>
              <a:rPr lang="es-ES" sz="2000" dirty="0" smtClean="0"/>
              <a:t>)</a:t>
            </a:r>
          </a:p>
          <a:p>
            <a:pPr lvl="0" algn="just" defTabSz="2563813">
              <a:defRPr/>
            </a:pPr>
            <a:endParaRPr lang="es-ES" sz="2000" dirty="0" smtClean="0"/>
          </a:p>
          <a:p>
            <a:pPr algn="just" defTabSz="2563813"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- “</a:t>
            </a:r>
            <a:r>
              <a:rPr lang="es-ES" altLang="es-AR" sz="2000" i="1" dirty="0" smtClean="0">
                <a:solidFill>
                  <a:prstClr val="black"/>
                </a:solidFill>
                <a:cs typeface="Aharoni" pitchFamily="2" charset="-79"/>
              </a:rPr>
              <a:t>Siempre deben intentarse tácticas no letales de captura o prevención. En la mayoría de las circunstancias, los agentes del orden deben dar a los sospechosos la oportunidad de entregarse y recurrir gradualmente a la fuerza</a:t>
            </a: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” (Relatoría </a:t>
            </a:r>
            <a:r>
              <a:rPr lang="es-AR" altLang="es-AR" sz="2000" dirty="0" smtClean="0">
                <a:solidFill>
                  <a:prstClr val="black"/>
                </a:solidFill>
                <a:cs typeface="Aharoni" pitchFamily="2" charset="-79"/>
              </a:rPr>
              <a:t>sobre las Ejecuciones Extrajudiciales, Sumarias o Arbitrarias)</a:t>
            </a: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lvl="0" algn="just" defTabSz="2563813">
              <a:defRPr/>
            </a:pPr>
            <a:endParaRPr lang="es-ES" sz="16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2283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23728" y="428604"/>
            <a:ext cx="65582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sz="2000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071670" y="428604"/>
            <a:ext cx="664373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2563813">
              <a:defRPr/>
            </a:pPr>
            <a:r>
              <a:rPr lang="es-AR" altLang="es-AR" sz="2400" b="1" dirty="0" smtClean="0">
                <a:solidFill>
                  <a:prstClr val="black"/>
                </a:solidFill>
                <a:cs typeface="Aharoni" pitchFamily="2" charset="-79"/>
              </a:rPr>
              <a:t>“PROPORCIONAL”</a:t>
            </a:r>
          </a:p>
          <a:p>
            <a:pPr lvl="0" algn="just" defTabSz="2563813">
              <a:defRPr/>
            </a:pPr>
            <a:endParaRPr lang="es-AR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AR" altLang="es-AR" sz="2000" dirty="0" smtClean="0">
                <a:solidFill>
                  <a:prstClr val="black"/>
                </a:solidFill>
                <a:cs typeface="Aharoni" pitchFamily="2" charset="-79"/>
              </a:rPr>
              <a:t>El Estado no debe causar mayores daños a las personas que los que pretende proteger (</a:t>
            </a:r>
            <a:r>
              <a:rPr lang="es-ES" sz="2000" b="1" dirty="0" smtClean="0"/>
              <a:t>Principios Básicos…</a:t>
            </a:r>
            <a:r>
              <a:rPr lang="es-ES" sz="2000" dirty="0" smtClean="0"/>
              <a:t>)</a:t>
            </a: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El uso de la fuerza debe ser proporcional:</a:t>
            </a: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A la gravedad del delito o al objetivo legítimo que se persiga.</a:t>
            </a: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Y al nivel de resistencia ofrecido. “</a:t>
            </a:r>
            <a:r>
              <a:rPr lang="es-ES" altLang="es-AR" sz="2000" i="1" dirty="0" smtClean="0">
                <a:solidFill>
                  <a:prstClr val="black"/>
                </a:solidFill>
                <a:cs typeface="Aharoni" pitchFamily="2" charset="-79"/>
              </a:rPr>
              <a:t>Los agentes deben utilizar un criterio diferenciado y progresivo de la fuerza, determinado por el grado de cooperación, resistencia o agresión de parte del sujeto</a:t>
            </a: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” (Corte IDH, </a:t>
            </a:r>
            <a:r>
              <a:rPr lang="es-AR" sz="2000" i="1" dirty="0" err="1" smtClean="0"/>
              <a:t>Nadege</a:t>
            </a:r>
            <a:r>
              <a:rPr lang="es-AR" sz="2000" i="1" dirty="0" smtClean="0"/>
              <a:t> </a:t>
            </a:r>
            <a:r>
              <a:rPr lang="es-AR" sz="2000" i="1" dirty="0" err="1" smtClean="0"/>
              <a:t>Dorzema</a:t>
            </a:r>
            <a:r>
              <a:rPr lang="es-AR" sz="2000" i="1" dirty="0" smtClean="0"/>
              <a:t>, </a:t>
            </a:r>
            <a:r>
              <a:rPr lang="es-AR" sz="2000" dirty="0" smtClean="0"/>
              <a:t>sentencia de 24 de Octubre de 2012, párr. 85).</a:t>
            </a: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dirty="0" smtClean="0">
              <a:solidFill>
                <a:prstClr val="black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3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23728" y="428604"/>
            <a:ext cx="65582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sz="2000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071670" y="428604"/>
            <a:ext cx="66437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es-AR" sz="2400" b="1" dirty="0" smtClean="0">
                <a:solidFill>
                  <a:prstClr val="black"/>
                </a:solidFill>
                <a:cs typeface="Aharoni" pitchFamily="2" charset="-79"/>
              </a:rPr>
              <a:t>USO DE ARMAS DE FUEGO</a:t>
            </a:r>
            <a:r>
              <a:rPr lang="es-ES" altLang="es-AR" sz="2400" dirty="0" smtClean="0">
                <a:solidFill>
                  <a:prstClr val="black"/>
                </a:solidFill>
                <a:cs typeface="Aharoni" pitchFamily="2" charset="-79"/>
              </a:rPr>
              <a:t> </a:t>
            </a: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buFontTx/>
              <a:buChar char="-"/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Se considera una medida extrema, de “última ratio” (Código de Conducta…; Corte IDH, </a:t>
            </a:r>
            <a:r>
              <a:rPr lang="es-ES" sz="2000" dirty="0" smtClean="0"/>
              <a:t>caso </a:t>
            </a:r>
            <a:r>
              <a:rPr lang="es-ES" sz="2000" i="1" dirty="0" smtClean="0"/>
              <a:t>Montero Aranguren</a:t>
            </a:r>
            <a:r>
              <a:rPr lang="es-ES" sz="2000" dirty="0" smtClean="0"/>
              <a:t>, </a:t>
            </a:r>
            <a:r>
              <a:rPr lang="es-AR" sz="2000" dirty="0" smtClean="0"/>
              <a:t>sentencia de 5 de julio de 2006, </a:t>
            </a:r>
            <a:r>
              <a:rPr lang="es-ES" sz="2000" dirty="0" smtClean="0"/>
              <a:t>párr. </a:t>
            </a:r>
            <a:r>
              <a:rPr lang="es-AR" sz="2000" dirty="0" smtClean="0"/>
              <a:t>67 y 68</a:t>
            </a: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)</a:t>
            </a:r>
          </a:p>
          <a:p>
            <a:pPr marL="285750" indent="-285750" algn="just" defTabSz="2563813">
              <a:buFontTx/>
              <a:buChar char="-"/>
              <a:defRPr/>
            </a:pPr>
            <a:r>
              <a:rPr lang="es-ES" altLang="es-AR" sz="2000" dirty="0" smtClean="0">
                <a:solidFill>
                  <a:prstClr val="black"/>
                </a:solidFill>
                <a:cs typeface="Aharoni" pitchFamily="2" charset="-79"/>
              </a:rPr>
              <a:t>Deberá hacerse lo posible por excluir su uso contra niños (Art. 3, inc. “c”, Código de Conducta)</a:t>
            </a: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es-AR" sz="2200" b="1" dirty="0" smtClean="0">
                <a:solidFill>
                  <a:prstClr val="black"/>
                </a:solidFill>
                <a:cs typeface="Aharoni" pitchFamily="2" charset="-79"/>
              </a:rPr>
              <a:t>AUTORIZACIÓN</a:t>
            </a:r>
          </a:p>
          <a:p>
            <a:pPr algn="just" defTabSz="2563813">
              <a:buFontTx/>
              <a:buChar char="-"/>
              <a:defRPr/>
            </a:pP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 Conducta:  “…cuando un presunto delincuente </a:t>
            </a:r>
            <a:r>
              <a:rPr lang="es-ES" sz="20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ofrezca resistencia armada</a:t>
            </a:r>
            <a:r>
              <a:rPr lang="es-ES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s-ES" sz="20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ponga en peligro, de algún modo, la vida de otras personas</a:t>
            </a:r>
            <a:r>
              <a:rPr lang="es-ES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</a:t>
            </a:r>
            <a:r>
              <a:rPr lang="es-ES" sz="2000" i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pueda reducirse o detenerse (…) aplicando medidas menos extremas</a:t>
            </a:r>
            <a:r>
              <a:rPr lang="es-E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dirty="0" smtClean="0">
              <a:solidFill>
                <a:prstClr val="black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3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Picture 2"/>
          <p:cNvPicPr preferRelativeResize="0"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9875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411760" y="1996449"/>
            <a:ext cx="5946056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_tradnl" dirty="0">
              <a:solidFill>
                <a:srgbClr val="FF3300"/>
              </a:solidFill>
              <a:latin typeface="Century Gothic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 flipV="1">
            <a:off x="3563888" y="6153149"/>
            <a:ext cx="5118100" cy="4571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80000"/>
              </a:lnSpc>
              <a:buNone/>
            </a:pPr>
            <a:endParaRPr lang="es-ES_tradnl" sz="1600" dirty="0">
              <a:latin typeface="Century Gothic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123728" y="428604"/>
            <a:ext cx="65582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lvl="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endParaRPr lang="es-ES" sz="2000" dirty="0" smtClean="0"/>
          </a:p>
        </p:txBody>
      </p:sp>
      <p:sp>
        <p:nvSpPr>
          <p:cNvPr id="9" name="8 Rectángulo"/>
          <p:cNvSpPr/>
          <p:nvPr/>
        </p:nvSpPr>
        <p:spPr>
          <a:xfrm>
            <a:off x="2071670" y="428604"/>
            <a:ext cx="664373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defTabSz="2563813">
              <a:spcBef>
                <a:spcPts val="600"/>
              </a:spcBef>
              <a:spcAft>
                <a:spcPts val="600"/>
              </a:spcAft>
              <a:defRPr/>
            </a:pPr>
            <a:r>
              <a:rPr lang="es-ES" altLang="es-AR" sz="2400" b="1" dirty="0" smtClean="0">
                <a:solidFill>
                  <a:prstClr val="black"/>
                </a:solidFill>
                <a:cs typeface="Aharoni" pitchFamily="2" charset="-79"/>
              </a:rPr>
              <a:t>LA JURISPRUDENCIA DE LA CORTE IDH</a:t>
            </a: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400" b="1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MX" sz="2000" dirty="0" smtClean="0"/>
              <a:t>Caso Neira Alegría y otros. Sentencia de 19 de enero de 1995, párr. 175</a:t>
            </a: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ES" sz="2000" dirty="0" smtClean="0"/>
              <a:t>Caso </a:t>
            </a:r>
            <a:r>
              <a:rPr lang="es-ES" sz="2000" i="1" dirty="0" smtClean="0"/>
              <a:t>Montero Aranguren</a:t>
            </a:r>
            <a:r>
              <a:rPr lang="es-ES" sz="2000" dirty="0" smtClean="0"/>
              <a:t>, </a:t>
            </a:r>
            <a:r>
              <a:rPr lang="es-MX" sz="2000" dirty="0" smtClean="0"/>
              <a:t>sentencia de 5 de julio de 2006, </a:t>
            </a:r>
            <a:r>
              <a:rPr lang="es-ES" sz="2000" dirty="0" smtClean="0"/>
              <a:t>párr. </a:t>
            </a:r>
            <a:r>
              <a:rPr lang="es-MX" sz="2000" dirty="0" smtClean="0"/>
              <a:t>67 y 68</a:t>
            </a: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es-MX" sz="2000" i="1" dirty="0" smtClean="0"/>
              <a:t>Caso </a:t>
            </a:r>
            <a:r>
              <a:rPr lang="es-MX" sz="2000" i="1" dirty="0" err="1" smtClean="0"/>
              <a:t>Nadege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Dorzema</a:t>
            </a:r>
            <a:r>
              <a:rPr lang="es-MX" sz="2000" i="1" dirty="0" smtClean="0"/>
              <a:t>, </a:t>
            </a:r>
            <a:r>
              <a:rPr lang="es-MX" sz="2000" dirty="0" smtClean="0"/>
              <a:t>sentencia de 24 de octubre de 2012, párr. 85</a:t>
            </a: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285750" indent="-28575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sz="2000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buAutoNum type="alphaLcParenR"/>
              <a:defRPr/>
            </a:pPr>
            <a:endParaRPr lang="es-AR" altLang="es-AR" dirty="0" smtClean="0">
              <a:solidFill>
                <a:prstClr val="black"/>
              </a:solidFill>
              <a:cs typeface="Aharoni" pitchFamily="2" charset="-79"/>
            </a:endParaRPr>
          </a:p>
          <a:p>
            <a:pPr marL="342900" lvl="0" indent="-342900" algn="just" defTabSz="2563813">
              <a:spcBef>
                <a:spcPts val="600"/>
              </a:spcBef>
              <a:spcAft>
                <a:spcPts val="600"/>
              </a:spcAft>
              <a:defRPr/>
            </a:pPr>
            <a:endParaRPr lang="es-ES" altLang="es-AR" dirty="0" smtClean="0">
              <a:solidFill>
                <a:prstClr val="black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83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6103</TotalTime>
  <Words>1826</Words>
  <Application>Microsoft Office PowerPoint</Application>
  <PresentationFormat>Presentación en pantalla (4:3)</PresentationFormat>
  <Paragraphs>240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3" baseType="lpstr">
      <vt:lpstr>ＭＳ Ｐゴシック</vt:lpstr>
      <vt:lpstr>Aharoni</vt:lpstr>
      <vt:lpstr>Arial</vt:lpstr>
      <vt:lpstr>Arial Narrow</vt:lpstr>
      <vt:lpstr>Calibri</vt:lpstr>
      <vt:lpstr>Century Gothic</vt:lpstr>
      <vt:lpstr>Times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Luti</dc:creator>
  <cp:lastModifiedBy>Federico Efron</cp:lastModifiedBy>
  <cp:revision>1098</cp:revision>
  <cp:lastPrinted>2017-06-09T18:24:18Z</cp:lastPrinted>
  <dcterms:created xsi:type="dcterms:W3CDTF">2014-10-14T18:37:58Z</dcterms:created>
  <dcterms:modified xsi:type="dcterms:W3CDTF">2017-06-14T20:55:37Z</dcterms:modified>
</cp:coreProperties>
</file>