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7" r:id="rId3"/>
    <p:sldId id="262" r:id="rId4"/>
    <p:sldId id="263" r:id="rId5"/>
    <p:sldId id="264" r:id="rId6"/>
    <p:sldId id="266" r:id="rId7"/>
    <p:sldId id="259" r:id="rId8"/>
    <p:sldId id="268" r:id="rId9"/>
    <p:sldId id="269" r:id="rId10"/>
    <p:sldId id="270" r:id="rId11"/>
    <p:sldId id="271"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51C51385-9BCF-4DB7-AE51-94BE266FC4B2}" type="datetimeFigureOut">
              <a:rPr lang="es-MX" smtClean="0"/>
              <a:pPr/>
              <a:t>08/06/2017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DFB55BE-3F1E-45B5-95C7-C3F75F3AE1AD}"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1C51385-9BCF-4DB7-AE51-94BE266FC4B2}" type="datetimeFigureOut">
              <a:rPr lang="es-MX" smtClean="0"/>
              <a:pPr/>
              <a:t>08/06/2017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DFB55BE-3F1E-45B5-95C7-C3F75F3AE1AD}"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1C51385-9BCF-4DB7-AE51-94BE266FC4B2}" type="datetimeFigureOut">
              <a:rPr lang="es-MX" smtClean="0"/>
              <a:pPr/>
              <a:t>08/06/2017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DFB55BE-3F1E-45B5-95C7-C3F75F3AE1AD}"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51C51385-9BCF-4DB7-AE51-94BE266FC4B2}" type="datetimeFigureOut">
              <a:rPr lang="es-MX" smtClean="0"/>
              <a:pPr/>
              <a:t>08/06/2017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DFB55BE-3F1E-45B5-95C7-C3F75F3AE1AD}"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C51385-9BCF-4DB7-AE51-94BE266FC4B2}" type="datetimeFigureOut">
              <a:rPr lang="es-MX" smtClean="0"/>
              <a:pPr/>
              <a:t>08/06/2017</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DFB55BE-3F1E-45B5-95C7-C3F75F3AE1AD}"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51C51385-9BCF-4DB7-AE51-94BE266FC4B2}" type="datetimeFigureOut">
              <a:rPr lang="es-MX" smtClean="0"/>
              <a:pPr/>
              <a:t>08/06/2017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DFB55BE-3F1E-45B5-95C7-C3F75F3AE1AD}"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51C51385-9BCF-4DB7-AE51-94BE266FC4B2}" type="datetimeFigureOut">
              <a:rPr lang="es-MX" smtClean="0"/>
              <a:pPr/>
              <a:t>08/06/2017</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FDFB55BE-3F1E-45B5-95C7-C3F75F3AE1AD}"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51C51385-9BCF-4DB7-AE51-94BE266FC4B2}" type="datetimeFigureOut">
              <a:rPr lang="es-MX" smtClean="0"/>
              <a:pPr/>
              <a:t>08/06/2017</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FDFB55BE-3F1E-45B5-95C7-C3F75F3AE1AD}"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C51385-9BCF-4DB7-AE51-94BE266FC4B2}" type="datetimeFigureOut">
              <a:rPr lang="es-MX" smtClean="0"/>
              <a:pPr/>
              <a:t>08/06/2017</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FDFB55BE-3F1E-45B5-95C7-C3F75F3AE1AD}"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C51385-9BCF-4DB7-AE51-94BE266FC4B2}" type="datetimeFigureOut">
              <a:rPr lang="es-MX" smtClean="0"/>
              <a:pPr/>
              <a:t>08/06/2017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DFB55BE-3F1E-45B5-95C7-C3F75F3AE1AD}"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C51385-9BCF-4DB7-AE51-94BE266FC4B2}" type="datetimeFigureOut">
              <a:rPr lang="es-MX" smtClean="0"/>
              <a:pPr/>
              <a:t>08/06/2017</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DFB55BE-3F1E-45B5-95C7-C3F75F3AE1AD}"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C51385-9BCF-4DB7-AE51-94BE266FC4B2}" type="datetimeFigureOut">
              <a:rPr lang="es-MX" smtClean="0"/>
              <a:pPr/>
              <a:t>08/06/2017</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FB55BE-3F1E-45B5-95C7-C3F75F3AE1AD}"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p:cNvPicPr>
            <a:picLocks noChangeAspect="1" noChangeArrowheads="1"/>
          </p:cNvPicPr>
          <p:nvPr/>
        </p:nvPicPr>
        <p:blipFill>
          <a:blip r:embed="rId2"/>
          <a:srcRect/>
          <a:stretch>
            <a:fillRect/>
          </a:stretch>
        </p:blipFill>
        <p:spPr bwMode="auto">
          <a:xfrm>
            <a:off x="-6350" y="0"/>
            <a:ext cx="9150350" cy="687228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p:nvPr>
        </p:nvSpPr>
        <p:spPr/>
        <p:txBody>
          <a:bodyPr/>
          <a:lstStyle/>
          <a:p>
            <a:pPr eaLnBrk="1" hangingPunct="1"/>
            <a:endParaRPr lang="es-AR" altLang="es-AR" smtClean="0"/>
          </a:p>
        </p:txBody>
      </p:sp>
      <p:sp>
        <p:nvSpPr>
          <p:cNvPr id="12291" name="2 Marcador de contenido"/>
          <p:cNvSpPr>
            <a:spLocks noGrp="1"/>
          </p:cNvSpPr>
          <p:nvPr>
            <p:ph idx="1"/>
          </p:nvPr>
        </p:nvSpPr>
        <p:spPr/>
        <p:txBody>
          <a:bodyPr/>
          <a:lstStyle/>
          <a:p>
            <a:pPr eaLnBrk="1" hangingPunct="1"/>
            <a:endParaRPr lang="es-AR" altLang="es-AR" smtClean="0"/>
          </a:p>
        </p:txBody>
      </p:sp>
      <p:pic>
        <p:nvPicPr>
          <p:cNvPr id="12292" name="Picture 2"/>
          <p:cNvPicPr preferRelativeResize="0">
            <a:picLocks noChangeArrowheads="1"/>
          </p:cNvPicPr>
          <p:nvPr/>
        </p:nvPicPr>
        <p:blipFill>
          <a:blip r:embed="rId2"/>
          <a:srcRect/>
          <a:stretch>
            <a:fillRect/>
          </a:stretch>
        </p:blipFill>
        <p:spPr bwMode="auto">
          <a:xfrm>
            <a:off x="-15875" y="0"/>
            <a:ext cx="9159875" cy="6873875"/>
          </a:xfrm>
          <a:prstGeom prst="rect">
            <a:avLst/>
          </a:prstGeom>
          <a:noFill/>
          <a:ln w="9525">
            <a:noFill/>
            <a:miter lim="800000"/>
            <a:headEnd/>
            <a:tailEnd/>
          </a:ln>
        </p:spPr>
      </p:pic>
      <p:sp>
        <p:nvSpPr>
          <p:cNvPr id="7" name="Rectangle 2"/>
          <p:cNvSpPr txBox="1">
            <a:spLocks noChangeArrowheads="1"/>
          </p:cNvSpPr>
          <p:nvPr/>
        </p:nvSpPr>
        <p:spPr>
          <a:xfrm>
            <a:off x="2357438" y="476249"/>
            <a:ext cx="5946775" cy="5256213"/>
          </a:xfrm>
          <a:prstGeom prst="rect">
            <a:avLst/>
          </a:prstGeom>
        </p:spPr>
        <p:txBody>
          <a:bodyPr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s-ES_tradnl" sz="3500" b="1" i="0" u="none" strike="noStrike" kern="1200" cap="none" spc="0" normalizeH="0" baseline="0" noProof="0" dirty="0" smtClean="0">
                <a:ln>
                  <a:noFill/>
                </a:ln>
                <a:solidFill>
                  <a:srgbClr val="FF3300"/>
                </a:solidFill>
                <a:effectLst/>
                <a:uLnTx/>
                <a:uFillTx/>
                <a:latin typeface="Century Gothic" pitchFamily="34" charset="0"/>
                <a:ea typeface="+mj-ea"/>
                <a:cs typeface="+mj-cs"/>
              </a:rPr>
              <a:t>REQUISAS</a:t>
            </a:r>
          </a:p>
          <a:p>
            <a:pPr marL="0" marR="0" lvl="0" indent="0" algn="just" defTabSz="914400" rtl="0" eaLnBrk="1" fontAlgn="auto" latinLnBrk="0" hangingPunct="1">
              <a:lnSpc>
                <a:spcPct val="100000"/>
              </a:lnSpc>
              <a:spcBef>
                <a:spcPct val="0"/>
              </a:spcBef>
              <a:spcAft>
                <a:spcPts val="0"/>
              </a:spcAft>
              <a:buClrTx/>
              <a:buSzTx/>
              <a:buFontTx/>
              <a:buNone/>
              <a:tabLst/>
              <a:defRPr/>
            </a:pPr>
            <a:endParaRPr lang="es-ES_tradnl" sz="1800" dirty="0" smtClean="0">
              <a:latin typeface="+mn-lt"/>
            </a:endParaRP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smtClean="0">
                <a:latin typeface="+mn-lt"/>
              </a:rPr>
              <a:t>Normativa aplicable:</a:t>
            </a: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smtClean="0">
                <a:latin typeface="+mn-lt"/>
              </a:rPr>
              <a:t>-Constitución Nacional</a:t>
            </a: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a:latin typeface="+mn-lt"/>
              </a:rPr>
              <a:t>-</a:t>
            </a:r>
            <a:r>
              <a:rPr lang="es-ES_tradnl" sz="1800" dirty="0" smtClean="0">
                <a:latin typeface="+mn-lt"/>
              </a:rPr>
              <a:t>CADH </a:t>
            </a: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smtClean="0">
                <a:latin typeface="+mn-lt"/>
              </a:rPr>
              <a:t>-CPPN</a:t>
            </a: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smtClean="0">
                <a:latin typeface="+mn-lt"/>
              </a:rPr>
              <a:t>-Resolución 275/16 Ministerio de Seguridad. Inconstitucionalidad del apartado 6.4 sobre requisas sin orden judicial</a:t>
            </a:r>
            <a:endParaRPr lang="es-ES_tradnl" sz="1800" dirty="0">
              <a:latin typeface="+mn-lt"/>
            </a:endParaRPr>
          </a:p>
          <a:p>
            <a:pPr marL="0" marR="0" lvl="0" indent="0" algn="just" defTabSz="914400" rtl="0" eaLnBrk="1" fontAlgn="auto" latinLnBrk="0" hangingPunct="1">
              <a:lnSpc>
                <a:spcPct val="100000"/>
              </a:lnSpc>
              <a:spcBef>
                <a:spcPct val="0"/>
              </a:spcBef>
              <a:spcAft>
                <a:spcPts val="0"/>
              </a:spcAft>
              <a:buClrTx/>
              <a:buSzTx/>
              <a:buFontTx/>
              <a:buNone/>
              <a:tabLst/>
              <a:defRPr/>
            </a:pPr>
            <a:endParaRPr kumimoji="0" lang="es-ES_tradnl" sz="1400" b="1" i="0" u="none" strike="noStrike" kern="1200" cap="none" spc="0" normalizeH="0" baseline="0" noProof="0" dirty="0" smtClean="0">
              <a:ln>
                <a:noFill/>
              </a:ln>
              <a:solidFill>
                <a:srgbClr val="FF3300"/>
              </a:solidFill>
              <a:effectLst/>
              <a:uLnTx/>
              <a:uFillTx/>
              <a:latin typeface="Century Gothic" pitchFamily="34" charset="0"/>
              <a:ea typeface="+mj-ea"/>
              <a:cs typeface="+mj-cs"/>
            </a:endParaRPr>
          </a:p>
          <a:p>
            <a:pPr marL="0" marR="0" lvl="0" indent="0" algn="just" defTabSz="914400" rtl="0" eaLnBrk="1" fontAlgn="auto" latinLnBrk="0" hangingPunct="1">
              <a:lnSpc>
                <a:spcPct val="100000"/>
              </a:lnSpc>
              <a:spcBef>
                <a:spcPct val="0"/>
              </a:spcBef>
              <a:spcAft>
                <a:spcPts val="0"/>
              </a:spcAft>
              <a:buClrTx/>
              <a:buSzTx/>
              <a:buFontTx/>
              <a:buNone/>
              <a:tabLst/>
              <a:defRPr/>
            </a:pPr>
            <a:endParaRPr lang="es-ES_tradnl" sz="1400" b="1" dirty="0">
              <a:solidFill>
                <a:srgbClr val="FF3300"/>
              </a:solidFill>
              <a:latin typeface="Century Gothic" pitchFamily="34" charset="0"/>
            </a:endParaRPr>
          </a:p>
          <a:p>
            <a:pPr marL="0" marR="0" lvl="0" indent="0" algn="just" defTabSz="914400" rtl="0" eaLnBrk="1" fontAlgn="auto" latinLnBrk="0" hangingPunct="1">
              <a:lnSpc>
                <a:spcPct val="100000"/>
              </a:lnSpc>
              <a:spcBef>
                <a:spcPct val="0"/>
              </a:spcBef>
              <a:spcAft>
                <a:spcPts val="0"/>
              </a:spcAft>
              <a:buClrTx/>
              <a:buSzTx/>
              <a:buFontTx/>
              <a:buNone/>
              <a:tabLst/>
              <a:defRPr/>
            </a:pPr>
            <a:endParaRPr kumimoji="0" lang="es-ES_tradnl" sz="1400" b="1" i="0" u="none" strike="noStrike" kern="1200" cap="none" spc="0" normalizeH="0" baseline="0" noProof="0" dirty="0" smtClean="0">
              <a:ln>
                <a:noFill/>
              </a:ln>
              <a:solidFill>
                <a:srgbClr val="FF3300"/>
              </a:solidFill>
              <a:effectLst/>
              <a:uLnTx/>
              <a:uFillTx/>
              <a:latin typeface="Century Gothic" pitchFamily="34" charset="0"/>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kumimoji="0" lang="es-ES_tradnl" sz="3500" b="1" i="0" u="none" strike="noStrike" kern="1200" cap="none" spc="0" normalizeH="0" baseline="0" noProof="0" dirty="0" smtClean="0">
                <a:ln>
                  <a:noFill/>
                </a:ln>
                <a:solidFill>
                  <a:srgbClr val="FF3300"/>
                </a:solidFill>
                <a:effectLst/>
                <a:uLnTx/>
                <a:uFillTx/>
                <a:latin typeface="Century Gothic" pitchFamily="34" charset="0"/>
                <a:ea typeface="+mj-ea"/>
                <a:cs typeface="+mj-cs"/>
              </a:rPr>
              <a:t>ALLANAMIENTO</a:t>
            </a:r>
          </a:p>
          <a:p>
            <a:pPr marL="0" marR="0" lvl="0" indent="0" algn="just" defTabSz="914400" rtl="0" eaLnBrk="1" fontAlgn="auto" latinLnBrk="0" hangingPunct="1">
              <a:lnSpc>
                <a:spcPct val="100000"/>
              </a:lnSpc>
              <a:spcBef>
                <a:spcPct val="0"/>
              </a:spcBef>
              <a:spcAft>
                <a:spcPts val="0"/>
              </a:spcAft>
              <a:buClrTx/>
              <a:buSzTx/>
              <a:buFontTx/>
              <a:buNone/>
              <a:tabLst/>
              <a:defRPr/>
            </a:pPr>
            <a:endParaRPr lang="es-ES_tradnl" sz="1800" dirty="0" smtClean="0">
              <a:latin typeface="+mn-lt"/>
            </a:endParaRP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smtClean="0">
                <a:latin typeface="+mn-lt"/>
              </a:rPr>
              <a:t>Normativa Aplicable:</a:t>
            </a:r>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s-ES_tradnl" sz="1800" i="0" u="none" strike="noStrike" kern="1200" cap="none" spc="0" normalizeH="0" baseline="0" noProof="0" dirty="0" smtClean="0">
                <a:ln>
                  <a:noFill/>
                </a:ln>
                <a:effectLst/>
                <a:uLnTx/>
                <a:uFillTx/>
                <a:latin typeface="+mn-lt"/>
              </a:rPr>
              <a:t>-Constitución Nacional</a:t>
            </a: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a:latin typeface="+mn-lt"/>
              </a:rPr>
              <a:t>-</a:t>
            </a:r>
            <a:r>
              <a:rPr kumimoji="0" lang="es-ES_tradnl" sz="1800" i="0" u="none" strike="noStrike" kern="1200" cap="none" spc="0" normalizeH="0" baseline="0" noProof="0" dirty="0" smtClean="0">
                <a:ln>
                  <a:noFill/>
                </a:ln>
                <a:effectLst/>
                <a:uLnTx/>
                <a:uFillTx/>
                <a:latin typeface="+mn-lt"/>
              </a:rPr>
              <a:t>CADH</a:t>
            </a: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smtClean="0">
                <a:latin typeface="+mn-lt"/>
              </a:rPr>
              <a:t>-CPPN</a:t>
            </a:r>
          </a:p>
          <a:p>
            <a:pPr marL="0" marR="0" lvl="0" indent="0" algn="just" defTabSz="914400" rtl="0" eaLnBrk="1" fontAlgn="auto" latinLnBrk="0" hangingPunct="1">
              <a:lnSpc>
                <a:spcPct val="100000"/>
              </a:lnSpc>
              <a:spcBef>
                <a:spcPct val="0"/>
              </a:spcBef>
              <a:spcAft>
                <a:spcPts val="0"/>
              </a:spcAft>
              <a:buClrTx/>
              <a:buSzTx/>
              <a:buFontTx/>
              <a:buNone/>
              <a:tabLst/>
              <a:defRPr/>
            </a:pPr>
            <a:endParaRPr lang="es-ES_tradnl" sz="1800" dirty="0">
              <a:latin typeface="+mn-lt"/>
            </a:endParaRP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smtClean="0">
                <a:latin typeface="+mn-lt"/>
              </a:rPr>
              <a:t>Caso “Tapia”</a:t>
            </a:r>
          </a:p>
          <a:p>
            <a:pPr marL="0" marR="0" lvl="0" indent="0" algn="just" defTabSz="914400" rtl="0" eaLnBrk="1" fontAlgn="auto" latinLnBrk="0" hangingPunct="1">
              <a:lnSpc>
                <a:spcPct val="100000"/>
              </a:lnSpc>
              <a:spcBef>
                <a:spcPct val="0"/>
              </a:spcBef>
              <a:spcAft>
                <a:spcPts val="0"/>
              </a:spcAft>
              <a:buClrTx/>
              <a:buSzTx/>
              <a:buFontTx/>
              <a:buNone/>
              <a:tabLst/>
              <a:defRPr/>
            </a:pPr>
            <a:endParaRPr kumimoji="0" lang="es-AR" sz="1800" b="1" i="0" u="none" strike="noStrike" kern="1200" cap="none" spc="0" normalizeH="0" baseline="0" noProof="0" dirty="0">
              <a:ln>
                <a:noFill/>
              </a:ln>
              <a:effectLst/>
              <a:uLnTx/>
              <a:uFillTx/>
              <a:latin typeface="+mn-lt"/>
              <a:ea typeface="+mj-ea"/>
              <a:cs typeface="+mj-cs"/>
            </a:endParaRPr>
          </a:p>
        </p:txBody>
      </p:sp>
      <p:sp>
        <p:nvSpPr>
          <p:cNvPr id="12294" name="Rectangle 3"/>
          <p:cNvSpPr txBox="1">
            <a:spLocks noChangeArrowheads="1"/>
          </p:cNvSpPr>
          <p:nvPr/>
        </p:nvSpPr>
        <p:spPr bwMode="auto">
          <a:xfrm>
            <a:off x="3563938" y="5732463"/>
            <a:ext cx="5118100" cy="609600"/>
          </a:xfrm>
          <a:prstGeom prst="rect">
            <a:avLst/>
          </a:prstGeom>
          <a:noFill/>
          <a:ln w="9525">
            <a:noFill/>
            <a:miter lim="800000"/>
            <a:headEnd/>
            <a:tailEnd/>
          </a:ln>
        </p:spPr>
        <p:txBody>
          <a:bodyPr/>
          <a:lstStyle/>
          <a:p>
            <a:pPr marL="0" marR="0" lvl="0" indent="0" algn="r" defTabSz="914400" rtl="0" eaLnBrk="1" fontAlgn="auto" latinLnBrk="0" hangingPunct="1">
              <a:lnSpc>
                <a:spcPct val="80000"/>
              </a:lnSpc>
              <a:spcBef>
                <a:spcPct val="20000"/>
              </a:spcBef>
              <a:spcAft>
                <a:spcPts val="0"/>
              </a:spcAft>
              <a:buClrTx/>
              <a:buSzTx/>
              <a:buFont typeface="Arial" charset="0"/>
              <a:buNone/>
              <a:tabLst/>
              <a:defRPr/>
            </a:pPr>
            <a:endParaRPr kumimoji="0" lang="es-ES_tradnl" altLang="es-AR" sz="14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12296" name="7 Rectángulo"/>
          <p:cNvSpPr>
            <a:spLocks noChangeArrowheads="1"/>
          </p:cNvSpPr>
          <p:nvPr/>
        </p:nvSpPr>
        <p:spPr bwMode="auto">
          <a:xfrm>
            <a:off x="2195513" y="1484313"/>
            <a:ext cx="6337300" cy="677108"/>
          </a:xfrm>
          <a:prstGeom prst="rect">
            <a:avLst/>
          </a:prstGeom>
          <a:noFill/>
          <a:ln w="9525">
            <a:noFill/>
            <a:miter lim="800000"/>
            <a:headEnd/>
            <a:tailEnd/>
          </a:ln>
        </p:spPr>
        <p:txBody>
          <a:bodyPr>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_tradnl" altLang="es-AR" sz="2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AR" altLang="es-AR"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16404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p:nvPr>
        </p:nvSpPr>
        <p:spPr/>
        <p:txBody>
          <a:bodyPr/>
          <a:lstStyle/>
          <a:p>
            <a:pPr eaLnBrk="1" hangingPunct="1"/>
            <a:endParaRPr lang="es-AR" altLang="es-AR" smtClean="0"/>
          </a:p>
        </p:txBody>
      </p:sp>
      <p:sp>
        <p:nvSpPr>
          <p:cNvPr id="12291" name="2 Marcador de contenido"/>
          <p:cNvSpPr>
            <a:spLocks noGrp="1"/>
          </p:cNvSpPr>
          <p:nvPr>
            <p:ph idx="1"/>
          </p:nvPr>
        </p:nvSpPr>
        <p:spPr/>
        <p:txBody>
          <a:bodyPr/>
          <a:lstStyle/>
          <a:p>
            <a:pPr eaLnBrk="1" hangingPunct="1"/>
            <a:endParaRPr lang="es-AR" altLang="es-AR" smtClean="0"/>
          </a:p>
        </p:txBody>
      </p:sp>
      <p:pic>
        <p:nvPicPr>
          <p:cNvPr id="12292" name="Picture 2"/>
          <p:cNvPicPr preferRelativeResize="0">
            <a:picLocks noChangeArrowheads="1"/>
          </p:cNvPicPr>
          <p:nvPr/>
        </p:nvPicPr>
        <p:blipFill>
          <a:blip r:embed="rId2"/>
          <a:srcRect/>
          <a:stretch>
            <a:fillRect/>
          </a:stretch>
        </p:blipFill>
        <p:spPr bwMode="auto">
          <a:xfrm>
            <a:off x="-15875" y="0"/>
            <a:ext cx="9159875" cy="6873875"/>
          </a:xfrm>
          <a:prstGeom prst="rect">
            <a:avLst/>
          </a:prstGeom>
          <a:noFill/>
          <a:ln w="9525">
            <a:noFill/>
            <a:miter lim="800000"/>
            <a:headEnd/>
            <a:tailEnd/>
          </a:ln>
        </p:spPr>
      </p:pic>
      <p:sp>
        <p:nvSpPr>
          <p:cNvPr id="7" name="Rectangle 2"/>
          <p:cNvSpPr txBox="1">
            <a:spLocks noChangeArrowheads="1"/>
          </p:cNvSpPr>
          <p:nvPr/>
        </p:nvSpPr>
        <p:spPr>
          <a:xfrm>
            <a:off x="2357438" y="476249"/>
            <a:ext cx="5946775" cy="5256213"/>
          </a:xfrm>
          <a:prstGeom prst="rect">
            <a:avLst/>
          </a:prstGeom>
        </p:spPr>
        <p:txBody>
          <a:bodyPr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s-ES_tradnl" sz="3500" b="1" i="0" u="none" strike="noStrike" kern="1200" cap="none" spc="0" normalizeH="0" baseline="0" noProof="0" dirty="0" smtClean="0">
                <a:ln>
                  <a:noFill/>
                </a:ln>
                <a:solidFill>
                  <a:srgbClr val="FF3300"/>
                </a:solidFill>
                <a:effectLst/>
                <a:uLnTx/>
                <a:uFillTx/>
                <a:latin typeface="Century Gothic" pitchFamily="34" charset="0"/>
                <a:ea typeface="+mj-ea"/>
                <a:cs typeface="+mj-cs"/>
              </a:rPr>
              <a:t>REQUISAS</a:t>
            </a:r>
          </a:p>
          <a:p>
            <a:pPr marL="0" marR="0" lvl="0" indent="0" algn="just" defTabSz="914400" rtl="0" eaLnBrk="1" fontAlgn="auto" latinLnBrk="0" hangingPunct="1">
              <a:lnSpc>
                <a:spcPct val="100000"/>
              </a:lnSpc>
              <a:spcBef>
                <a:spcPct val="0"/>
              </a:spcBef>
              <a:spcAft>
                <a:spcPts val="0"/>
              </a:spcAft>
              <a:buClrTx/>
              <a:buSzTx/>
              <a:buFontTx/>
              <a:buNone/>
              <a:tabLst/>
              <a:defRPr/>
            </a:pPr>
            <a:endParaRPr lang="es-ES_tradnl" sz="1800" dirty="0" smtClean="0">
              <a:latin typeface="+mn-lt"/>
            </a:endParaRP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smtClean="0">
                <a:latin typeface="+mn-lt"/>
              </a:rPr>
              <a:t>Normativa aplicable:</a:t>
            </a: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smtClean="0">
                <a:latin typeface="+mn-lt"/>
              </a:rPr>
              <a:t>-Constitución Nacional</a:t>
            </a: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a:latin typeface="+mn-lt"/>
              </a:rPr>
              <a:t>-</a:t>
            </a:r>
            <a:r>
              <a:rPr lang="es-ES_tradnl" sz="1800" dirty="0" smtClean="0">
                <a:latin typeface="+mn-lt"/>
              </a:rPr>
              <a:t>CADH </a:t>
            </a: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smtClean="0">
                <a:latin typeface="+mn-lt"/>
              </a:rPr>
              <a:t>-CPPN</a:t>
            </a: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smtClean="0">
                <a:latin typeface="+mn-lt"/>
              </a:rPr>
              <a:t>-Resolución 275/16 Ministerio de Seguridad. Inconstitucionalidad del apartado 6.4 sobre requisas sin orden judicial</a:t>
            </a:r>
            <a:endParaRPr lang="es-ES_tradnl" sz="1800" dirty="0">
              <a:latin typeface="+mn-lt"/>
            </a:endParaRPr>
          </a:p>
          <a:p>
            <a:pPr marL="0" marR="0" lvl="0" indent="0" algn="just" defTabSz="914400" rtl="0" eaLnBrk="1" fontAlgn="auto" latinLnBrk="0" hangingPunct="1">
              <a:lnSpc>
                <a:spcPct val="100000"/>
              </a:lnSpc>
              <a:spcBef>
                <a:spcPct val="0"/>
              </a:spcBef>
              <a:spcAft>
                <a:spcPts val="0"/>
              </a:spcAft>
              <a:buClrTx/>
              <a:buSzTx/>
              <a:buFontTx/>
              <a:buNone/>
              <a:tabLst/>
              <a:defRPr/>
            </a:pPr>
            <a:endParaRPr kumimoji="0" lang="es-ES_tradnl" sz="1400" b="1" i="0" u="none" strike="noStrike" kern="1200" cap="none" spc="0" normalizeH="0" baseline="0" noProof="0" dirty="0" smtClean="0">
              <a:ln>
                <a:noFill/>
              </a:ln>
              <a:solidFill>
                <a:srgbClr val="FF3300"/>
              </a:solidFill>
              <a:effectLst/>
              <a:uLnTx/>
              <a:uFillTx/>
              <a:latin typeface="Century Gothic" pitchFamily="34" charset="0"/>
              <a:ea typeface="+mj-ea"/>
              <a:cs typeface="+mj-cs"/>
            </a:endParaRPr>
          </a:p>
          <a:p>
            <a:pPr marL="0" marR="0" lvl="0" indent="0" algn="just" defTabSz="914400" rtl="0" eaLnBrk="1" fontAlgn="auto" latinLnBrk="0" hangingPunct="1">
              <a:lnSpc>
                <a:spcPct val="100000"/>
              </a:lnSpc>
              <a:spcBef>
                <a:spcPct val="0"/>
              </a:spcBef>
              <a:spcAft>
                <a:spcPts val="0"/>
              </a:spcAft>
              <a:buClrTx/>
              <a:buSzTx/>
              <a:buFontTx/>
              <a:buNone/>
              <a:tabLst/>
              <a:defRPr/>
            </a:pPr>
            <a:endParaRPr lang="es-ES_tradnl" sz="1400" b="1" dirty="0">
              <a:solidFill>
                <a:srgbClr val="FF3300"/>
              </a:solidFill>
              <a:latin typeface="Century Gothic" pitchFamily="34" charset="0"/>
            </a:endParaRPr>
          </a:p>
          <a:p>
            <a:pPr marL="0" marR="0" lvl="0" indent="0" algn="just" defTabSz="914400" rtl="0" eaLnBrk="1" fontAlgn="auto" latinLnBrk="0" hangingPunct="1">
              <a:lnSpc>
                <a:spcPct val="100000"/>
              </a:lnSpc>
              <a:spcBef>
                <a:spcPct val="0"/>
              </a:spcBef>
              <a:spcAft>
                <a:spcPts val="0"/>
              </a:spcAft>
              <a:buClrTx/>
              <a:buSzTx/>
              <a:buFontTx/>
              <a:buNone/>
              <a:tabLst/>
              <a:defRPr/>
            </a:pPr>
            <a:endParaRPr kumimoji="0" lang="es-ES_tradnl" sz="1400" b="1" i="0" u="none" strike="noStrike" kern="1200" cap="none" spc="0" normalizeH="0" baseline="0" noProof="0" dirty="0" smtClean="0">
              <a:ln>
                <a:noFill/>
              </a:ln>
              <a:solidFill>
                <a:srgbClr val="FF3300"/>
              </a:solidFill>
              <a:effectLst/>
              <a:uLnTx/>
              <a:uFillTx/>
              <a:latin typeface="Century Gothic" pitchFamily="34" charset="0"/>
              <a:ea typeface="+mj-ea"/>
              <a:cs typeface="+mj-cs"/>
            </a:endParaRPr>
          </a:p>
          <a:p>
            <a:pPr marL="0" marR="0" lvl="0" indent="0" defTabSz="914400" rtl="0" eaLnBrk="1" fontAlgn="auto" latinLnBrk="0" hangingPunct="1">
              <a:lnSpc>
                <a:spcPct val="100000"/>
              </a:lnSpc>
              <a:spcBef>
                <a:spcPct val="0"/>
              </a:spcBef>
              <a:spcAft>
                <a:spcPts val="0"/>
              </a:spcAft>
              <a:buClrTx/>
              <a:buSzTx/>
              <a:buFontTx/>
              <a:buNone/>
              <a:tabLst/>
              <a:defRPr/>
            </a:pPr>
            <a:r>
              <a:rPr kumimoji="0" lang="es-ES_tradnl" sz="3500" b="1" i="0" u="none" strike="noStrike" kern="1200" cap="none" spc="0" normalizeH="0" baseline="0" noProof="0" dirty="0" smtClean="0">
                <a:ln>
                  <a:noFill/>
                </a:ln>
                <a:solidFill>
                  <a:srgbClr val="FF3300"/>
                </a:solidFill>
                <a:effectLst/>
                <a:uLnTx/>
                <a:uFillTx/>
                <a:latin typeface="Century Gothic" pitchFamily="34" charset="0"/>
                <a:ea typeface="+mj-ea"/>
                <a:cs typeface="+mj-cs"/>
              </a:rPr>
              <a:t>ALLANAMIENTO</a:t>
            </a:r>
          </a:p>
          <a:p>
            <a:pPr marL="0" marR="0" lvl="0" indent="0" algn="just" defTabSz="914400" rtl="0" eaLnBrk="1" fontAlgn="auto" latinLnBrk="0" hangingPunct="1">
              <a:lnSpc>
                <a:spcPct val="100000"/>
              </a:lnSpc>
              <a:spcBef>
                <a:spcPct val="0"/>
              </a:spcBef>
              <a:spcAft>
                <a:spcPts val="0"/>
              </a:spcAft>
              <a:buClrTx/>
              <a:buSzTx/>
              <a:buFontTx/>
              <a:buNone/>
              <a:tabLst/>
              <a:defRPr/>
            </a:pPr>
            <a:endParaRPr lang="es-ES_tradnl" sz="1800" dirty="0" smtClean="0">
              <a:latin typeface="+mn-lt"/>
            </a:endParaRP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smtClean="0">
                <a:latin typeface="+mn-lt"/>
              </a:rPr>
              <a:t>Normativa Aplicable:</a:t>
            </a:r>
          </a:p>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s-ES_tradnl" sz="1800" i="0" u="none" strike="noStrike" kern="1200" cap="none" spc="0" normalizeH="0" baseline="0" noProof="0" dirty="0" smtClean="0">
                <a:ln>
                  <a:noFill/>
                </a:ln>
                <a:effectLst/>
                <a:uLnTx/>
                <a:uFillTx/>
                <a:latin typeface="+mn-lt"/>
              </a:rPr>
              <a:t>-Constitución Nacional</a:t>
            </a: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a:latin typeface="+mn-lt"/>
              </a:rPr>
              <a:t>-</a:t>
            </a:r>
            <a:r>
              <a:rPr kumimoji="0" lang="es-ES_tradnl" sz="1800" i="0" u="none" strike="noStrike" kern="1200" cap="none" spc="0" normalizeH="0" baseline="0" noProof="0" dirty="0" smtClean="0">
                <a:ln>
                  <a:noFill/>
                </a:ln>
                <a:effectLst/>
                <a:uLnTx/>
                <a:uFillTx/>
                <a:latin typeface="+mn-lt"/>
              </a:rPr>
              <a:t>CADH</a:t>
            </a: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smtClean="0">
                <a:latin typeface="+mn-lt"/>
              </a:rPr>
              <a:t>-CPPN</a:t>
            </a:r>
          </a:p>
          <a:p>
            <a:pPr marL="0" marR="0" lvl="0" indent="0" algn="just" defTabSz="914400" rtl="0" eaLnBrk="1" fontAlgn="auto" latinLnBrk="0" hangingPunct="1">
              <a:lnSpc>
                <a:spcPct val="100000"/>
              </a:lnSpc>
              <a:spcBef>
                <a:spcPct val="0"/>
              </a:spcBef>
              <a:spcAft>
                <a:spcPts val="0"/>
              </a:spcAft>
              <a:buClrTx/>
              <a:buSzTx/>
              <a:buFontTx/>
              <a:buNone/>
              <a:tabLst/>
              <a:defRPr/>
            </a:pPr>
            <a:endParaRPr lang="es-ES_tradnl" sz="1800" dirty="0">
              <a:latin typeface="+mn-lt"/>
            </a:endParaRPr>
          </a:p>
          <a:p>
            <a:pPr marL="0" marR="0" lvl="0" indent="0" algn="just" defTabSz="914400" rtl="0" eaLnBrk="1" fontAlgn="auto" latinLnBrk="0" hangingPunct="1">
              <a:lnSpc>
                <a:spcPct val="100000"/>
              </a:lnSpc>
              <a:spcBef>
                <a:spcPct val="0"/>
              </a:spcBef>
              <a:spcAft>
                <a:spcPts val="0"/>
              </a:spcAft>
              <a:buClrTx/>
              <a:buSzTx/>
              <a:buFontTx/>
              <a:buNone/>
              <a:tabLst/>
              <a:defRPr/>
            </a:pPr>
            <a:r>
              <a:rPr lang="es-ES_tradnl" sz="1800" dirty="0" smtClean="0">
                <a:latin typeface="+mn-lt"/>
              </a:rPr>
              <a:t>Caso “Tapia”</a:t>
            </a:r>
          </a:p>
          <a:p>
            <a:pPr marL="0" marR="0" lvl="0" indent="0" algn="just" defTabSz="914400" rtl="0" eaLnBrk="1" fontAlgn="auto" latinLnBrk="0" hangingPunct="1">
              <a:lnSpc>
                <a:spcPct val="100000"/>
              </a:lnSpc>
              <a:spcBef>
                <a:spcPct val="0"/>
              </a:spcBef>
              <a:spcAft>
                <a:spcPts val="0"/>
              </a:spcAft>
              <a:buClrTx/>
              <a:buSzTx/>
              <a:buFontTx/>
              <a:buNone/>
              <a:tabLst/>
              <a:defRPr/>
            </a:pPr>
            <a:endParaRPr kumimoji="0" lang="es-AR" sz="1800" b="1" i="0" u="none" strike="noStrike" kern="1200" cap="none" spc="0" normalizeH="0" baseline="0" noProof="0" dirty="0">
              <a:ln>
                <a:noFill/>
              </a:ln>
              <a:effectLst/>
              <a:uLnTx/>
              <a:uFillTx/>
              <a:latin typeface="+mn-lt"/>
              <a:ea typeface="+mj-ea"/>
              <a:cs typeface="+mj-cs"/>
            </a:endParaRPr>
          </a:p>
        </p:txBody>
      </p:sp>
      <p:sp>
        <p:nvSpPr>
          <p:cNvPr id="12294" name="Rectangle 3"/>
          <p:cNvSpPr txBox="1">
            <a:spLocks noChangeArrowheads="1"/>
          </p:cNvSpPr>
          <p:nvPr/>
        </p:nvSpPr>
        <p:spPr bwMode="auto">
          <a:xfrm>
            <a:off x="3563938" y="5732463"/>
            <a:ext cx="5118100" cy="609600"/>
          </a:xfrm>
          <a:prstGeom prst="rect">
            <a:avLst/>
          </a:prstGeom>
          <a:noFill/>
          <a:ln w="9525">
            <a:noFill/>
            <a:miter lim="800000"/>
            <a:headEnd/>
            <a:tailEnd/>
          </a:ln>
        </p:spPr>
        <p:txBody>
          <a:bodyPr/>
          <a:lstStyle/>
          <a:p>
            <a:pPr marL="0" marR="0" lvl="0" indent="0" algn="r" defTabSz="914400" rtl="0" eaLnBrk="1" fontAlgn="auto" latinLnBrk="0" hangingPunct="1">
              <a:lnSpc>
                <a:spcPct val="80000"/>
              </a:lnSpc>
              <a:spcBef>
                <a:spcPct val="20000"/>
              </a:spcBef>
              <a:spcAft>
                <a:spcPts val="0"/>
              </a:spcAft>
              <a:buClrTx/>
              <a:buSzTx/>
              <a:buFont typeface="Arial" charset="0"/>
              <a:buNone/>
              <a:tabLst/>
              <a:defRPr/>
            </a:pPr>
            <a:endParaRPr kumimoji="0" lang="es-ES_tradnl" altLang="es-AR" sz="1400" b="0" i="0" u="none" strike="noStrike" kern="1200" cap="none" spc="0" normalizeH="0" baseline="0" noProof="0" dirty="0">
              <a:ln>
                <a:noFill/>
              </a:ln>
              <a:solidFill>
                <a:prstClr val="black"/>
              </a:solidFill>
              <a:effectLst/>
              <a:uLnTx/>
              <a:uFillTx/>
              <a:latin typeface="Century Gothic" pitchFamily="34" charset="0"/>
              <a:ea typeface="+mn-ea"/>
              <a:cs typeface="+mn-cs"/>
            </a:endParaRPr>
          </a:p>
        </p:txBody>
      </p:sp>
      <p:sp>
        <p:nvSpPr>
          <p:cNvPr id="12296" name="7 Rectángulo"/>
          <p:cNvSpPr>
            <a:spLocks noChangeArrowheads="1"/>
          </p:cNvSpPr>
          <p:nvPr/>
        </p:nvSpPr>
        <p:spPr bwMode="auto">
          <a:xfrm>
            <a:off x="2195513" y="1484313"/>
            <a:ext cx="6337300" cy="677108"/>
          </a:xfrm>
          <a:prstGeom prst="rect">
            <a:avLst/>
          </a:prstGeom>
          <a:noFill/>
          <a:ln w="9525">
            <a:noFill/>
            <a:miter lim="800000"/>
            <a:headEnd/>
            <a:tailEnd/>
          </a:ln>
        </p:spPr>
        <p:txBody>
          <a:bodyPr>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_tradnl" altLang="es-AR" sz="2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AR" altLang="es-AR" sz="18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17971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endParaRPr lang="es-MX"/>
          </a:p>
        </p:txBody>
      </p:sp>
      <p:graphicFrame>
        <p:nvGraphicFramePr>
          <p:cNvPr id="11" name="10 Marcador de contenido"/>
          <p:cNvGraphicFramePr>
            <a:graphicFrameLocks noGrp="1"/>
          </p:cNvGraphicFramePr>
          <p:nvPr>
            <p:ph idx="1"/>
          </p:nvPr>
        </p:nvGraphicFramePr>
        <p:xfrm>
          <a:off x="457200" y="1600200"/>
          <a:ext cx="8229600" cy="18542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endParaRPr lang="es-MX" dirty="0"/>
                    </a:p>
                  </a:txBody>
                  <a:tcPr/>
                </a:tc>
                <a:tc>
                  <a:txBody>
                    <a:bodyPr/>
                    <a:lstStyle/>
                    <a:p>
                      <a:endParaRPr lang="es-MX"/>
                    </a:p>
                  </a:txBody>
                  <a:tcPr/>
                </a:tc>
                <a:extLst>
                  <a:ext uri="{0D108BD9-81ED-4DB2-BD59-A6C34878D82A}">
                    <a16:rowId xmlns:a16="http://schemas.microsoft.com/office/drawing/2014/main" val="10000"/>
                  </a:ext>
                </a:extLst>
              </a:tr>
              <a:tr h="370840">
                <a:tc>
                  <a:txBody>
                    <a:bodyPr/>
                    <a:lstStyle/>
                    <a:p>
                      <a:endParaRPr lang="es-MX"/>
                    </a:p>
                  </a:txBody>
                  <a:tcPr/>
                </a:tc>
                <a:tc>
                  <a:txBody>
                    <a:bodyPr/>
                    <a:lstStyle/>
                    <a:p>
                      <a:endParaRPr lang="es-MX"/>
                    </a:p>
                  </a:txBody>
                  <a:tcPr/>
                </a:tc>
                <a:extLst>
                  <a:ext uri="{0D108BD9-81ED-4DB2-BD59-A6C34878D82A}">
                    <a16:rowId xmlns:a16="http://schemas.microsoft.com/office/drawing/2014/main" val="10001"/>
                  </a:ext>
                </a:extLst>
              </a:tr>
              <a:tr h="370840">
                <a:tc>
                  <a:txBody>
                    <a:bodyPr/>
                    <a:lstStyle/>
                    <a:p>
                      <a:endParaRPr lang="es-MX"/>
                    </a:p>
                  </a:txBody>
                  <a:tcPr/>
                </a:tc>
                <a:tc>
                  <a:txBody>
                    <a:bodyPr/>
                    <a:lstStyle/>
                    <a:p>
                      <a:endParaRPr lang="es-MX"/>
                    </a:p>
                  </a:txBody>
                  <a:tcPr/>
                </a:tc>
                <a:extLst>
                  <a:ext uri="{0D108BD9-81ED-4DB2-BD59-A6C34878D82A}">
                    <a16:rowId xmlns:a16="http://schemas.microsoft.com/office/drawing/2014/main" val="10002"/>
                  </a:ext>
                </a:extLst>
              </a:tr>
              <a:tr h="370840">
                <a:tc>
                  <a:txBody>
                    <a:bodyPr/>
                    <a:lstStyle/>
                    <a:p>
                      <a:endParaRPr lang="es-MX"/>
                    </a:p>
                  </a:txBody>
                  <a:tcPr/>
                </a:tc>
                <a:tc>
                  <a:txBody>
                    <a:bodyPr/>
                    <a:lstStyle/>
                    <a:p>
                      <a:endParaRPr lang="es-MX"/>
                    </a:p>
                  </a:txBody>
                  <a:tcPr/>
                </a:tc>
                <a:extLst>
                  <a:ext uri="{0D108BD9-81ED-4DB2-BD59-A6C34878D82A}">
                    <a16:rowId xmlns:a16="http://schemas.microsoft.com/office/drawing/2014/main" val="10003"/>
                  </a:ext>
                </a:extLst>
              </a:tr>
              <a:tr h="370840">
                <a:tc>
                  <a:txBody>
                    <a:bodyPr/>
                    <a:lstStyle/>
                    <a:p>
                      <a:endParaRPr lang="es-MX"/>
                    </a:p>
                  </a:txBody>
                  <a:tcPr/>
                </a:tc>
                <a:tc>
                  <a:txBody>
                    <a:bodyPr/>
                    <a:lstStyle/>
                    <a:p>
                      <a:endParaRPr lang="es-MX"/>
                    </a:p>
                  </a:txBody>
                  <a:tcPr/>
                </a:tc>
                <a:extLst>
                  <a:ext uri="{0D108BD9-81ED-4DB2-BD59-A6C34878D82A}">
                    <a16:rowId xmlns:a16="http://schemas.microsoft.com/office/drawing/2014/main" val="10004"/>
                  </a:ext>
                </a:extLst>
              </a:tr>
            </a:tbl>
          </a:graphicData>
        </a:graphic>
      </p:graphicFrame>
      <p:pic>
        <p:nvPicPr>
          <p:cNvPr id="11268" name="Picture 2"/>
          <p:cNvPicPr preferRelativeResize="0">
            <a:picLocks noChangeArrowheads="1"/>
          </p:cNvPicPr>
          <p:nvPr/>
        </p:nvPicPr>
        <p:blipFill>
          <a:blip r:embed="rId2"/>
          <a:srcRect/>
          <a:stretch>
            <a:fillRect/>
          </a:stretch>
        </p:blipFill>
        <p:spPr bwMode="auto">
          <a:xfrm>
            <a:off x="-15875" y="-15875"/>
            <a:ext cx="9159875" cy="68738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Rectangle 2"/>
          <p:cNvSpPr txBox="1">
            <a:spLocks noChangeArrowheads="1"/>
          </p:cNvSpPr>
          <p:nvPr/>
        </p:nvSpPr>
        <p:spPr>
          <a:xfrm>
            <a:off x="2428860" y="357166"/>
            <a:ext cx="5946775" cy="714380"/>
          </a:xfrm>
          <a:prstGeom prst="rect">
            <a:avLst/>
          </a:prstGeom>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sz="8000" b="1" dirty="0" smtClean="0">
              <a:solidFill>
                <a:srgbClr val="FF3300"/>
              </a:solidFill>
              <a:latin typeface="Century Gothic" pitchFamily="34" charset="0"/>
            </a:endParaRPr>
          </a:p>
          <a:p>
            <a:pPr fontAlgn="auto">
              <a:spcAft>
                <a:spcPts val="0"/>
              </a:spcAft>
              <a:defRPr/>
            </a:pPr>
            <a:endParaRPr lang="en-US" sz="8000" b="1" dirty="0" smtClean="0">
              <a:solidFill>
                <a:srgbClr val="FF3300"/>
              </a:solidFill>
              <a:latin typeface="Century Gothic" pitchFamily="34" charset="0"/>
            </a:endParaRPr>
          </a:p>
          <a:p>
            <a:pPr fontAlgn="auto">
              <a:spcAft>
                <a:spcPts val="0"/>
              </a:spcAft>
              <a:defRPr/>
            </a:pPr>
            <a:r>
              <a:rPr lang="en-US" sz="14000" b="1" dirty="0" err="1" smtClean="0">
                <a:solidFill>
                  <a:srgbClr val="FF3300"/>
                </a:solidFill>
                <a:latin typeface="Century Gothic" pitchFamily="34" charset="0"/>
              </a:rPr>
              <a:t>Violencia</a:t>
            </a:r>
            <a:r>
              <a:rPr lang="en-US" sz="14000" b="1" dirty="0" smtClean="0">
                <a:solidFill>
                  <a:srgbClr val="FF3300"/>
                </a:solidFill>
                <a:latin typeface="Century Gothic" pitchFamily="34" charset="0"/>
              </a:rPr>
              <a:t> </a:t>
            </a:r>
            <a:r>
              <a:rPr lang="en-US" sz="14000" b="1" dirty="0" err="1" smtClean="0">
                <a:solidFill>
                  <a:srgbClr val="FF3300"/>
                </a:solidFill>
                <a:latin typeface="Century Gothic" pitchFamily="34" charset="0"/>
              </a:rPr>
              <a:t>institucional</a:t>
            </a:r>
            <a:endParaRPr lang="en-US" sz="14000" b="1" dirty="0" smtClean="0">
              <a:solidFill>
                <a:srgbClr val="FF3300"/>
              </a:solidFill>
              <a:latin typeface="Century Gothic" pitchFamily="34" charset="0"/>
            </a:endParaRPr>
          </a:p>
          <a:p>
            <a:pPr fontAlgn="auto">
              <a:spcAft>
                <a:spcPts val="0"/>
              </a:spcAft>
              <a:defRPr/>
            </a:pPr>
            <a:endParaRPr lang="es-ES_tradnl" sz="19200" dirty="0">
              <a:solidFill>
                <a:srgbClr val="FF3300"/>
              </a:solidFill>
              <a:latin typeface="Century Gothic" pitchFamily="34" charset="0"/>
            </a:endParaRPr>
          </a:p>
        </p:txBody>
      </p:sp>
      <p:sp>
        <p:nvSpPr>
          <p:cNvPr id="11270" name="Rectangle 3"/>
          <p:cNvSpPr txBox="1">
            <a:spLocks noChangeArrowheads="1"/>
          </p:cNvSpPr>
          <p:nvPr/>
        </p:nvSpPr>
        <p:spPr bwMode="auto">
          <a:xfrm>
            <a:off x="3563938" y="5543550"/>
            <a:ext cx="5118100" cy="609600"/>
          </a:xfrm>
          <a:prstGeom prst="rect">
            <a:avLst/>
          </a:prstGeom>
          <a:noFill/>
          <a:ln w="9525">
            <a:noFill/>
            <a:miter lim="800000"/>
            <a:headEnd/>
            <a:tailEnd/>
          </a:ln>
        </p:spPr>
        <p:txBody>
          <a:bodyPr/>
          <a:lstStyle/>
          <a:p>
            <a:pPr algn="r">
              <a:lnSpc>
                <a:spcPct val="80000"/>
              </a:lnSpc>
              <a:spcBef>
                <a:spcPct val="20000"/>
              </a:spcBef>
              <a:buFont typeface="Arial" charset="0"/>
              <a:buNone/>
            </a:pPr>
            <a:endParaRPr lang="es-ES_tradnl" altLang="es-AR" sz="1600" dirty="0">
              <a:latin typeface="Century Gothic" pitchFamily="34" charset="0"/>
            </a:endParaRPr>
          </a:p>
        </p:txBody>
      </p:sp>
      <p:sp>
        <p:nvSpPr>
          <p:cNvPr id="11271" name="8 CuadroTexto"/>
          <p:cNvSpPr txBox="1">
            <a:spLocks noChangeArrowheads="1"/>
          </p:cNvSpPr>
          <p:nvPr/>
        </p:nvSpPr>
        <p:spPr bwMode="auto">
          <a:xfrm>
            <a:off x="2071670" y="1714488"/>
            <a:ext cx="6500813" cy="2492990"/>
          </a:xfrm>
          <a:prstGeom prst="rect">
            <a:avLst/>
          </a:prstGeom>
          <a:noFill/>
          <a:ln w="9525">
            <a:noFill/>
            <a:miter lim="800000"/>
            <a:headEnd/>
            <a:tailEnd/>
          </a:ln>
        </p:spPr>
        <p:txBody>
          <a:bodyPr wrap="square">
            <a:spAutoFit/>
          </a:bodyPr>
          <a:lstStyle/>
          <a:p>
            <a:endParaRPr lang="es-AR" altLang="es-AR" sz="2000" dirty="0"/>
          </a:p>
          <a:p>
            <a:endParaRPr lang="es-AR" altLang="es-AR" sz="2400" dirty="0"/>
          </a:p>
          <a:p>
            <a:endParaRPr lang="es-AR" altLang="es-AR" sz="2800" dirty="0">
              <a:latin typeface="Calibri" pitchFamily="34" charset="0"/>
            </a:endParaRPr>
          </a:p>
          <a:p>
            <a:endParaRPr lang="es-AR" altLang="es-AR" sz="2800" dirty="0">
              <a:latin typeface="Calibri" pitchFamily="34" charset="0"/>
            </a:endParaRPr>
          </a:p>
          <a:p>
            <a:pPr>
              <a:buFont typeface="Arial" charset="0"/>
              <a:buChar char="•"/>
            </a:pPr>
            <a:endParaRPr lang="es-AR" altLang="es-AR" sz="2800" dirty="0">
              <a:latin typeface="Calibri" pitchFamily="34" charset="0"/>
            </a:endParaRPr>
          </a:p>
          <a:p>
            <a:pPr>
              <a:buFont typeface="Arial" charset="0"/>
              <a:buChar char="•"/>
            </a:pPr>
            <a:endParaRPr lang="es-AR" altLang="es-AR" sz="2800" dirty="0">
              <a:latin typeface="Calibri" pitchFamily="34" charset="0"/>
            </a:endParaRPr>
          </a:p>
        </p:txBody>
      </p:sp>
      <p:sp>
        <p:nvSpPr>
          <p:cNvPr id="10" name="9 CuadroTexto"/>
          <p:cNvSpPr txBox="1"/>
          <p:nvPr/>
        </p:nvSpPr>
        <p:spPr>
          <a:xfrm>
            <a:off x="2214546" y="928670"/>
            <a:ext cx="6357982" cy="4801314"/>
          </a:xfrm>
          <a:prstGeom prst="rect">
            <a:avLst/>
          </a:prstGeom>
          <a:noFill/>
        </p:spPr>
        <p:txBody>
          <a:bodyPr wrap="square" rtlCol="0">
            <a:spAutoFit/>
          </a:bodyPr>
          <a:lstStyle/>
          <a:p>
            <a:pPr algn="just"/>
            <a:r>
              <a:rPr lang="es-ES" sz="2200" dirty="0" smtClean="0"/>
              <a:t>- V</a:t>
            </a:r>
            <a:r>
              <a:rPr lang="es-MX" sz="2200" dirty="0" err="1" smtClean="0"/>
              <a:t>iolencia</a:t>
            </a:r>
            <a:r>
              <a:rPr lang="es-MX" sz="2200" dirty="0" smtClean="0"/>
              <a:t> </a:t>
            </a:r>
            <a:r>
              <a:rPr lang="es-MX" sz="2200" dirty="0"/>
              <a:t>ejercida por las agencias del sistema penal</a:t>
            </a:r>
            <a:endParaRPr lang="es-ES" sz="2200" dirty="0" smtClean="0"/>
          </a:p>
          <a:p>
            <a:pPr algn="just"/>
            <a:endParaRPr lang="es-ES" sz="2200" dirty="0"/>
          </a:p>
          <a:p>
            <a:pPr algn="just"/>
            <a:r>
              <a:rPr lang="es-ES" sz="2200" dirty="0" smtClean="0"/>
              <a:t>-Surgimiento de esta categoría </a:t>
            </a:r>
          </a:p>
          <a:p>
            <a:pPr algn="just"/>
            <a:endParaRPr lang="es-ES" sz="2200" dirty="0" smtClean="0"/>
          </a:p>
          <a:p>
            <a:pPr algn="just"/>
            <a:r>
              <a:rPr lang="es-ES" sz="2200" dirty="0" smtClean="0"/>
              <a:t>-El problema de la “inseguridad” y la violencia letal como estrategia de intervención</a:t>
            </a:r>
          </a:p>
          <a:p>
            <a:pPr algn="just"/>
            <a:endParaRPr lang="es-ES" sz="2200" dirty="0" smtClean="0"/>
          </a:p>
          <a:p>
            <a:pPr algn="just">
              <a:buFontTx/>
              <a:buChar char="-"/>
            </a:pPr>
            <a:r>
              <a:rPr lang="es-ES" sz="2200" dirty="0" smtClean="0"/>
              <a:t>Visibilidad de la violencia policial cotidiana y aceptada socialmente</a:t>
            </a:r>
          </a:p>
          <a:p>
            <a:pPr algn="ctr"/>
            <a:endParaRPr lang="es-ES" sz="2200" dirty="0" smtClean="0"/>
          </a:p>
          <a:p>
            <a:pPr algn="ctr"/>
            <a:r>
              <a:rPr lang="es-ES" sz="2200" dirty="0" smtClean="0"/>
              <a:t>“</a:t>
            </a:r>
            <a:r>
              <a:rPr lang="es-ES" sz="2200" i="1" dirty="0" smtClean="0"/>
              <a:t>La VI fue ganando fuerza como categoría política capaz de señalar algunos </a:t>
            </a:r>
            <a:r>
              <a:rPr lang="es-ES" sz="2200" i="1" u="sng" dirty="0" smtClean="0"/>
              <a:t>patrones estructurales de violaciones de derechos humanos </a:t>
            </a:r>
            <a:r>
              <a:rPr lang="es-ES" sz="2200" i="1" dirty="0" smtClean="0"/>
              <a:t>en democracia”</a:t>
            </a:r>
          </a:p>
          <a:p>
            <a:pPr algn="just">
              <a:buFontTx/>
              <a:buChar char="-"/>
            </a:pPr>
            <a:endParaRPr lang="es-ES" sz="2000"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fade">
                                      <p:cBhvr>
                                        <p:cTn id="12" dur="20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fade">
                                      <p:cBhvr>
                                        <p:cTn id="17" dur="2000"/>
                                        <p:tgtEl>
                                          <p:spTgt spid="1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xEl>
                                              <p:pRg st="6" end="6"/>
                                            </p:txEl>
                                          </p:spTgt>
                                        </p:tgtEl>
                                        <p:attrNameLst>
                                          <p:attrName>style.visibility</p:attrName>
                                        </p:attrNameLst>
                                      </p:cBhvr>
                                      <p:to>
                                        <p:strVal val="visible"/>
                                      </p:to>
                                    </p:set>
                                    <p:animEffect transition="in" filter="fade">
                                      <p:cBhvr>
                                        <p:cTn id="22" dur="2000"/>
                                        <p:tgtEl>
                                          <p:spTgt spid="10">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xEl>
                                              <p:pRg st="8" end="8"/>
                                            </p:txEl>
                                          </p:spTgt>
                                        </p:tgtEl>
                                        <p:attrNameLst>
                                          <p:attrName>style.visibility</p:attrName>
                                        </p:attrNameLst>
                                      </p:cBhvr>
                                      <p:to>
                                        <p:strVal val="visible"/>
                                      </p:to>
                                    </p:set>
                                    <p:animEffect transition="in" filter="fade">
                                      <p:cBhvr>
                                        <p:cTn id="27" dur="2000"/>
                                        <p:tgtEl>
                                          <p:spTgt spid="1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endParaRPr lang="es-MX"/>
          </a:p>
        </p:txBody>
      </p:sp>
      <p:sp>
        <p:nvSpPr>
          <p:cNvPr id="9" name="8 Marcador de contenido"/>
          <p:cNvSpPr>
            <a:spLocks noGrp="1"/>
          </p:cNvSpPr>
          <p:nvPr>
            <p:ph idx="1"/>
          </p:nvPr>
        </p:nvSpPr>
        <p:spPr/>
        <p:txBody>
          <a:bodyPr/>
          <a:lstStyle/>
          <a:p>
            <a:endParaRPr lang="es-MX"/>
          </a:p>
        </p:txBody>
      </p:sp>
      <p:pic>
        <p:nvPicPr>
          <p:cNvPr id="11268" name="Picture 2"/>
          <p:cNvPicPr preferRelativeResize="0">
            <a:picLocks noChangeArrowheads="1"/>
          </p:cNvPicPr>
          <p:nvPr/>
        </p:nvPicPr>
        <p:blipFill>
          <a:blip r:embed="rId2"/>
          <a:srcRect/>
          <a:stretch>
            <a:fillRect/>
          </a:stretch>
        </p:blipFill>
        <p:spPr bwMode="auto">
          <a:xfrm>
            <a:off x="-15875" y="-15875"/>
            <a:ext cx="9159875" cy="68738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Rectangle 2"/>
          <p:cNvSpPr txBox="1">
            <a:spLocks noChangeArrowheads="1"/>
          </p:cNvSpPr>
          <p:nvPr/>
        </p:nvSpPr>
        <p:spPr>
          <a:xfrm>
            <a:off x="2428860" y="357166"/>
            <a:ext cx="5946775" cy="714380"/>
          </a:xfrm>
          <a:prstGeom prst="rect">
            <a:avLst/>
          </a:prstGeom>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sz="8000" dirty="0" smtClean="0">
              <a:solidFill>
                <a:srgbClr val="FF3300"/>
              </a:solidFill>
              <a:latin typeface="Century Gothic" pitchFamily="34" charset="0"/>
            </a:endParaRPr>
          </a:p>
          <a:p>
            <a:pPr fontAlgn="auto">
              <a:spcAft>
                <a:spcPts val="0"/>
              </a:spcAft>
              <a:defRPr/>
            </a:pPr>
            <a:endParaRPr lang="en-US" sz="8000" dirty="0" smtClean="0">
              <a:solidFill>
                <a:srgbClr val="FF3300"/>
              </a:solidFill>
              <a:latin typeface="Century Gothic" pitchFamily="34" charset="0"/>
            </a:endParaRPr>
          </a:p>
          <a:p>
            <a:pPr fontAlgn="auto">
              <a:spcAft>
                <a:spcPts val="0"/>
              </a:spcAft>
              <a:defRPr/>
            </a:pPr>
            <a:r>
              <a:rPr lang="en-US" sz="14000" dirty="0" err="1" smtClean="0">
                <a:solidFill>
                  <a:srgbClr val="FF3300"/>
                </a:solidFill>
                <a:latin typeface="Century Gothic" pitchFamily="34" charset="0"/>
              </a:rPr>
              <a:t>Violencia</a:t>
            </a:r>
            <a:r>
              <a:rPr lang="en-US" sz="14000" dirty="0" smtClean="0">
                <a:solidFill>
                  <a:srgbClr val="FF3300"/>
                </a:solidFill>
                <a:latin typeface="Century Gothic" pitchFamily="34" charset="0"/>
              </a:rPr>
              <a:t> </a:t>
            </a:r>
            <a:r>
              <a:rPr lang="en-US" sz="14000" dirty="0" err="1" smtClean="0">
                <a:solidFill>
                  <a:srgbClr val="FF3300"/>
                </a:solidFill>
                <a:latin typeface="Century Gothic" pitchFamily="34" charset="0"/>
              </a:rPr>
              <a:t>institucional</a:t>
            </a:r>
            <a:endParaRPr lang="en-US" sz="14000" dirty="0" smtClean="0">
              <a:solidFill>
                <a:srgbClr val="FF3300"/>
              </a:solidFill>
              <a:latin typeface="Century Gothic" pitchFamily="34" charset="0"/>
            </a:endParaRPr>
          </a:p>
          <a:p>
            <a:pPr fontAlgn="auto">
              <a:spcAft>
                <a:spcPts val="0"/>
              </a:spcAft>
              <a:defRPr/>
            </a:pPr>
            <a:endParaRPr lang="es-ES_tradnl" sz="19200" dirty="0">
              <a:solidFill>
                <a:srgbClr val="FF3300"/>
              </a:solidFill>
              <a:latin typeface="Century Gothic" pitchFamily="34" charset="0"/>
            </a:endParaRPr>
          </a:p>
        </p:txBody>
      </p:sp>
      <p:sp>
        <p:nvSpPr>
          <p:cNvPr id="11270" name="Rectangle 3"/>
          <p:cNvSpPr txBox="1">
            <a:spLocks noChangeArrowheads="1"/>
          </p:cNvSpPr>
          <p:nvPr/>
        </p:nvSpPr>
        <p:spPr bwMode="auto">
          <a:xfrm>
            <a:off x="3563938" y="5543550"/>
            <a:ext cx="5118100" cy="609600"/>
          </a:xfrm>
          <a:prstGeom prst="rect">
            <a:avLst/>
          </a:prstGeom>
          <a:noFill/>
          <a:ln w="9525">
            <a:noFill/>
            <a:miter lim="800000"/>
            <a:headEnd/>
            <a:tailEnd/>
          </a:ln>
        </p:spPr>
        <p:txBody>
          <a:bodyPr/>
          <a:lstStyle/>
          <a:p>
            <a:pPr algn="r">
              <a:lnSpc>
                <a:spcPct val="80000"/>
              </a:lnSpc>
              <a:spcBef>
                <a:spcPct val="20000"/>
              </a:spcBef>
              <a:buFont typeface="Arial" charset="0"/>
              <a:buNone/>
            </a:pPr>
            <a:endParaRPr lang="es-ES_tradnl" altLang="es-AR" sz="1600" dirty="0">
              <a:latin typeface="Century Gothic" pitchFamily="34" charset="0"/>
            </a:endParaRPr>
          </a:p>
        </p:txBody>
      </p:sp>
      <p:sp>
        <p:nvSpPr>
          <p:cNvPr id="11271" name="8 CuadroTexto"/>
          <p:cNvSpPr txBox="1">
            <a:spLocks noChangeArrowheads="1"/>
          </p:cNvSpPr>
          <p:nvPr/>
        </p:nvSpPr>
        <p:spPr bwMode="auto">
          <a:xfrm>
            <a:off x="2071670" y="1714488"/>
            <a:ext cx="6500813" cy="2492990"/>
          </a:xfrm>
          <a:prstGeom prst="rect">
            <a:avLst/>
          </a:prstGeom>
          <a:noFill/>
          <a:ln w="9525">
            <a:noFill/>
            <a:miter lim="800000"/>
            <a:headEnd/>
            <a:tailEnd/>
          </a:ln>
        </p:spPr>
        <p:txBody>
          <a:bodyPr wrap="square">
            <a:spAutoFit/>
          </a:bodyPr>
          <a:lstStyle/>
          <a:p>
            <a:endParaRPr lang="es-AR" altLang="es-AR" sz="2000" dirty="0"/>
          </a:p>
          <a:p>
            <a:endParaRPr lang="es-AR" altLang="es-AR" sz="2400" dirty="0"/>
          </a:p>
          <a:p>
            <a:endParaRPr lang="es-AR" altLang="es-AR" sz="2800" dirty="0">
              <a:latin typeface="Calibri" pitchFamily="34" charset="0"/>
            </a:endParaRPr>
          </a:p>
          <a:p>
            <a:endParaRPr lang="es-AR" altLang="es-AR" sz="2800" dirty="0">
              <a:latin typeface="Calibri" pitchFamily="34" charset="0"/>
            </a:endParaRPr>
          </a:p>
          <a:p>
            <a:pPr>
              <a:buFont typeface="Arial" charset="0"/>
              <a:buChar char="•"/>
            </a:pPr>
            <a:endParaRPr lang="es-AR" altLang="es-AR" sz="2800" dirty="0">
              <a:latin typeface="Calibri" pitchFamily="34" charset="0"/>
            </a:endParaRPr>
          </a:p>
          <a:p>
            <a:pPr>
              <a:buFont typeface="Arial" charset="0"/>
              <a:buChar char="•"/>
            </a:pPr>
            <a:endParaRPr lang="es-AR" altLang="es-AR" sz="2800" dirty="0">
              <a:latin typeface="Calibri" pitchFamily="34" charset="0"/>
            </a:endParaRPr>
          </a:p>
        </p:txBody>
      </p:sp>
      <p:sp>
        <p:nvSpPr>
          <p:cNvPr id="10" name="9 CuadroTexto"/>
          <p:cNvSpPr txBox="1"/>
          <p:nvPr/>
        </p:nvSpPr>
        <p:spPr>
          <a:xfrm>
            <a:off x="2143108" y="1071546"/>
            <a:ext cx="6357982" cy="5801588"/>
          </a:xfrm>
          <a:prstGeom prst="rect">
            <a:avLst/>
          </a:prstGeom>
          <a:noFill/>
        </p:spPr>
        <p:txBody>
          <a:bodyPr wrap="square" rtlCol="0">
            <a:spAutoFit/>
          </a:bodyPr>
          <a:lstStyle/>
          <a:p>
            <a:pPr algn="just"/>
            <a:r>
              <a:rPr lang="es-ES" sz="2100" b="1" dirty="0" smtClean="0"/>
              <a:t>Terrorismo de Estado y violencia policial en democracia</a:t>
            </a:r>
          </a:p>
          <a:p>
            <a:pPr algn="just">
              <a:buFontTx/>
              <a:buChar char="-"/>
            </a:pPr>
            <a:r>
              <a:rPr lang="es-ES" sz="2000" dirty="0" smtClean="0"/>
              <a:t>Continuidades: falta de democratización y reforma de las fuerzas de seguridad en la etapa post-dictatorial</a:t>
            </a:r>
            <a:endParaRPr lang="es-ES" sz="2000" i="1" dirty="0" smtClean="0"/>
          </a:p>
          <a:p>
            <a:pPr algn="just">
              <a:buFontTx/>
              <a:buChar char="-"/>
            </a:pPr>
            <a:r>
              <a:rPr lang="es-ES" sz="2000" dirty="0" smtClean="0"/>
              <a:t>Diferencias en la forma de pensar “modos de sistematicidad”: plan centralizado vs. prácticas, rutinas, problemas de diseño institucional</a:t>
            </a:r>
          </a:p>
          <a:p>
            <a:pPr algn="just">
              <a:buFontTx/>
              <a:buChar char="-"/>
            </a:pPr>
            <a:r>
              <a:rPr lang="es-ES" sz="2000" dirty="0" smtClean="0"/>
              <a:t>“Noción </a:t>
            </a:r>
            <a:r>
              <a:rPr lang="es-ES" sz="2000" dirty="0" err="1" smtClean="0"/>
              <a:t>totalizante</a:t>
            </a:r>
            <a:r>
              <a:rPr lang="es-ES" sz="2000" dirty="0" smtClean="0"/>
              <a:t> de ilegalidad” vs. el “continuo entre lo legal e ilegal”</a:t>
            </a:r>
          </a:p>
          <a:p>
            <a:pPr algn="just">
              <a:buFontTx/>
              <a:buChar char="-"/>
            </a:pPr>
            <a:r>
              <a:rPr lang="es-ES" sz="2000" dirty="0" smtClean="0"/>
              <a:t>Los actores afectados</a:t>
            </a:r>
            <a:endParaRPr lang="es-ES" sz="2000" i="1" dirty="0" smtClean="0"/>
          </a:p>
          <a:p>
            <a:pPr marL="0" lvl="2"/>
            <a:endParaRPr lang="es-MX" sz="1600" i="1" dirty="0" smtClean="0"/>
          </a:p>
          <a:p>
            <a:pPr marL="0" lvl="2" algn="ctr"/>
            <a:r>
              <a:rPr lang="es-AR" sz="1600" i="1" dirty="0" smtClean="0"/>
              <a:t>“</a:t>
            </a:r>
            <a:r>
              <a:rPr lang="es-AR" i="1" dirty="0" smtClean="0"/>
              <a:t>Se trataba de dar visibilidad a una violencia policial cotidiana y aceptada socialmente. Una violencia policial que no era principalmente la represión ostensible, la tortura y las ejecuciones de grupos parapoliciales, sino un tipo de violencia que formaba parte de formas cotidianas de hostigamiento violento de las policías a determinados grupos: los jóvenes, los pobres, los migrantes</a:t>
            </a:r>
            <a:r>
              <a:rPr lang="es-AR" dirty="0" smtClean="0"/>
              <a:t>” (</a:t>
            </a:r>
            <a:r>
              <a:rPr lang="es-AR" dirty="0" err="1" smtClean="0"/>
              <a:t>Tiscornia</a:t>
            </a:r>
            <a:r>
              <a:rPr lang="es-AR" dirty="0" smtClean="0"/>
              <a:t>, 2016)</a:t>
            </a:r>
            <a:endParaRPr lang="es-MX" dirty="0" smtClean="0"/>
          </a:p>
          <a:p>
            <a:pPr>
              <a:buFontTx/>
              <a:buChar char="-"/>
            </a:pPr>
            <a:endParaRPr lang="es-ES" sz="2400" i="1" dirty="0" smtClean="0"/>
          </a:p>
          <a:p>
            <a:pPr>
              <a:buFontTx/>
              <a:buChar char="-"/>
            </a:pPr>
            <a:endParaRPr lang="es-ES" sz="2400"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20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20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fade">
                                      <p:cBhvr>
                                        <p:cTn id="22" dur="20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fade">
                                      <p:cBhvr>
                                        <p:cTn id="27" dur="2000"/>
                                        <p:tgtEl>
                                          <p:spTgt spid="10">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0">
                                            <p:txEl>
                                              <p:pRg st="6" end="6"/>
                                            </p:txEl>
                                          </p:spTgt>
                                        </p:tgtEl>
                                        <p:attrNameLst>
                                          <p:attrName>style.visibility</p:attrName>
                                        </p:attrNameLst>
                                      </p:cBhvr>
                                      <p:to>
                                        <p:strVal val="visible"/>
                                      </p:to>
                                    </p:set>
                                    <p:animEffect transition="in" filter="fade">
                                      <p:cBhvr>
                                        <p:cTn id="30" dur="20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endParaRPr lang="es-MX"/>
          </a:p>
        </p:txBody>
      </p:sp>
      <p:sp>
        <p:nvSpPr>
          <p:cNvPr id="9" name="8 Marcador de contenido"/>
          <p:cNvSpPr>
            <a:spLocks noGrp="1"/>
          </p:cNvSpPr>
          <p:nvPr>
            <p:ph idx="1"/>
          </p:nvPr>
        </p:nvSpPr>
        <p:spPr/>
        <p:txBody>
          <a:bodyPr/>
          <a:lstStyle/>
          <a:p>
            <a:endParaRPr lang="es-MX"/>
          </a:p>
        </p:txBody>
      </p:sp>
      <p:pic>
        <p:nvPicPr>
          <p:cNvPr id="11268" name="Picture 2"/>
          <p:cNvPicPr preferRelativeResize="0">
            <a:picLocks noChangeArrowheads="1"/>
          </p:cNvPicPr>
          <p:nvPr/>
        </p:nvPicPr>
        <p:blipFill>
          <a:blip r:embed="rId2"/>
          <a:srcRect/>
          <a:stretch>
            <a:fillRect/>
          </a:stretch>
        </p:blipFill>
        <p:spPr bwMode="auto">
          <a:xfrm>
            <a:off x="0" y="-15875"/>
            <a:ext cx="9159875" cy="68738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Rectangle 2"/>
          <p:cNvSpPr txBox="1">
            <a:spLocks noChangeArrowheads="1"/>
          </p:cNvSpPr>
          <p:nvPr/>
        </p:nvSpPr>
        <p:spPr>
          <a:xfrm>
            <a:off x="2428861" y="357166"/>
            <a:ext cx="2071702" cy="142876"/>
          </a:xfrm>
          <a:prstGeom prst="rect">
            <a:avLst/>
          </a:prstGeom>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sz="8000" dirty="0" smtClean="0">
              <a:solidFill>
                <a:srgbClr val="FF3300"/>
              </a:solidFill>
              <a:latin typeface="Century Gothic" pitchFamily="34" charset="0"/>
            </a:endParaRPr>
          </a:p>
          <a:p>
            <a:pPr fontAlgn="auto">
              <a:spcAft>
                <a:spcPts val="0"/>
              </a:spcAft>
              <a:defRPr/>
            </a:pPr>
            <a:endParaRPr lang="en-US" sz="8000" dirty="0" smtClean="0">
              <a:solidFill>
                <a:srgbClr val="FF3300"/>
              </a:solidFill>
              <a:latin typeface="Century Gothic" pitchFamily="34" charset="0"/>
            </a:endParaRPr>
          </a:p>
          <a:p>
            <a:pPr fontAlgn="auto">
              <a:spcAft>
                <a:spcPts val="0"/>
              </a:spcAft>
              <a:defRPr/>
            </a:pPr>
            <a:endParaRPr lang="es-ES_tradnl" sz="19200" dirty="0">
              <a:solidFill>
                <a:srgbClr val="FF3300"/>
              </a:solidFill>
              <a:latin typeface="Century Gothic" pitchFamily="34" charset="0"/>
            </a:endParaRPr>
          </a:p>
        </p:txBody>
      </p:sp>
      <p:sp>
        <p:nvSpPr>
          <p:cNvPr id="11270" name="Rectangle 3"/>
          <p:cNvSpPr txBox="1">
            <a:spLocks noChangeArrowheads="1"/>
          </p:cNvSpPr>
          <p:nvPr/>
        </p:nvSpPr>
        <p:spPr bwMode="auto">
          <a:xfrm>
            <a:off x="3563938" y="5543550"/>
            <a:ext cx="5118100" cy="609600"/>
          </a:xfrm>
          <a:prstGeom prst="rect">
            <a:avLst/>
          </a:prstGeom>
          <a:noFill/>
          <a:ln w="9525">
            <a:noFill/>
            <a:miter lim="800000"/>
            <a:headEnd/>
            <a:tailEnd/>
          </a:ln>
        </p:spPr>
        <p:txBody>
          <a:bodyPr/>
          <a:lstStyle/>
          <a:p>
            <a:pPr algn="r">
              <a:lnSpc>
                <a:spcPct val="80000"/>
              </a:lnSpc>
              <a:spcBef>
                <a:spcPct val="20000"/>
              </a:spcBef>
              <a:buFont typeface="Arial" charset="0"/>
              <a:buNone/>
            </a:pPr>
            <a:endParaRPr lang="es-ES_tradnl" altLang="es-AR" sz="1600" dirty="0">
              <a:latin typeface="Century Gothic" pitchFamily="34" charset="0"/>
            </a:endParaRPr>
          </a:p>
        </p:txBody>
      </p:sp>
      <p:sp>
        <p:nvSpPr>
          <p:cNvPr id="11271" name="8 CuadroTexto"/>
          <p:cNvSpPr txBox="1">
            <a:spLocks noChangeArrowheads="1"/>
          </p:cNvSpPr>
          <p:nvPr/>
        </p:nvSpPr>
        <p:spPr bwMode="auto">
          <a:xfrm>
            <a:off x="2071670" y="1714488"/>
            <a:ext cx="6500813" cy="2492990"/>
          </a:xfrm>
          <a:prstGeom prst="rect">
            <a:avLst/>
          </a:prstGeom>
          <a:noFill/>
          <a:ln w="9525">
            <a:noFill/>
            <a:miter lim="800000"/>
            <a:headEnd/>
            <a:tailEnd/>
          </a:ln>
        </p:spPr>
        <p:txBody>
          <a:bodyPr wrap="square">
            <a:spAutoFit/>
          </a:bodyPr>
          <a:lstStyle/>
          <a:p>
            <a:endParaRPr lang="es-AR" altLang="es-AR" sz="2000" dirty="0"/>
          </a:p>
          <a:p>
            <a:endParaRPr lang="es-AR" altLang="es-AR" sz="2400" dirty="0"/>
          </a:p>
          <a:p>
            <a:endParaRPr lang="es-AR" altLang="es-AR" sz="2800" dirty="0">
              <a:latin typeface="Calibri" pitchFamily="34" charset="0"/>
            </a:endParaRPr>
          </a:p>
          <a:p>
            <a:endParaRPr lang="es-AR" altLang="es-AR" sz="2800" dirty="0">
              <a:latin typeface="Calibri" pitchFamily="34" charset="0"/>
            </a:endParaRPr>
          </a:p>
          <a:p>
            <a:pPr>
              <a:buFont typeface="Arial" charset="0"/>
              <a:buChar char="•"/>
            </a:pPr>
            <a:endParaRPr lang="es-AR" altLang="es-AR" sz="2800" dirty="0">
              <a:latin typeface="Calibri" pitchFamily="34" charset="0"/>
            </a:endParaRPr>
          </a:p>
          <a:p>
            <a:pPr>
              <a:buFont typeface="Arial" charset="0"/>
              <a:buChar char="•"/>
            </a:pPr>
            <a:endParaRPr lang="es-AR" altLang="es-AR" sz="2800" dirty="0">
              <a:latin typeface="Calibri" pitchFamily="34" charset="0"/>
            </a:endParaRPr>
          </a:p>
        </p:txBody>
      </p:sp>
      <p:sp>
        <p:nvSpPr>
          <p:cNvPr id="10" name="9 CuadroTexto"/>
          <p:cNvSpPr txBox="1"/>
          <p:nvPr/>
        </p:nvSpPr>
        <p:spPr>
          <a:xfrm>
            <a:off x="2143108" y="428604"/>
            <a:ext cx="6357982" cy="6093976"/>
          </a:xfrm>
          <a:prstGeom prst="rect">
            <a:avLst/>
          </a:prstGeom>
          <a:noFill/>
        </p:spPr>
        <p:txBody>
          <a:bodyPr wrap="square" rtlCol="0">
            <a:spAutoFit/>
          </a:bodyPr>
          <a:lstStyle/>
          <a:p>
            <a:pPr>
              <a:buFontTx/>
              <a:buChar char="-"/>
            </a:pPr>
            <a:r>
              <a:rPr lang="es-ES" sz="2000" dirty="0" smtClean="0"/>
              <a:t>Concepto actual (y en expansión): Ampliación de las prácticas y agentes</a:t>
            </a:r>
          </a:p>
          <a:p>
            <a:pPr lvl="1"/>
            <a:r>
              <a:rPr lang="es-ES" sz="2000" dirty="0" smtClean="0"/>
              <a:t>1. Definición de la Secretaría de Derechos Humanos:</a:t>
            </a:r>
          </a:p>
          <a:p>
            <a:pPr marL="800100" lvl="1" indent="-342900" algn="just"/>
            <a:r>
              <a:rPr lang="es-ES" sz="2000" dirty="0" smtClean="0"/>
              <a:t>      “</a:t>
            </a:r>
            <a:r>
              <a:rPr lang="es-MX" i="1" dirty="0" smtClean="0"/>
              <a:t>Se trata de prácticas estructurales de violación de derechos por parte de funcionarios pertenecientes a fuerzas de seguridad, fuerzas armadas, servicios penitenciarios y efectores de salud en contextos de restricción de autonomía y/o libertad (detención, encierro, custodia, guarda, internación, etc.)”</a:t>
            </a:r>
          </a:p>
          <a:p>
            <a:pPr marL="800100" lvl="1" indent="-342900" algn="just"/>
            <a:endParaRPr lang="es-ES" i="1" dirty="0" smtClean="0"/>
          </a:p>
          <a:p>
            <a:pPr marL="800100" lvl="1" indent="-342900"/>
            <a:r>
              <a:rPr lang="es-ES" sz="2000" dirty="0" smtClean="0"/>
              <a:t>2. Definición de la Ley 26.485 de Protección Integral a las Mujeres. </a:t>
            </a:r>
            <a:r>
              <a:rPr lang="es-ES" sz="2000" u="sng" dirty="0" smtClean="0"/>
              <a:t>Incorporación de agentes no estatales:</a:t>
            </a:r>
          </a:p>
          <a:p>
            <a:pPr marL="800100" lvl="1" indent="-342900" algn="just"/>
            <a:r>
              <a:rPr lang="es-MX" dirty="0" smtClean="0"/>
              <a:t>       “…</a:t>
            </a:r>
            <a:r>
              <a:rPr lang="es-MX" i="1" dirty="0" smtClean="0"/>
              <a:t>aquella realizada por </a:t>
            </a:r>
            <a:r>
              <a:rPr lang="es-MX" i="1" dirty="0" err="1" smtClean="0"/>
              <a:t>lxs</a:t>
            </a:r>
            <a:r>
              <a:rPr lang="es-MX" i="1" dirty="0" smtClean="0"/>
              <a:t> </a:t>
            </a:r>
            <a:r>
              <a:rPr lang="es-MX" i="1" dirty="0" err="1" smtClean="0"/>
              <a:t>funcionarixs</a:t>
            </a:r>
            <a:r>
              <a:rPr lang="es-MX" i="1" dirty="0" smtClean="0"/>
              <a:t>, profesionales, personal y agentes pertenecientes a cualquier órgano, ente o institución pública, que tenga como fin retardar, obstaculizar o impedir que las mujeres tengan acceso a las políticas públicas y ejerzan los derechos previstos en esta ley. Quedan comprendidas, además, las que se ejercen en los partidos políticos, sindicatos, organizaciones empresariales, deportivas y de la sociedad civil</a:t>
            </a:r>
            <a:r>
              <a:rPr lang="es-MX"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2000"/>
                                        <p:tgtEl>
                                          <p:spTgt spid="10">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animEffect transition="in" filter="fade">
                                      <p:cBhvr>
                                        <p:cTn id="10" dur="2000"/>
                                        <p:tgtEl>
                                          <p:spTgt spid="10">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Effect transition="in" filter="fade">
                                      <p:cBhvr>
                                        <p:cTn id="13" dur="2000"/>
                                        <p:tgtEl>
                                          <p:spTgt spid="10">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0">
                                            <p:txEl>
                                              <p:pRg st="4" end="4"/>
                                            </p:txEl>
                                          </p:spTgt>
                                        </p:tgtEl>
                                        <p:attrNameLst>
                                          <p:attrName>style.visibility</p:attrName>
                                        </p:attrNameLst>
                                      </p:cBhvr>
                                      <p:to>
                                        <p:strVal val="visible"/>
                                      </p:to>
                                    </p:set>
                                    <p:animEffect transition="in" filter="fade">
                                      <p:cBhvr>
                                        <p:cTn id="16" dur="2000"/>
                                        <p:tgtEl>
                                          <p:spTgt spid="10">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animEffect transition="in" filter="fade">
                                      <p:cBhvr>
                                        <p:cTn id="19" dur="2000"/>
                                        <p:tgtEl>
                                          <p:spTgt spid="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endParaRPr lang="es-MX"/>
          </a:p>
        </p:txBody>
      </p:sp>
      <p:sp>
        <p:nvSpPr>
          <p:cNvPr id="9" name="8 Marcador de contenido"/>
          <p:cNvSpPr>
            <a:spLocks noGrp="1"/>
          </p:cNvSpPr>
          <p:nvPr>
            <p:ph idx="1"/>
          </p:nvPr>
        </p:nvSpPr>
        <p:spPr/>
        <p:txBody>
          <a:bodyPr/>
          <a:lstStyle/>
          <a:p>
            <a:endParaRPr lang="es-MX"/>
          </a:p>
        </p:txBody>
      </p:sp>
      <p:pic>
        <p:nvPicPr>
          <p:cNvPr id="11268" name="Picture 2"/>
          <p:cNvPicPr preferRelativeResize="0">
            <a:picLocks noChangeArrowheads="1"/>
          </p:cNvPicPr>
          <p:nvPr/>
        </p:nvPicPr>
        <p:blipFill>
          <a:blip r:embed="rId2"/>
          <a:srcRect/>
          <a:stretch>
            <a:fillRect/>
          </a:stretch>
        </p:blipFill>
        <p:spPr bwMode="auto">
          <a:xfrm>
            <a:off x="0" y="-15875"/>
            <a:ext cx="9159875" cy="6873875"/>
          </a:xfrm>
          <a:prstGeom prst="rect">
            <a:avLst/>
          </a:prstGeom>
          <a:solidFill>
            <a:schemeClr val="bg1">
              <a:lumMod val="75000"/>
            </a:schemeClr>
          </a:solidFill>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Rectangle 2"/>
          <p:cNvSpPr txBox="1">
            <a:spLocks noChangeArrowheads="1"/>
          </p:cNvSpPr>
          <p:nvPr/>
        </p:nvSpPr>
        <p:spPr>
          <a:xfrm>
            <a:off x="2428861" y="357166"/>
            <a:ext cx="2071702" cy="142876"/>
          </a:xfrm>
          <a:prstGeom prst="rect">
            <a:avLst/>
          </a:prstGeom>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sz="8000" dirty="0" smtClean="0">
              <a:solidFill>
                <a:srgbClr val="FF3300"/>
              </a:solidFill>
              <a:latin typeface="Century Gothic" pitchFamily="34" charset="0"/>
            </a:endParaRPr>
          </a:p>
          <a:p>
            <a:pPr fontAlgn="auto">
              <a:spcAft>
                <a:spcPts val="0"/>
              </a:spcAft>
              <a:defRPr/>
            </a:pPr>
            <a:endParaRPr lang="en-US" sz="8000" dirty="0" smtClean="0">
              <a:solidFill>
                <a:srgbClr val="FF3300"/>
              </a:solidFill>
              <a:latin typeface="Century Gothic" pitchFamily="34" charset="0"/>
            </a:endParaRPr>
          </a:p>
          <a:p>
            <a:pPr fontAlgn="auto">
              <a:spcAft>
                <a:spcPts val="0"/>
              </a:spcAft>
              <a:defRPr/>
            </a:pPr>
            <a:endParaRPr lang="es-ES_tradnl" sz="19200" dirty="0">
              <a:solidFill>
                <a:srgbClr val="FF3300"/>
              </a:solidFill>
              <a:latin typeface="Century Gothic" pitchFamily="34" charset="0"/>
            </a:endParaRPr>
          </a:p>
        </p:txBody>
      </p:sp>
      <p:sp>
        <p:nvSpPr>
          <p:cNvPr id="11270" name="Rectangle 3"/>
          <p:cNvSpPr txBox="1">
            <a:spLocks noChangeArrowheads="1"/>
          </p:cNvSpPr>
          <p:nvPr/>
        </p:nvSpPr>
        <p:spPr bwMode="auto">
          <a:xfrm>
            <a:off x="3563938" y="5543550"/>
            <a:ext cx="5118100" cy="609600"/>
          </a:xfrm>
          <a:prstGeom prst="rect">
            <a:avLst/>
          </a:prstGeom>
          <a:noFill/>
          <a:ln w="9525">
            <a:noFill/>
            <a:miter lim="800000"/>
            <a:headEnd/>
            <a:tailEnd/>
          </a:ln>
        </p:spPr>
        <p:txBody>
          <a:bodyPr/>
          <a:lstStyle/>
          <a:p>
            <a:pPr algn="r">
              <a:lnSpc>
                <a:spcPct val="80000"/>
              </a:lnSpc>
              <a:spcBef>
                <a:spcPct val="20000"/>
              </a:spcBef>
              <a:buFont typeface="Arial" charset="0"/>
              <a:buNone/>
            </a:pPr>
            <a:endParaRPr lang="es-ES_tradnl" altLang="es-AR" sz="1600" dirty="0">
              <a:latin typeface="Century Gothic" pitchFamily="34" charset="0"/>
            </a:endParaRPr>
          </a:p>
        </p:txBody>
      </p:sp>
      <p:sp>
        <p:nvSpPr>
          <p:cNvPr id="11271" name="8 CuadroTexto"/>
          <p:cNvSpPr txBox="1">
            <a:spLocks noChangeArrowheads="1"/>
          </p:cNvSpPr>
          <p:nvPr/>
        </p:nvSpPr>
        <p:spPr bwMode="auto">
          <a:xfrm>
            <a:off x="2071670" y="1714488"/>
            <a:ext cx="6500813" cy="2492990"/>
          </a:xfrm>
          <a:prstGeom prst="rect">
            <a:avLst/>
          </a:prstGeom>
          <a:noFill/>
          <a:ln w="9525">
            <a:noFill/>
            <a:miter lim="800000"/>
            <a:headEnd/>
            <a:tailEnd/>
          </a:ln>
        </p:spPr>
        <p:txBody>
          <a:bodyPr wrap="square">
            <a:spAutoFit/>
          </a:bodyPr>
          <a:lstStyle/>
          <a:p>
            <a:endParaRPr lang="es-AR" altLang="es-AR" sz="2000" dirty="0"/>
          </a:p>
          <a:p>
            <a:endParaRPr lang="es-AR" altLang="es-AR" sz="2400" dirty="0"/>
          </a:p>
          <a:p>
            <a:endParaRPr lang="es-AR" altLang="es-AR" sz="2800" dirty="0">
              <a:latin typeface="Calibri" pitchFamily="34" charset="0"/>
            </a:endParaRPr>
          </a:p>
          <a:p>
            <a:endParaRPr lang="es-AR" altLang="es-AR" sz="2800" dirty="0">
              <a:latin typeface="Calibri" pitchFamily="34" charset="0"/>
            </a:endParaRPr>
          </a:p>
          <a:p>
            <a:pPr>
              <a:buFont typeface="Arial" charset="0"/>
              <a:buChar char="•"/>
            </a:pPr>
            <a:endParaRPr lang="es-AR" altLang="es-AR" sz="2800" dirty="0">
              <a:latin typeface="Calibri" pitchFamily="34" charset="0"/>
            </a:endParaRPr>
          </a:p>
          <a:p>
            <a:pPr>
              <a:buFont typeface="Arial" charset="0"/>
              <a:buChar char="•"/>
            </a:pPr>
            <a:endParaRPr lang="es-AR" altLang="es-AR" sz="2800" dirty="0">
              <a:latin typeface="Calibri" pitchFamily="34" charset="0"/>
            </a:endParaRPr>
          </a:p>
        </p:txBody>
      </p:sp>
      <p:sp>
        <p:nvSpPr>
          <p:cNvPr id="10" name="9 CuadroTexto"/>
          <p:cNvSpPr txBox="1"/>
          <p:nvPr/>
        </p:nvSpPr>
        <p:spPr>
          <a:xfrm>
            <a:off x="2214546" y="1500174"/>
            <a:ext cx="6357982" cy="2554545"/>
          </a:xfrm>
          <a:prstGeom prst="rect">
            <a:avLst/>
          </a:prstGeom>
          <a:noFill/>
        </p:spPr>
        <p:txBody>
          <a:bodyPr wrap="square" rtlCol="0">
            <a:spAutoFit/>
          </a:bodyPr>
          <a:lstStyle/>
          <a:p>
            <a:pPr marL="800100" lvl="1" indent="-342900" algn="ctr"/>
            <a:r>
              <a:rPr lang="es-ES" sz="4000" b="1" i="1" dirty="0" err="1" smtClean="0"/>
              <a:t>Terciarización</a:t>
            </a:r>
            <a:r>
              <a:rPr lang="es-ES" sz="4000" b="1" i="1" dirty="0" smtClean="0"/>
              <a:t> de la violencia: ¿una nueva forma de violencia institucional?</a:t>
            </a:r>
            <a:endParaRPr lang="es-MX" sz="40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endParaRPr lang="es-MX"/>
          </a:p>
        </p:txBody>
      </p:sp>
      <p:sp>
        <p:nvSpPr>
          <p:cNvPr id="9" name="8 Marcador de contenido"/>
          <p:cNvSpPr>
            <a:spLocks noGrp="1"/>
          </p:cNvSpPr>
          <p:nvPr>
            <p:ph idx="1"/>
          </p:nvPr>
        </p:nvSpPr>
        <p:spPr/>
        <p:txBody>
          <a:bodyPr/>
          <a:lstStyle/>
          <a:p>
            <a:endParaRPr lang="es-MX"/>
          </a:p>
        </p:txBody>
      </p:sp>
      <p:pic>
        <p:nvPicPr>
          <p:cNvPr id="11268" name="Picture 2"/>
          <p:cNvPicPr preferRelativeResize="0">
            <a:picLocks noChangeArrowheads="1"/>
          </p:cNvPicPr>
          <p:nvPr/>
        </p:nvPicPr>
        <p:blipFill>
          <a:blip r:embed="rId2"/>
          <a:srcRect/>
          <a:stretch>
            <a:fillRect/>
          </a:stretch>
        </p:blipFill>
        <p:spPr bwMode="auto">
          <a:xfrm>
            <a:off x="-15875" y="-15875"/>
            <a:ext cx="9159875" cy="68738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7" name="Rectangle 2"/>
          <p:cNvSpPr txBox="1">
            <a:spLocks noChangeArrowheads="1"/>
          </p:cNvSpPr>
          <p:nvPr/>
        </p:nvSpPr>
        <p:spPr>
          <a:xfrm>
            <a:off x="2428860" y="357166"/>
            <a:ext cx="5946775" cy="714380"/>
          </a:xfrm>
          <a:prstGeom prst="rect">
            <a:avLst/>
          </a:prstGeom>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sz="8000" dirty="0" smtClean="0">
              <a:solidFill>
                <a:srgbClr val="FF3300"/>
              </a:solidFill>
              <a:latin typeface="Century Gothic" pitchFamily="34" charset="0"/>
            </a:endParaRPr>
          </a:p>
          <a:p>
            <a:pPr fontAlgn="auto">
              <a:spcAft>
                <a:spcPts val="0"/>
              </a:spcAft>
              <a:defRPr/>
            </a:pPr>
            <a:endParaRPr lang="en-US" sz="8000" dirty="0" smtClean="0">
              <a:solidFill>
                <a:srgbClr val="FF3300"/>
              </a:solidFill>
              <a:latin typeface="Century Gothic" pitchFamily="34" charset="0"/>
            </a:endParaRPr>
          </a:p>
          <a:p>
            <a:pPr fontAlgn="auto">
              <a:spcAft>
                <a:spcPts val="0"/>
              </a:spcAft>
              <a:defRPr/>
            </a:pPr>
            <a:r>
              <a:rPr lang="en-US" sz="14000" dirty="0" smtClean="0">
                <a:solidFill>
                  <a:srgbClr val="FF3300"/>
                </a:solidFill>
                <a:latin typeface="Century Gothic" pitchFamily="34" charset="0"/>
              </a:rPr>
              <a:t>DIAGNÓSTICO DEL CELS</a:t>
            </a:r>
          </a:p>
          <a:p>
            <a:pPr fontAlgn="auto">
              <a:spcAft>
                <a:spcPts val="0"/>
              </a:spcAft>
              <a:defRPr/>
            </a:pPr>
            <a:endParaRPr lang="es-ES_tradnl" sz="19200" dirty="0">
              <a:solidFill>
                <a:srgbClr val="FF3300"/>
              </a:solidFill>
              <a:latin typeface="Century Gothic" pitchFamily="34" charset="0"/>
            </a:endParaRPr>
          </a:p>
        </p:txBody>
      </p:sp>
      <p:sp>
        <p:nvSpPr>
          <p:cNvPr id="11270" name="Rectangle 3"/>
          <p:cNvSpPr txBox="1">
            <a:spLocks noChangeArrowheads="1"/>
          </p:cNvSpPr>
          <p:nvPr/>
        </p:nvSpPr>
        <p:spPr bwMode="auto">
          <a:xfrm>
            <a:off x="3563938" y="5543550"/>
            <a:ext cx="5118100" cy="609600"/>
          </a:xfrm>
          <a:prstGeom prst="rect">
            <a:avLst/>
          </a:prstGeom>
          <a:noFill/>
          <a:ln w="9525">
            <a:noFill/>
            <a:miter lim="800000"/>
            <a:headEnd/>
            <a:tailEnd/>
          </a:ln>
        </p:spPr>
        <p:txBody>
          <a:bodyPr/>
          <a:lstStyle/>
          <a:p>
            <a:pPr algn="r">
              <a:lnSpc>
                <a:spcPct val="80000"/>
              </a:lnSpc>
              <a:spcBef>
                <a:spcPct val="20000"/>
              </a:spcBef>
              <a:buFont typeface="Arial" charset="0"/>
              <a:buNone/>
            </a:pPr>
            <a:endParaRPr lang="es-ES_tradnl" altLang="es-AR" sz="1600" dirty="0">
              <a:latin typeface="Century Gothic" pitchFamily="34" charset="0"/>
            </a:endParaRPr>
          </a:p>
        </p:txBody>
      </p:sp>
      <p:sp>
        <p:nvSpPr>
          <p:cNvPr id="11271" name="8 CuadroTexto"/>
          <p:cNvSpPr txBox="1">
            <a:spLocks noChangeArrowheads="1"/>
          </p:cNvSpPr>
          <p:nvPr/>
        </p:nvSpPr>
        <p:spPr bwMode="auto">
          <a:xfrm>
            <a:off x="2071670" y="1714488"/>
            <a:ext cx="6500813" cy="2492990"/>
          </a:xfrm>
          <a:prstGeom prst="rect">
            <a:avLst/>
          </a:prstGeom>
          <a:noFill/>
          <a:ln w="9525">
            <a:noFill/>
            <a:miter lim="800000"/>
            <a:headEnd/>
            <a:tailEnd/>
          </a:ln>
        </p:spPr>
        <p:txBody>
          <a:bodyPr wrap="square">
            <a:spAutoFit/>
          </a:bodyPr>
          <a:lstStyle/>
          <a:p>
            <a:endParaRPr lang="es-AR" altLang="es-AR" sz="2000" dirty="0"/>
          </a:p>
          <a:p>
            <a:endParaRPr lang="es-AR" altLang="es-AR" sz="2400" dirty="0"/>
          </a:p>
          <a:p>
            <a:endParaRPr lang="es-AR" altLang="es-AR" sz="2800" dirty="0">
              <a:latin typeface="Calibri" pitchFamily="34" charset="0"/>
            </a:endParaRPr>
          </a:p>
          <a:p>
            <a:endParaRPr lang="es-AR" altLang="es-AR" sz="2800" dirty="0">
              <a:latin typeface="Calibri" pitchFamily="34" charset="0"/>
            </a:endParaRPr>
          </a:p>
          <a:p>
            <a:pPr>
              <a:buFont typeface="Arial" charset="0"/>
              <a:buChar char="•"/>
            </a:pPr>
            <a:endParaRPr lang="es-AR" altLang="es-AR" sz="2800" dirty="0">
              <a:latin typeface="Calibri" pitchFamily="34" charset="0"/>
            </a:endParaRPr>
          </a:p>
          <a:p>
            <a:pPr>
              <a:buFont typeface="Arial" charset="0"/>
              <a:buChar char="•"/>
            </a:pPr>
            <a:endParaRPr lang="es-AR" altLang="es-AR" sz="2800" dirty="0">
              <a:latin typeface="Calibri" pitchFamily="34" charset="0"/>
            </a:endParaRPr>
          </a:p>
        </p:txBody>
      </p:sp>
      <p:sp>
        <p:nvSpPr>
          <p:cNvPr id="10" name="9 CuadroTexto"/>
          <p:cNvSpPr txBox="1"/>
          <p:nvPr/>
        </p:nvSpPr>
        <p:spPr>
          <a:xfrm>
            <a:off x="2143108" y="1071547"/>
            <a:ext cx="6357982" cy="5078313"/>
          </a:xfrm>
          <a:prstGeom prst="rect">
            <a:avLst/>
          </a:prstGeom>
          <a:noFill/>
        </p:spPr>
        <p:txBody>
          <a:bodyPr wrap="square" rtlCol="0">
            <a:spAutoFit/>
          </a:bodyPr>
          <a:lstStyle/>
          <a:p>
            <a:pPr marL="342900" indent="-342900" algn="just">
              <a:buAutoNum type="arabicPeriod"/>
            </a:pPr>
            <a:r>
              <a:rPr lang="es-ES" b="1" dirty="0" smtClean="0"/>
              <a:t>Uso abusivo y desproporcionado de la fuerza.</a:t>
            </a:r>
          </a:p>
          <a:p>
            <a:pPr marL="800100" lvl="1" indent="-342900" algn="just">
              <a:buAutoNum type="alphaLcPeriod"/>
            </a:pPr>
            <a:r>
              <a:rPr lang="es-ES" dirty="0" smtClean="0"/>
              <a:t>Para poner fin o impedir un delito en curso (uso irracional o innecesario vs. usos de la fuerza permitidos)</a:t>
            </a:r>
          </a:p>
          <a:p>
            <a:pPr marL="800100" lvl="1" indent="-342900" algn="just">
              <a:buAutoNum type="alphaLcPeriod"/>
            </a:pPr>
            <a:r>
              <a:rPr lang="es-ES" dirty="0" smtClean="0"/>
              <a:t>Ejecuciones (ilegales)</a:t>
            </a:r>
          </a:p>
          <a:p>
            <a:pPr marL="800100" lvl="1" indent="-342900" algn="just">
              <a:buAutoNum type="alphaLcPeriod"/>
            </a:pPr>
            <a:r>
              <a:rPr lang="es-ES" dirty="0" smtClean="0"/>
              <a:t>Represión a la protesta social</a:t>
            </a:r>
          </a:p>
          <a:p>
            <a:pPr marL="800100" lvl="1" indent="-342900" algn="just"/>
            <a:endParaRPr lang="es-ES" dirty="0" smtClean="0"/>
          </a:p>
          <a:p>
            <a:pPr marL="342900" indent="-342900" algn="just">
              <a:buAutoNum type="arabicPeriod"/>
            </a:pPr>
            <a:r>
              <a:rPr lang="es-ES" b="1" dirty="0" smtClean="0"/>
              <a:t>“Hostigamiento”.</a:t>
            </a:r>
            <a:r>
              <a:rPr lang="es-ES" dirty="0" smtClean="0"/>
              <a:t> Definición.</a:t>
            </a:r>
          </a:p>
          <a:p>
            <a:pPr marL="800100" lvl="1" indent="-342900" algn="just">
              <a:buFontTx/>
              <a:buAutoNum type="alphaLcPeriod"/>
            </a:pPr>
            <a:r>
              <a:rPr lang="es-AR" altLang="es-AR" dirty="0" smtClean="0"/>
              <a:t>Registros fotográficos</a:t>
            </a:r>
          </a:p>
          <a:p>
            <a:pPr marL="800100" lvl="1" indent="-342900" algn="just">
              <a:buAutoNum type="alphaLcPeriod"/>
            </a:pPr>
            <a:r>
              <a:rPr lang="es-AR" altLang="es-AR" dirty="0" smtClean="0"/>
              <a:t>Seguimiento o intercepciones en la vía pública en automóviles “civiles” sin patentes</a:t>
            </a:r>
          </a:p>
          <a:p>
            <a:pPr marL="800100" lvl="1" indent="-342900" algn="just">
              <a:buFontTx/>
              <a:buAutoNum type="alphaLcPeriod"/>
            </a:pPr>
            <a:r>
              <a:rPr lang="es-AR" altLang="es-AR" dirty="0" smtClean="0"/>
              <a:t>Impedimento de la libre circulación por zonas céntricas </a:t>
            </a:r>
          </a:p>
          <a:p>
            <a:pPr marL="800100" lvl="1" indent="-342900" algn="just">
              <a:buFontTx/>
              <a:buAutoNum type="alphaLcPeriod"/>
            </a:pPr>
            <a:r>
              <a:rPr lang="es-AR" altLang="es-AR" dirty="0" smtClean="0"/>
              <a:t>Allanamientos ilegales a domicilios sin orden judicial</a:t>
            </a:r>
          </a:p>
          <a:p>
            <a:pPr marL="800100" lvl="1" indent="-342900" algn="just">
              <a:buFontTx/>
              <a:buAutoNum type="alphaLcPeriod"/>
            </a:pPr>
            <a:r>
              <a:rPr lang="es-AR" altLang="es-AR" dirty="0" smtClean="0"/>
              <a:t>Amenazas  y/o extorsiones a jóvenes y sus familiares </a:t>
            </a:r>
          </a:p>
          <a:p>
            <a:pPr marL="800100" lvl="1" indent="-342900" algn="just">
              <a:buAutoNum type="alphaLcPeriod"/>
            </a:pPr>
            <a:r>
              <a:rPr lang="es-AR" altLang="es-AR" dirty="0" smtClean="0"/>
              <a:t>Adjudicación o “armado” de causas</a:t>
            </a:r>
          </a:p>
          <a:p>
            <a:pPr marL="800100" lvl="1" indent="-342900" algn="just">
              <a:buFontTx/>
              <a:buAutoNum type="alphaLcPeriod"/>
            </a:pPr>
            <a:r>
              <a:rPr lang="es-AR" altLang="es-AR" dirty="0" smtClean="0"/>
              <a:t>Desaparición durante lapsos variables de tiempo sin registros formales </a:t>
            </a:r>
          </a:p>
          <a:p>
            <a:pPr marL="800100" lvl="1" indent="-342900" algn="just">
              <a:buAutoNum type="alphaLcPeriod"/>
            </a:pPr>
            <a:r>
              <a:rPr lang="es-AR" altLang="es-AR" dirty="0" smtClean="0"/>
              <a:t>Torturas físicas o apremios bajo custodia</a:t>
            </a:r>
          </a:p>
          <a:p>
            <a:pPr marL="800100" lvl="1" indent="-342900" algn="just">
              <a:buAutoNum type="alphaLcPeriod"/>
            </a:pPr>
            <a:r>
              <a:rPr lang="es-AR" altLang="es-AR" dirty="0" smtClean="0"/>
              <a:t>Desaparición forzosa</a:t>
            </a:r>
            <a:endParaRPr lang="es-ES" sz="2400" i="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p:txBody>
          <a:bodyPr/>
          <a:lstStyle/>
          <a:p>
            <a:pPr eaLnBrk="1" hangingPunct="1"/>
            <a:endParaRPr lang="es-AR" altLang="es-AR" smtClean="0"/>
          </a:p>
        </p:txBody>
      </p:sp>
      <p:sp>
        <p:nvSpPr>
          <p:cNvPr id="13315" name="2 Marcador de contenido"/>
          <p:cNvSpPr>
            <a:spLocks noGrp="1"/>
          </p:cNvSpPr>
          <p:nvPr>
            <p:ph idx="1"/>
          </p:nvPr>
        </p:nvSpPr>
        <p:spPr/>
        <p:txBody>
          <a:bodyPr/>
          <a:lstStyle/>
          <a:p>
            <a:pPr eaLnBrk="1" hangingPunct="1"/>
            <a:endParaRPr lang="es-AR" altLang="es-AR" smtClean="0"/>
          </a:p>
        </p:txBody>
      </p:sp>
      <p:pic>
        <p:nvPicPr>
          <p:cNvPr id="13316" name="Picture 2"/>
          <p:cNvPicPr preferRelativeResize="0">
            <a:picLocks noChangeArrowheads="1"/>
          </p:cNvPicPr>
          <p:nvPr/>
        </p:nvPicPr>
        <p:blipFill>
          <a:blip r:embed="rId2"/>
          <a:srcRect/>
          <a:stretch>
            <a:fillRect/>
          </a:stretch>
        </p:blipFill>
        <p:spPr bwMode="auto">
          <a:xfrm>
            <a:off x="-15875" y="0"/>
            <a:ext cx="9159875" cy="6873875"/>
          </a:xfrm>
          <a:prstGeom prst="rect">
            <a:avLst/>
          </a:prstGeom>
          <a:noFill/>
          <a:ln w="9525">
            <a:noFill/>
            <a:miter lim="800000"/>
            <a:headEnd/>
            <a:tailEnd/>
          </a:ln>
        </p:spPr>
      </p:pic>
      <p:sp>
        <p:nvSpPr>
          <p:cNvPr id="7" name="Rectangle 2"/>
          <p:cNvSpPr txBox="1">
            <a:spLocks noChangeArrowheads="1"/>
          </p:cNvSpPr>
          <p:nvPr/>
        </p:nvSpPr>
        <p:spPr>
          <a:xfrm>
            <a:off x="2357438" y="333375"/>
            <a:ext cx="5946775" cy="1079500"/>
          </a:xfrm>
          <a:prstGeom prst="rect">
            <a:avLst/>
          </a:prstGeom>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sz="8000" dirty="0" smtClean="0">
              <a:solidFill>
                <a:srgbClr val="FF3300"/>
              </a:solidFill>
              <a:latin typeface="Century Gothic" pitchFamily="34" charset="0"/>
            </a:endParaRPr>
          </a:p>
          <a:p>
            <a:pPr fontAlgn="auto">
              <a:spcAft>
                <a:spcPts val="0"/>
              </a:spcAft>
              <a:defRPr/>
            </a:pPr>
            <a:endParaRPr lang="en-US" sz="8000" dirty="0" smtClean="0">
              <a:solidFill>
                <a:srgbClr val="FF3300"/>
              </a:solidFill>
              <a:latin typeface="Century Gothic" pitchFamily="34" charset="0"/>
            </a:endParaRPr>
          </a:p>
          <a:p>
            <a:pPr fontAlgn="auto">
              <a:spcAft>
                <a:spcPts val="0"/>
              </a:spcAft>
              <a:defRPr/>
            </a:pPr>
            <a:r>
              <a:rPr lang="en-US" sz="14000" dirty="0" err="1" smtClean="0">
                <a:solidFill>
                  <a:srgbClr val="FF3300"/>
                </a:solidFill>
                <a:latin typeface="Century Gothic" pitchFamily="34" charset="0"/>
              </a:rPr>
              <a:t>Hostigamiento</a:t>
            </a:r>
            <a:endParaRPr lang="en-US" sz="14000" dirty="0" smtClean="0">
              <a:solidFill>
                <a:srgbClr val="FF3300"/>
              </a:solidFill>
              <a:latin typeface="Century Gothic" pitchFamily="34" charset="0"/>
            </a:endParaRPr>
          </a:p>
          <a:p>
            <a:pPr fontAlgn="auto">
              <a:spcAft>
                <a:spcPts val="0"/>
              </a:spcAft>
              <a:defRPr/>
            </a:pPr>
            <a:endParaRPr lang="es-ES_tradnl" sz="19200" dirty="0">
              <a:solidFill>
                <a:srgbClr val="FF3300"/>
              </a:solidFill>
              <a:latin typeface="Century Gothic" pitchFamily="34" charset="0"/>
            </a:endParaRPr>
          </a:p>
        </p:txBody>
      </p:sp>
      <p:sp>
        <p:nvSpPr>
          <p:cNvPr id="13318" name="Rectangle 3"/>
          <p:cNvSpPr txBox="1">
            <a:spLocks noChangeArrowheads="1"/>
          </p:cNvSpPr>
          <p:nvPr/>
        </p:nvSpPr>
        <p:spPr bwMode="auto">
          <a:xfrm>
            <a:off x="3563938" y="5543550"/>
            <a:ext cx="5118100" cy="609600"/>
          </a:xfrm>
          <a:prstGeom prst="rect">
            <a:avLst/>
          </a:prstGeom>
          <a:noFill/>
          <a:ln w="9525">
            <a:noFill/>
            <a:miter lim="800000"/>
            <a:headEnd/>
            <a:tailEnd/>
          </a:ln>
        </p:spPr>
        <p:txBody>
          <a:bodyPr/>
          <a:lstStyle/>
          <a:p>
            <a:pPr algn="r">
              <a:lnSpc>
                <a:spcPct val="80000"/>
              </a:lnSpc>
              <a:spcBef>
                <a:spcPct val="20000"/>
              </a:spcBef>
              <a:buFont typeface="Arial" charset="0"/>
              <a:buNone/>
            </a:pPr>
            <a:endParaRPr lang="es-ES_tradnl" altLang="es-AR" sz="1600" dirty="0">
              <a:latin typeface="Century Gothic" pitchFamily="34" charset="0"/>
            </a:endParaRPr>
          </a:p>
        </p:txBody>
      </p:sp>
      <p:sp>
        <p:nvSpPr>
          <p:cNvPr id="13319" name="8 CuadroTexto"/>
          <p:cNvSpPr txBox="1">
            <a:spLocks noChangeArrowheads="1"/>
          </p:cNvSpPr>
          <p:nvPr/>
        </p:nvSpPr>
        <p:spPr bwMode="auto">
          <a:xfrm>
            <a:off x="2195513" y="1989138"/>
            <a:ext cx="6500812" cy="1384300"/>
          </a:xfrm>
          <a:prstGeom prst="rect">
            <a:avLst/>
          </a:prstGeom>
          <a:noFill/>
          <a:ln w="9525">
            <a:noFill/>
            <a:miter lim="800000"/>
            <a:headEnd/>
            <a:tailEnd/>
          </a:ln>
        </p:spPr>
        <p:txBody>
          <a:bodyPr>
            <a:spAutoFit/>
          </a:bodyPr>
          <a:lstStyle/>
          <a:p>
            <a:endParaRPr lang="es-AR" altLang="es-AR" sz="2800">
              <a:latin typeface="Calibri" pitchFamily="34" charset="0"/>
            </a:endParaRPr>
          </a:p>
          <a:p>
            <a:pPr>
              <a:buFont typeface="Arial" charset="0"/>
              <a:buChar char="•"/>
            </a:pPr>
            <a:endParaRPr lang="es-AR" altLang="es-AR" sz="2800">
              <a:latin typeface="Calibri" pitchFamily="34" charset="0"/>
            </a:endParaRPr>
          </a:p>
          <a:p>
            <a:pPr>
              <a:buFont typeface="Arial" charset="0"/>
              <a:buChar char="•"/>
            </a:pPr>
            <a:endParaRPr lang="es-AR" altLang="es-AR" sz="2800">
              <a:latin typeface="Calibri" pitchFamily="34" charset="0"/>
            </a:endParaRPr>
          </a:p>
        </p:txBody>
      </p:sp>
      <p:sp>
        <p:nvSpPr>
          <p:cNvPr id="13320" name="7 Rectángulo"/>
          <p:cNvSpPr>
            <a:spLocks noChangeArrowheads="1"/>
          </p:cNvSpPr>
          <p:nvPr/>
        </p:nvSpPr>
        <p:spPr bwMode="auto">
          <a:xfrm>
            <a:off x="2124075" y="1196975"/>
            <a:ext cx="6551613" cy="830997"/>
          </a:xfrm>
          <a:prstGeom prst="rect">
            <a:avLst/>
          </a:prstGeom>
          <a:noFill/>
          <a:ln w="9525">
            <a:noFill/>
            <a:miter lim="800000"/>
            <a:headEnd/>
            <a:tailEnd/>
          </a:ln>
        </p:spPr>
        <p:txBody>
          <a:bodyPr>
            <a:spAutoFit/>
          </a:bodyPr>
          <a:lstStyle/>
          <a:p>
            <a:endParaRPr lang="es-AR" altLang="es-AR" sz="1200" dirty="0"/>
          </a:p>
          <a:p>
            <a:r>
              <a:rPr lang="es-AR" altLang="es-AR" dirty="0"/>
              <a:t> </a:t>
            </a:r>
          </a:p>
          <a:p>
            <a:r>
              <a:rPr lang="es-AR" altLang="es-AR" dirty="0"/>
              <a:t> </a:t>
            </a:r>
          </a:p>
        </p:txBody>
      </p:sp>
      <p:sp>
        <p:nvSpPr>
          <p:cNvPr id="9" name="8 CuadroTexto"/>
          <p:cNvSpPr txBox="1"/>
          <p:nvPr/>
        </p:nvSpPr>
        <p:spPr>
          <a:xfrm>
            <a:off x="2143108" y="1500174"/>
            <a:ext cx="6572296" cy="4247317"/>
          </a:xfrm>
          <a:prstGeom prst="rect">
            <a:avLst/>
          </a:prstGeom>
          <a:noFill/>
        </p:spPr>
        <p:txBody>
          <a:bodyPr wrap="square" rtlCol="0">
            <a:spAutoFit/>
          </a:bodyPr>
          <a:lstStyle/>
          <a:p>
            <a:r>
              <a:rPr lang="es-AR" altLang="es-AR" b="1" dirty="0" smtClean="0"/>
              <a:t>3. Otras formas de hostigamiento “disfrazadas” de legales:</a:t>
            </a:r>
          </a:p>
          <a:p>
            <a:endParaRPr lang="es-AR" altLang="es-AR" b="1" dirty="0" smtClean="0"/>
          </a:p>
          <a:p>
            <a:pPr marL="342900" indent="-342900" algn="just">
              <a:buAutoNum type="alphaLcParenR"/>
            </a:pPr>
            <a:r>
              <a:rPr lang="es-ES_tradnl" altLang="es-AR" dirty="0" smtClean="0"/>
              <a:t>Detenciones o aprehensiones reiteradas en el barrio por averiguación de identidad</a:t>
            </a:r>
            <a:endParaRPr lang="es-AR" altLang="es-AR" dirty="0" smtClean="0"/>
          </a:p>
          <a:p>
            <a:pPr marL="342900" indent="-342900" algn="just">
              <a:buAutoNum type="alphaLcParenR"/>
            </a:pPr>
            <a:r>
              <a:rPr lang="es-AR" altLang="es-AR" dirty="0" smtClean="0"/>
              <a:t>Seguimiento abusivo mediante rutinas </a:t>
            </a:r>
            <a:r>
              <a:rPr lang="es-ES_tradnl" altLang="es-AR" dirty="0" smtClean="0"/>
              <a:t>de patrullajes</a:t>
            </a:r>
            <a:endParaRPr lang="es-AR" altLang="es-AR" dirty="0" smtClean="0"/>
          </a:p>
          <a:p>
            <a:pPr marL="342900" indent="-342900" algn="just">
              <a:buAutoNum type="alphaLcParenR"/>
            </a:pPr>
            <a:r>
              <a:rPr lang="es-AR" altLang="es-AR" dirty="0" smtClean="0"/>
              <a:t>Recorridos </a:t>
            </a:r>
            <a:r>
              <a:rPr lang="es-ES_tradnl" altLang="es-AR" dirty="0" smtClean="0"/>
              <a:t>desviados (“paseos”) en patrulleros con destino a la comisaría</a:t>
            </a:r>
          </a:p>
          <a:p>
            <a:pPr>
              <a:buFont typeface="Arial" charset="0"/>
              <a:buChar char="•"/>
            </a:pPr>
            <a:endParaRPr lang="es-AR" altLang="es-AR" dirty="0" smtClean="0"/>
          </a:p>
          <a:p>
            <a:pPr lvl="0" algn="ctr"/>
            <a:r>
              <a:rPr lang="es-AR" i="1" dirty="0" smtClean="0"/>
              <a:t>“El hostigamiento policial debe ser pensado en las fronteras porosas entre lo legal y lo ilegal, lo formal y lo informal. La violencia y el hostigamiento resultan de la arbitrariedad en el ejercicio del poder policial; esto supone la puesta en juego de normas, disposiciones y prácticas que no siempre son ilegales en sí mismas pero que se utilizan de manera discriminatoria, abusiva y extorsiva” (CELS, 2016)</a:t>
            </a:r>
            <a:endParaRPr lang="es-MX" i="1" dirty="0" smtClean="0"/>
          </a:p>
          <a:p>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AR"/>
          </a:p>
        </p:txBody>
      </p:sp>
      <p:pic>
        <p:nvPicPr>
          <p:cNvPr id="4" name="Picture 2"/>
          <p:cNvPicPr preferRelativeResize="0">
            <a:picLocks noChangeArrowheads="1"/>
          </p:cNvPicPr>
          <p:nvPr/>
        </p:nvPicPr>
        <p:blipFill>
          <a:blip r:embed="rId2" cstate="print">
            <a:lum contrast="53000"/>
            <a:extLst>
              <a:ext uri="{28A0092B-C50C-407E-A947-70E740481C1C}">
                <a14:useLocalDpi xmlns:a14="http://schemas.microsoft.com/office/drawing/2010/main" val="0"/>
              </a:ext>
            </a:extLst>
          </a:blip>
          <a:srcRect/>
          <a:stretch>
            <a:fillRect/>
          </a:stretch>
        </p:blipFill>
        <p:spPr bwMode="auto">
          <a:xfrm>
            <a:off x="0" y="0"/>
            <a:ext cx="9159875" cy="68738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7" name="Rectangle 2"/>
          <p:cNvSpPr txBox="1">
            <a:spLocks noChangeArrowheads="1"/>
          </p:cNvSpPr>
          <p:nvPr/>
        </p:nvSpPr>
        <p:spPr>
          <a:xfrm>
            <a:off x="2411760" y="1996448"/>
            <a:ext cx="5946056" cy="2296647"/>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s-ES_tradnl" b="1" dirty="0">
              <a:latin typeface="Arial" pitchFamily="34" charset="0"/>
              <a:cs typeface="Arial" pitchFamily="34" charset="0"/>
            </a:endParaRPr>
          </a:p>
        </p:txBody>
      </p:sp>
      <p:sp>
        <p:nvSpPr>
          <p:cNvPr id="8" name="7 CuadroTexto"/>
          <p:cNvSpPr txBox="1"/>
          <p:nvPr/>
        </p:nvSpPr>
        <p:spPr>
          <a:xfrm>
            <a:off x="1928794" y="357166"/>
            <a:ext cx="6858048" cy="5078313"/>
          </a:xfrm>
          <a:prstGeom prst="rect">
            <a:avLst/>
          </a:prstGeom>
          <a:noFill/>
        </p:spPr>
        <p:txBody>
          <a:bodyPr wrap="square" rtlCol="0">
            <a:spAutoFit/>
          </a:bodyPr>
          <a:lstStyle/>
          <a:p>
            <a:pPr algn="ctr"/>
            <a:r>
              <a:rPr lang="es-AR" b="1" dirty="0" smtClean="0">
                <a:cs typeface="Arial" pitchFamily="34" charset="0"/>
              </a:rPr>
              <a:t>ALGUNAS RACIONALIDADES DEL  HOSTIGAMIENTO</a:t>
            </a:r>
          </a:p>
          <a:p>
            <a:endParaRPr lang="es-AR" dirty="0" smtClean="0">
              <a:cs typeface="Arial" pitchFamily="34" charset="0"/>
            </a:endParaRPr>
          </a:p>
          <a:p>
            <a:pPr>
              <a:buFont typeface="Arial" pitchFamily="34" charset="0"/>
              <a:buChar char="•"/>
            </a:pPr>
            <a:r>
              <a:rPr lang="es-AR" dirty="0" smtClean="0">
                <a:cs typeface="Arial" pitchFamily="34" charset="0"/>
              </a:rPr>
              <a:t> Control poblacional, gestión de la circulación (vinculado a decisiones y órdenes políticas sobre seguridad urbana)</a:t>
            </a:r>
          </a:p>
          <a:p>
            <a:endParaRPr lang="es-AR" dirty="0" smtClean="0">
              <a:cs typeface="Arial" pitchFamily="34" charset="0"/>
            </a:endParaRPr>
          </a:p>
          <a:p>
            <a:pPr>
              <a:buFont typeface="Arial" pitchFamily="34" charset="0"/>
              <a:buChar char="•"/>
            </a:pPr>
            <a:r>
              <a:rPr lang="es-AR" dirty="0" smtClean="0">
                <a:cs typeface="Arial" pitchFamily="34" charset="0"/>
              </a:rPr>
              <a:t>Afirmación de autoridad territorial</a:t>
            </a:r>
          </a:p>
          <a:p>
            <a:endParaRPr lang="es-AR" dirty="0" smtClean="0">
              <a:cs typeface="Arial" pitchFamily="34" charset="0"/>
            </a:endParaRPr>
          </a:p>
          <a:p>
            <a:pPr>
              <a:buFont typeface="Arial" pitchFamily="34" charset="0"/>
              <a:buChar char="•"/>
            </a:pPr>
            <a:r>
              <a:rPr lang="es-AR" dirty="0" smtClean="0">
                <a:cs typeface="Arial" pitchFamily="34" charset="0"/>
              </a:rPr>
              <a:t>Regulación del delito y negocios privados</a:t>
            </a:r>
          </a:p>
          <a:p>
            <a:endParaRPr lang="es-AR" dirty="0" smtClean="0">
              <a:cs typeface="Arial" pitchFamily="34" charset="0"/>
            </a:endParaRPr>
          </a:p>
          <a:p>
            <a:pPr>
              <a:buFont typeface="Arial" pitchFamily="34" charset="0"/>
              <a:buChar char="•"/>
            </a:pPr>
            <a:r>
              <a:rPr lang="es-AR" dirty="0" smtClean="0">
                <a:cs typeface="Arial" pitchFamily="34" charset="0"/>
              </a:rPr>
              <a:t> Respuestas a demandas públicas o institucionales (resolución de delitos, obtención de información)</a:t>
            </a:r>
          </a:p>
          <a:p>
            <a:endParaRPr lang="es-AR" dirty="0" smtClean="0">
              <a:cs typeface="Arial" pitchFamily="34" charset="0"/>
            </a:endParaRPr>
          </a:p>
          <a:p>
            <a:pPr>
              <a:buFont typeface="Arial" pitchFamily="34" charset="0"/>
              <a:buChar char="•"/>
            </a:pPr>
            <a:r>
              <a:rPr lang="es-AR" dirty="0" smtClean="0">
                <a:cs typeface="Arial" pitchFamily="34" charset="0"/>
              </a:rPr>
              <a:t> Resolución de conflictos familiares, personales</a:t>
            </a:r>
          </a:p>
          <a:p>
            <a:endParaRPr lang="es-AR" dirty="0" smtClean="0">
              <a:cs typeface="Arial" pitchFamily="34" charset="0"/>
            </a:endParaRPr>
          </a:p>
          <a:p>
            <a:pPr>
              <a:buFont typeface="Arial" pitchFamily="34" charset="0"/>
              <a:buChar char="•"/>
            </a:pPr>
            <a:r>
              <a:rPr lang="es-AR" dirty="0" smtClean="0">
                <a:cs typeface="Arial" pitchFamily="34" charset="0"/>
              </a:rPr>
              <a:t> No operan como un factor de reducción de la violencia en estos barrios,  sino de intensificación, aunque también hay actores que ven el hostigamiento hacia algunos jóvenes problemáticos como una forma de control de la violencia</a:t>
            </a:r>
            <a:endParaRPr lang="es-AR" dirty="0">
              <a:cs typeface="Arial" pitchFamily="34" charset="0"/>
            </a:endParaRPr>
          </a:p>
        </p:txBody>
      </p:sp>
    </p:spTree>
    <p:extLst>
      <p:ext uri="{BB962C8B-B14F-4D97-AF65-F5344CB8AC3E}">
        <p14:creationId xmlns:p14="http://schemas.microsoft.com/office/powerpoint/2010/main" val="2557624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p:nvPr>
        </p:nvSpPr>
        <p:spPr/>
        <p:txBody>
          <a:bodyPr/>
          <a:lstStyle/>
          <a:p>
            <a:pPr eaLnBrk="1" hangingPunct="1"/>
            <a:endParaRPr lang="es-AR" altLang="es-AR" smtClean="0"/>
          </a:p>
        </p:txBody>
      </p:sp>
      <p:sp>
        <p:nvSpPr>
          <p:cNvPr id="12291" name="2 Marcador de contenido"/>
          <p:cNvSpPr>
            <a:spLocks noGrp="1"/>
          </p:cNvSpPr>
          <p:nvPr>
            <p:ph idx="1"/>
          </p:nvPr>
        </p:nvSpPr>
        <p:spPr/>
        <p:txBody>
          <a:bodyPr/>
          <a:lstStyle/>
          <a:p>
            <a:pPr eaLnBrk="1" hangingPunct="1"/>
            <a:endParaRPr lang="es-AR" altLang="es-AR" smtClean="0"/>
          </a:p>
        </p:txBody>
      </p:sp>
      <p:pic>
        <p:nvPicPr>
          <p:cNvPr id="12292" name="Picture 2"/>
          <p:cNvPicPr preferRelativeResize="0">
            <a:picLocks noChangeArrowheads="1"/>
          </p:cNvPicPr>
          <p:nvPr/>
        </p:nvPicPr>
        <p:blipFill>
          <a:blip r:embed="rId2"/>
          <a:srcRect/>
          <a:stretch>
            <a:fillRect/>
          </a:stretch>
        </p:blipFill>
        <p:spPr bwMode="auto">
          <a:xfrm>
            <a:off x="-180528" y="-48132"/>
            <a:ext cx="9159875" cy="6873875"/>
          </a:xfrm>
          <a:prstGeom prst="rect">
            <a:avLst/>
          </a:prstGeom>
          <a:noFill/>
          <a:ln w="9525">
            <a:noFill/>
            <a:miter lim="800000"/>
            <a:headEnd/>
            <a:tailEnd/>
          </a:ln>
        </p:spPr>
      </p:pic>
      <p:sp>
        <p:nvSpPr>
          <p:cNvPr id="7" name="Rectangle 2"/>
          <p:cNvSpPr txBox="1">
            <a:spLocks noChangeArrowheads="1"/>
          </p:cNvSpPr>
          <p:nvPr/>
        </p:nvSpPr>
        <p:spPr>
          <a:xfrm>
            <a:off x="2357438" y="476249"/>
            <a:ext cx="5946775" cy="5256213"/>
          </a:xfrm>
          <a:prstGeom prst="rect">
            <a:avLst/>
          </a:prstGeom>
        </p:spPr>
        <p:txBody>
          <a:bodyPr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r>
              <a:rPr lang="es-AR" sz="3500" b="1" dirty="0" smtClean="0">
                <a:solidFill>
                  <a:srgbClr val="FF0000"/>
                </a:solidFill>
                <a:latin typeface="Century Gothic" pitchFamily="34" charset="0"/>
              </a:rPr>
              <a:t>Detención en la vía pública</a:t>
            </a:r>
            <a:endParaRPr lang="es-AR" sz="3500" b="1" dirty="0" smtClean="0">
              <a:solidFill>
                <a:srgbClr val="FF0000"/>
              </a:solidFill>
              <a:latin typeface="Century Gothic" pitchFamily="34" charset="0"/>
            </a:endParaRPr>
          </a:p>
          <a:p>
            <a:pPr fontAlgn="auto">
              <a:spcAft>
                <a:spcPts val="0"/>
              </a:spcAft>
              <a:defRPr/>
            </a:pPr>
            <a:endParaRPr lang="es-ES_tradnl" sz="1400" dirty="0" smtClean="0">
              <a:latin typeface="Century Gothic" pitchFamily="34" charset="0"/>
            </a:endParaRPr>
          </a:p>
          <a:p>
            <a:pPr algn="just" fontAlgn="auto">
              <a:spcAft>
                <a:spcPts val="0"/>
              </a:spcAft>
              <a:defRPr/>
            </a:pPr>
            <a:r>
              <a:rPr lang="es-ES_tradnl" sz="1800" dirty="0" smtClean="0">
                <a:latin typeface="+mn-lt"/>
              </a:rPr>
              <a:t>Normativa a tener en cuenta:</a:t>
            </a:r>
          </a:p>
          <a:p>
            <a:pPr fontAlgn="auto">
              <a:spcAft>
                <a:spcPts val="0"/>
              </a:spcAft>
              <a:defRPr/>
            </a:pPr>
            <a:endParaRPr lang="es-ES_tradnl" sz="1800" dirty="0" smtClean="0">
              <a:latin typeface="+mn-lt"/>
            </a:endParaRPr>
          </a:p>
          <a:p>
            <a:pPr marL="285750" indent="-285750" algn="just" fontAlgn="auto">
              <a:spcAft>
                <a:spcPts val="0"/>
              </a:spcAft>
              <a:buFont typeface="Arial" panose="020B0604020202020204" pitchFamily="34" charset="0"/>
              <a:buChar char="•"/>
              <a:defRPr/>
            </a:pPr>
            <a:r>
              <a:rPr lang="es-ES_tradnl" sz="1800" dirty="0" smtClean="0">
                <a:latin typeface="+mn-lt"/>
              </a:rPr>
              <a:t>Constitución Nacional Art. 18</a:t>
            </a:r>
          </a:p>
          <a:p>
            <a:pPr marL="285750" indent="-285750" algn="just" fontAlgn="auto">
              <a:spcAft>
                <a:spcPts val="0"/>
              </a:spcAft>
              <a:buFont typeface="Arial" panose="020B0604020202020204" pitchFamily="34" charset="0"/>
              <a:buChar char="•"/>
              <a:defRPr/>
            </a:pPr>
            <a:r>
              <a:rPr lang="es-ES_tradnl" sz="1800" dirty="0" smtClean="0">
                <a:latin typeface="+mn-lt"/>
              </a:rPr>
              <a:t>Convención Americana de DDHH Art. 7</a:t>
            </a:r>
          </a:p>
          <a:p>
            <a:pPr marL="285750" indent="-285750" algn="just" fontAlgn="auto">
              <a:spcAft>
                <a:spcPts val="0"/>
              </a:spcAft>
              <a:buFont typeface="Arial" panose="020B0604020202020204" pitchFamily="34" charset="0"/>
              <a:buChar char="•"/>
              <a:defRPr/>
            </a:pPr>
            <a:r>
              <a:rPr lang="es-ES_tradnl" sz="1800" dirty="0" smtClean="0">
                <a:latin typeface="+mn-lt"/>
              </a:rPr>
              <a:t>Código Procesal Penal</a:t>
            </a:r>
          </a:p>
          <a:p>
            <a:pPr marL="285750" indent="-285750" algn="just" fontAlgn="auto">
              <a:spcAft>
                <a:spcPts val="0"/>
              </a:spcAft>
              <a:buFont typeface="Arial" panose="020B0604020202020204" pitchFamily="34" charset="0"/>
              <a:buChar char="•"/>
              <a:defRPr/>
            </a:pPr>
            <a:r>
              <a:rPr lang="es-ES_tradnl" sz="1800" dirty="0" err="1" smtClean="0">
                <a:latin typeface="+mn-lt"/>
              </a:rPr>
              <a:t>Dec</a:t>
            </a:r>
            <a:r>
              <a:rPr lang="es-ES_tradnl" sz="1800" dirty="0" smtClean="0">
                <a:latin typeface="+mn-lt"/>
              </a:rPr>
              <a:t>. Ley 333/58</a:t>
            </a:r>
          </a:p>
          <a:p>
            <a:pPr marL="285750" indent="-285750" algn="just" fontAlgn="auto">
              <a:spcAft>
                <a:spcPts val="0"/>
              </a:spcAft>
              <a:buFont typeface="Arial" panose="020B0604020202020204" pitchFamily="34" charset="0"/>
              <a:buChar char="•"/>
              <a:defRPr/>
            </a:pPr>
            <a:endParaRPr lang="es-ES_tradnl" sz="1800" dirty="0" smtClean="0">
              <a:latin typeface="+mn-lt"/>
            </a:endParaRPr>
          </a:p>
          <a:p>
            <a:pPr algn="just" fontAlgn="auto">
              <a:spcAft>
                <a:spcPts val="0"/>
              </a:spcAft>
              <a:defRPr/>
            </a:pPr>
            <a:r>
              <a:rPr lang="es-ES_tradnl" sz="1800" dirty="0" smtClean="0">
                <a:latin typeface="+mn-lt"/>
              </a:rPr>
              <a:t>Discusión</a:t>
            </a:r>
          </a:p>
          <a:p>
            <a:pPr algn="just" fontAlgn="auto">
              <a:spcAft>
                <a:spcPts val="0"/>
              </a:spcAft>
              <a:defRPr/>
            </a:pPr>
            <a:endParaRPr lang="es-ES_tradnl" sz="1800" dirty="0" smtClean="0">
              <a:latin typeface="+mn-lt"/>
            </a:endParaRPr>
          </a:p>
          <a:p>
            <a:pPr marL="285750" indent="-285750" algn="just" fontAlgn="auto">
              <a:spcAft>
                <a:spcPts val="0"/>
              </a:spcAft>
              <a:buFont typeface="Arial" panose="020B0604020202020204" pitchFamily="34" charset="0"/>
              <a:buChar char="•"/>
              <a:defRPr/>
            </a:pPr>
            <a:r>
              <a:rPr lang="es-ES_tradnl" sz="1800" dirty="0" smtClean="0">
                <a:latin typeface="+mn-lt"/>
              </a:rPr>
              <a:t>Fallo Vera TSJ CABA</a:t>
            </a:r>
          </a:p>
          <a:p>
            <a:pPr marL="285750" indent="-285750" algn="just" fontAlgn="auto">
              <a:spcAft>
                <a:spcPts val="0"/>
              </a:spcAft>
              <a:buFont typeface="Arial" panose="020B0604020202020204" pitchFamily="34" charset="0"/>
              <a:buChar char="•"/>
              <a:defRPr/>
            </a:pPr>
            <a:r>
              <a:rPr lang="es-ES_tradnl" sz="1800" dirty="0" smtClean="0">
                <a:latin typeface="+mn-lt"/>
              </a:rPr>
              <a:t>Los problemas en la legislación no son excusa: Caso Corte IDH </a:t>
            </a:r>
            <a:r>
              <a:rPr lang="es-ES_tradnl" sz="1800" dirty="0" err="1" smtClean="0">
                <a:latin typeface="+mn-lt"/>
              </a:rPr>
              <a:t>Bulacio</a:t>
            </a:r>
            <a:endParaRPr lang="es-ES_tradnl" sz="1800" dirty="0" smtClean="0">
              <a:latin typeface="+mn-lt"/>
            </a:endParaRPr>
          </a:p>
          <a:p>
            <a:pPr marL="285750" indent="-285750" algn="just" fontAlgn="auto">
              <a:spcAft>
                <a:spcPts val="0"/>
              </a:spcAft>
              <a:buFont typeface="Arial" panose="020B0604020202020204" pitchFamily="34" charset="0"/>
              <a:buChar char="•"/>
              <a:defRPr/>
            </a:pPr>
            <a:r>
              <a:rPr lang="es-AR" sz="1800" dirty="0" smtClean="0">
                <a:latin typeface="+mn-lt"/>
              </a:rPr>
              <a:t>Corte IDH “Chaparro Álvarez</a:t>
            </a:r>
            <a:endParaRPr lang="es-ES_tradnl" sz="1800" dirty="0" smtClean="0">
              <a:latin typeface="+mn-lt"/>
            </a:endParaRPr>
          </a:p>
          <a:p>
            <a:pPr marL="285750" indent="-285750" algn="just" fontAlgn="auto">
              <a:spcAft>
                <a:spcPts val="0"/>
              </a:spcAft>
              <a:buFont typeface="Arial" panose="020B0604020202020204" pitchFamily="34" charset="0"/>
              <a:buChar char="•"/>
              <a:defRPr/>
            </a:pPr>
            <a:r>
              <a:rPr lang="es-ES_tradnl" sz="1800" dirty="0" smtClean="0">
                <a:latin typeface="+mn-lt"/>
              </a:rPr>
              <a:t>“Qué constituye una privación de libertad?” Caso Corte IDH Torres </a:t>
            </a:r>
            <a:r>
              <a:rPr lang="es-ES_tradnl" sz="1800" dirty="0" err="1" smtClean="0">
                <a:latin typeface="+mn-lt"/>
              </a:rPr>
              <a:t>Millacura</a:t>
            </a:r>
            <a:r>
              <a:rPr lang="es-ES_tradnl" sz="1800" dirty="0" smtClean="0">
                <a:latin typeface="+mn-lt"/>
              </a:rPr>
              <a:t> p. 76</a:t>
            </a:r>
          </a:p>
        </p:txBody>
      </p:sp>
      <p:sp>
        <p:nvSpPr>
          <p:cNvPr id="12294" name="Rectangle 3"/>
          <p:cNvSpPr txBox="1">
            <a:spLocks noChangeArrowheads="1"/>
          </p:cNvSpPr>
          <p:nvPr/>
        </p:nvSpPr>
        <p:spPr bwMode="auto">
          <a:xfrm>
            <a:off x="3563938" y="5732463"/>
            <a:ext cx="5118100" cy="609600"/>
          </a:xfrm>
          <a:prstGeom prst="rect">
            <a:avLst/>
          </a:prstGeom>
          <a:noFill/>
          <a:ln w="9525">
            <a:noFill/>
            <a:miter lim="800000"/>
            <a:headEnd/>
            <a:tailEnd/>
          </a:ln>
        </p:spPr>
        <p:txBody>
          <a:bodyPr/>
          <a:lstStyle/>
          <a:p>
            <a:pPr algn="r">
              <a:lnSpc>
                <a:spcPct val="80000"/>
              </a:lnSpc>
              <a:spcBef>
                <a:spcPct val="20000"/>
              </a:spcBef>
              <a:buFont typeface="Arial" charset="0"/>
              <a:buNone/>
            </a:pPr>
            <a:endParaRPr lang="es-ES_tradnl" altLang="es-AR" sz="1400" dirty="0">
              <a:latin typeface="Century Gothic" pitchFamily="34" charset="0"/>
            </a:endParaRPr>
          </a:p>
        </p:txBody>
      </p:sp>
      <p:sp>
        <p:nvSpPr>
          <p:cNvPr id="12296" name="7 Rectángulo"/>
          <p:cNvSpPr>
            <a:spLocks noChangeArrowheads="1"/>
          </p:cNvSpPr>
          <p:nvPr/>
        </p:nvSpPr>
        <p:spPr bwMode="auto">
          <a:xfrm>
            <a:off x="2195513" y="1484313"/>
            <a:ext cx="6337300" cy="677108"/>
          </a:xfrm>
          <a:prstGeom prst="rect">
            <a:avLst/>
          </a:prstGeom>
          <a:noFill/>
          <a:ln w="9525">
            <a:noFill/>
            <a:miter lim="800000"/>
            <a:headEnd/>
            <a:tailEnd/>
          </a:ln>
        </p:spPr>
        <p:txBody>
          <a:bodyPr>
            <a:spAutoFit/>
          </a:bodyPr>
          <a:lstStyle/>
          <a:p>
            <a:pPr algn="just"/>
            <a:endParaRPr lang="es-ES_tradnl" altLang="es-AR" sz="2000" dirty="0"/>
          </a:p>
          <a:p>
            <a:endParaRPr lang="es-AR" altLang="es-AR" dirty="0"/>
          </a:p>
        </p:txBody>
      </p:sp>
    </p:spTree>
    <p:extLst>
      <p:ext uri="{BB962C8B-B14F-4D97-AF65-F5344CB8AC3E}">
        <p14:creationId xmlns:p14="http://schemas.microsoft.com/office/powerpoint/2010/main" val="10108334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633</TotalTime>
  <Words>866</Words>
  <Application>Microsoft Office PowerPoint</Application>
  <PresentationFormat>Presentación en pantalla (4:3)</PresentationFormat>
  <Paragraphs>147</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Century Gothic</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Flor</dc:creator>
  <cp:lastModifiedBy>Federico Efron</cp:lastModifiedBy>
  <cp:revision>61</cp:revision>
  <dcterms:created xsi:type="dcterms:W3CDTF">2017-06-05T17:42:29Z</dcterms:created>
  <dcterms:modified xsi:type="dcterms:W3CDTF">2017-06-08T18:42:27Z</dcterms:modified>
</cp:coreProperties>
</file>