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69" r:id="rId3"/>
    <p:sldId id="270" r:id="rId4"/>
    <p:sldId id="257" r:id="rId5"/>
    <p:sldId id="258" r:id="rId6"/>
    <p:sldId id="259" r:id="rId7"/>
    <p:sldId id="272" r:id="rId8"/>
    <p:sldId id="265" r:id="rId9"/>
    <p:sldId id="266" r:id="rId10"/>
    <p:sldId id="262" r:id="rId11"/>
    <p:sldId id="264" r:id="rId12"/>
    <p:sldId id="263" r:id="rId13"/>
    <p:sldId id="278" r:id="rId14"/>
    <p:sldId id="279" r:id="rId15"/>
    <p:sldId id="271" r:id="rId16"/>
    <p:sldId id="276" r:id="rId17"/>
    <p:sldId id="267" r:id="rId18"/>
    <p:sldId id="280" r:id="rId19"/>
    <p:sldId id="274" r:id="rId20"/>
    <p:sldId id="284" r:id="rId21"/>
    <p:sldId id="285" r:id="rId22"/>
    <p:sldId id="275" r:id="rId23"/>
    <p:sldId id="260" r:id="rId24"/>
    <p:sldId id="273" r:id="rId25"/>
    <p:sldId id="281" r:id="rId26"/>
    <p:sldId id="277"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48" d="100"/>
          <a:sy n="48" d="100"/>
        </p:scale>
        <p:origin x="90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9/11/2023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‹Nº›</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9/11/2023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9/11/2023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sz="4000" dirty="0"/>
              <a:t>Justicia territorial y justicia ambiental. Una mirada desde las teorías jurídicas y el DIDH</a:t>
            </a:r>
          </a:p>
        </p:txBody>
      </p:sp>
      <p:sp>
        <p:nvSpPr>
          <p:cNvPr id="3" name="Subtítulo 2"/>
          <p:cNvSpPr>
            <a:spLocks noGrp="1"/>
          </p:cNvSpPr>
          <p:nvPr>
            <p:ph type="subTitle" idx="1"/>
          </p:nvPr>
        </p:nvSpPr>
        <p:spPr>
          <a:xfrm>
            <a:off x="2147454" y="4599709"/>
            <a:ext cx="8329935" cy="658090"/>
          </a:xfrm>
        </p:spPr>
        <p:txBody>
          <a:bodyPr>
            <a:normAutofit/>
          </a:bodyPr>
          <a:lstStyle/>
          <a:p>
            <a:pPr algn="r"/>
            <a:r>
              <a:rPr lang="es-ES" sz="3600" dirty="0"/>
              <a:t>Sebastian Tedeschi</a:t>
            </a:r>
          </a:p>
        </p:txBody>
      </p:sp>
    </p:spTree>
    <p:extLst>
      <p:ext uri="{BB962C8B-B14F-4D97-AF65-F5344CB8AC3E}">
        <p14:creationId xmlns:p14="http://schemas.microsoft.com/office/powerpoint/2010/main" val="2659748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C08278-7D34-65CB-7F95-98E36E7F0DCB}"/>
              </a:ext>
            </a:extLst>
          </p:cNvPr>
          <p:cNvSpPr>
            <a:spLocks noGrp="1"/>
          </p:cNvSpPr>
          <p:nvPr>
            <p:ph type="title"/>
          </p:nvPr>
        </p:nvSpPr>
        <p:spPr/>
        <p:txBody>
          <a:bodyPr/>
          <a:lstStyle/>
          <a:p>
            <a:r>
              <a:rPr lang="es-AR" dirty="0"/>
              <a:t>4. Dificultades para construir un concepto de JT</a:t>
            </a:r>
          </a:p>
        </p:txBody>
      </p:sp>
      <p:sp>
        <p:nvSpPr>
          <p:cNvPr id="3" name="Marcador de contenido 2">
            <a:extLst>
              <a:ext uri="{FF2B5EF4-FFF2-40B4-BE49-F238E27FC236}">
                <a16:creationId xmlns:a16="http://schemas.microsoft.com/office/drawing/2014/main" id="{51158551-9F6F-ECDE-5734-CB2C9D05953F}"/>
              </a:ext>
            </a:extLst>
          </p:cNvPr>
          <p:cNvSpPr>
            <a:spLocks noGrp="1"/>
          </p:cNvSpPr>
          <p:nvPr>
            <p:ph idx="1"/>
          </p:nvPr>
        </p:nvSpPr>
        <p:spPr/>
        <p:txBody>
          <a:bodyPr>
            <a:normAutofit fontScale="92500"/>
          </a:bodyPr>
          <a:lstStyle/>
          <a:p>
            <a:r>
              <a:rPr lang="es-AR" dirty="0"/>
              <a:t>Quiebre de fronteras en la gramática de los derechos por la critica a la distinción sujeto - naturaleza. Subjetividad que se proyecta hasta incorporar su objeto: Naturaleza y un predicado-objeto que se  proyecta a la subjetividad (cuerpo territorio).</a:t>
            </a:r>
          </a:p>
          <a:p>
            <a:r>
              <a:rPr lang="es-AR" dirty="0"/>
              <a:t>La justicia territorial implica la denominación de nuevas subjetividades: pobladores de barrios populares, poblaciones tradicionales vinculadas a la territorialidad.</a:t>
            </a:r>
          </a:p>
          <a:p>
            <a:r>
              <a:rPr lang="es-AR" dirty="0"/>
              <a:t>Atravesada por la indeterminación del termino territorio. </a:t>
            </a:r>
          </a:p>
          <a:p>
            <a:pPr marL="45720" indent="0">
              <a:buNone/>
            </a:pPr>
            <a:r>
              <a:rPr lang="es-AR" dirty="0"/>
              <a:t>- De las escalas de la geografía clásica (Estado Nación – Mundo - Local)  a nuevas micro escalas (la escuela, el hospital, la oficina), macrorregiones, sitios transfronterizos, etc. </a:t>
            </a:r>
          </a:p>
          <a:p>
            <a:pPr marL="45720" indent="0">
              <a:buNone/>
            </a:pPr>
            <a:r>
              <a:rPr lang="es-AR" dirty="0"/>
              <a:t>- Las huellas del territorio en el cuerpo y el lugar del cuerpo en el territorio. El cuerpo pertenece a la tierra.</a:t>
            </a:r>
          </a:p>
        </p:txBody>
      </p:sp>
    </p:spTree>
    <p:extLst>
      <p:ext uri="{BB962C8B-B14F-4D97-AF65-F5344CB8AC3E}">
        <p14:creationId xmlns:p14="http://schemas.microsoft.com/office/powerpoint/2010/main" val="2850021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8A3E880F-7838-6A06-060A-3CADD6496AE2}"/>
              </a:ext>
            </a:extLst>
          </p:cNvPr>
          <p:cNvPicPr>
            <a:picLocks noGrp="1" noChangeAspect="1"/>
          </p:cNvPicPr>
          <p:nvPr>
            <p:ph idx="1"/>
          </p:nvPr>
        </p:nvPicPr>
        <p:blipFill>
          <a:blip r:embed="rId2"/>
          <a:stretch>
            <a:fillRect/>
          </a:stretch>
        </p:blipFill>
        <p:spPr>
          <a:xfrm>
            <a:off x="3464652" y="665511"/>
            <a:ext cx="4395831" cy="5715715"/>
          </a:xfrm>
        </p:spPr>
      </p:pic>
    </p:spTree>
    <p:extLst>
      <p:ext uri="{BB962C8B-B14F-4D97-AF65-F5344CB8AC3E}">
        <p14:creationId xmlns:p14="http://schemas.microsoft.com/office/powerpoint/2010/main" val="3234888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3A87AF72-533B-78AF-CA4E-B23F0DD8C297}"/>
              </a:ext>
            </a:extLst>
          </p:cNvPr>
          <p:cNvGraphicFramePr>
            <a:graphicFrameLocks noGrp="1"/>
          </p:cNvGraphicFramePr>
          <p:nvPr>
            <p:ph idx="1"/>
            <p:extLst>
              <p:ext uri="{D42A27DB-BD31-4B8C-83A1-F6EECF244321}">
                <p14:modId xmlns:p14="http://schemas.microsoft.com/office/powerpoint/2010/main" val="2091143339"/>
              </p:ext>
            </p:extLst>
          </p:nvPr>
        </p:nvGraphicFramePr>
        <p:xfrm>
          <a:off x="709864" y="1736959"/>
          <a:ext cx="10423357" cy="4230704"/>
        </p:xfrm>
        <a:graphic>
          <a:graphicData uri="http://schemas.openxmlformats.org/drawingml/2006/table">
            <a:tbl>
              <a:tblPr firstRow="1" firstCol="1" bandRow="1">
                <a:tableStyleId>{5C22544A-7EE6-4342-B048-85BDC9FD1C3A}</a:tableStyleId>
              </a:tblPr>
              <a:tblGrid>
                <a:gridCol w="92241">
                  <a:extLst>
                    <a:ext uri="{9D8B030D-6E8A-4147-A177-3AD203B41FA5}">
                      <a16:colId xmlns:a16="http://schemas.microsoft.com/office/drawing/2014/main" val="2446428512"/>
                    </a:ext>
                  </a:extLst>
                </a:gridCol>
                <a:gridCol w="3611757">
                  <a:extLst>
                    <a:ext uri="{9D8B030D-6E8A-4147-A177-3AD203B41FA5}">
                      <a16:colId xmlns:a16="http://schemas.microsoft.com/office/drawing/2014/main" val="151205767"/>
                    </a:ext>
                  </a:extLst>
                </a:gridCol>
                <a:gridCol w="3343373">
                  <a:extLst>
                    <a:ext uri="{9D8B030D-6E8A-4147-A177-3AD203B41FA5}">
                      <a16:colId xmlns:a16="http://schemas.microsoft.com/office/drawing/2014/main" val="1937399702"/>
                    </a:ext>
                  </a:extLst>
                </a:gridCol>
                <a:gridCol w="3375986">
                  <a:extLst>
                    <a:ext uri="{9D8B030D-6E8A-4147-A177-3AD203B41FA5}">
                      <a16:colId xmlns:a16="http://schemas.microsoft.com/office/drawing/2014/main" val="2992859230"/>
                    </a:ext>
                  </a:extLst>
                </a:gridCol>
              </a:tblGrid>
              <a:tr h="1740855">
                <a:tc>
                  <a:txBody>
                    <a:bodyPr/>
                    <a:lstStyle/>
                    <a:p>
                      <a:pPr>
                        <a:lnSpc>
                          <a:spcPct val="107000"/>
                        </a:lnSpc>
                        <a:spcBef>
                          <a:spcPts val="2400"/>
                        </a:spcBef>
                        <a:spcAft>
                          <a:spcPts val="2400"/>
                        </a:spcAft>
                      </a:pPr>
                      <a:endParaRPr lang="es-AR" sz="1800" kern="100" dirty="0">
                        <a:effectLst/>
                        <a:latin typeface="+mj-lt"/>
                        <a:ea typeface="Calibri" panose="020F0502020204030204" pitchFamily="34" charset="0"/>
                        <a:cs typeface="Times New Roman" panose="02020603050405020304" pitchFamily="18" charset="0"/>
                      </a:endParaRPr>
                    </a:p>
                  </a:txBody>
                  <a:tcPr marL="9525" marR="9525" marT="9525" marB="9525" anchor="b"/>
                </a:tc>
                <a:tc>
                  <a:txBody>
                    <a:bodyPr/>
                    <a:lstStyle/>
                    <a:p>
                      <a:pPr>
                        <a:lnSpc>
                          <a:spcPct val="107000"/>
                        </a:lnSpc>
                        <a:spcBef>
                          <a:spcPts val="2400"/>
                        </a:spcBef>
                        <a:spcAft>
                          <a:spcPts val="2400"/>
                        </a:spcAft>
                      </a:pPr>
                      <a:r>
                        <a:rPr lang="es-AR" sz="1800" kern="0" dirty="0">
                          <a:effectLst/>
                          <a:latin typeface="+mj-lt"/>
                        </a:rPr>
                        <a:t>- El ambiente se enfoca en la interacción de los seres vivos con su entorno natural y humano.</a:t>
                      </a:r>
                      <a:endParaRPr lang="es-AR" sz="1800" kern="100" dirty="0">
                        <a:effectLst/>
                        <a:latin typeface="+mj-lt"/>
                        <a:ea typeface="Calibri" panose="020F0502020204030204" pitchFamily="34" charset="0"/>
                        <a:cs typeface="Times New Roman" panose="02020603050405020304" pitchFamily="18" charset="0"/>
                      </a:endParaRPr>
                    </a:p>
                  </a:txBody>
                  <a:tcPr marL="9525" marR="9525" marT="9525" marB="9525" anchor="b"/>
                </a:tc>
                <a:tc>
                  <a:txBody>
                    <a:bodyPr/>
                    <a:lstStyle/>
                    <a:p>
                      <a:pPr>
                        <a:lnSpc>
                          <a:spcPct val="107000"/>
                        </a:lnSpc>
                        <a:spcBef>
                          <a:spcPts val="2400"/>
                        </a:spcBef>
                        <a:spcAft>
                          <a:spcPts val="2400"/>
                        </a:spcAft>
                      </a:pPr>
                      <a:r>
                        <a:rPr lang="es-AR" sz="1800" kern="0">
                          <a:effectLst/>
                          <a:latin typeface="+mj-lt"/>
                        </a:rPr>
                        <a:t>- El espacio es una noción más amplia y abstracta, que puede referirse a diferentes contextos y dimensiones (espacio físico, espacio social, etc.).</a:t>
                      </a:r>
                      <a:endParaRPr lang="es-AR" sz="1800" kern="100">
                        <a:effectLst/>
                        <a:latin typeface="+mj-lt"/>
                        <a:ea typeface="Calibri" panose="020F0502020204030204" pitchFamily="34" charset="0"/>
                        <a:cs typeface="Times New Roman" panose="02020603050405020304" pitchFamily="18" charset="0"/>
                      </a:endParaRPr>
                    </a:p>
                  </a:txBody>
                  <a:tcPr marL="9525" marR="9525" marT="9525" marB="9525" anchor="b"/>
                </a:tc>
                <a:tc>
                  <a:txBody>
                    <a:bodyPr/>
                    <a:lstStyle/>
                    <a:p>
                      <a:pPr>
                        <a:lnSpc>
                          <a:spcPct val="107000"/>
                        </a:lnSpc>
                        <a:spcBef>
                          <a:spcPts val="2400"/>
                        </a:spcBef>
                        <a:spcAft>
                          <a:spcPts val="2400"/>
                        </a:spcAft>
                      </a:pPr>
                      <a:r>
                        <a:rPr lang="es-AR" sz="1800" kern="0">
                          <a:effectLst/>
                          <a:latin typeface="+mj-lt"/>
                        </a:rPr>
                        <a:t>- El territorio implica la apropiación y control de un área específica por parte de un grupo o entidad.</a:t>
                      </a:r>
                      <a:endParaRPr lang="es-AR" sz="1800" kern="100">
                        <a:effectLst/>
                        <a:latin typeface="+mj-lt"/>
                        <a:ea typeface="Calibri" panose="020F0502020204030204" pitchFamily="34" charset="0"/>
                        <a:cs typeface="Times New Roman" panose="02020603050405020304" pitchFamily="18" charset="0"/>
                      </a:endParaRPr>
                    </a:p>
                  </a:txBody>
                  <a:tcPr marL="9525" marR="9525" marT="9525" marB="9525" anchor="b"/>
                </a:tc>
                <a:extLst>
                  <a:ext uri="{0D108BD9-81ED-4DB2-BD59-A6C34878D82A}">
                    <a16:rowId xmlns:a16="http://schemas.microsoft.com/office/drawing/2014/main" val="3588008580"/>
                  </a:ext>
                </a:extLst>
              </a:tr>
              <a:tr h="996959">
                <a:tc>
                  <a:txBody>
                    <a:bodyPr/>
                    <a:lstStyle/>
                    <a:p>
                      <a:pPr>
                        <a:lnSpc>
                          <a:spcPct val="107000"/>
                        </a:lnSpc>
                      </a:pPr>
                      <a:endParaRPr lang="es-AR" sz="1800" kern="100">
                        <a:effectLst/>
                        <a:latin typeface="+mj-lt"/>
                        <a:cs typeface="Times New Roman" panose="02020603050405020304" pitchFamily="18" charset="0"/>
                      </a:endParaRPr>
                    </a:p>
                  </a:txBody>
                  <a:tcPr marL="9525" marR="9525" marT="9525" marB="9525" anchor="b"/>
                </a:tc>
                <a:tc>
                  <a:txBody>
                    <a:bodyPr/>
                    <a:lstStyle/>
                    <a:p>
                      <a:pPr>
                        <a:lnSpc>
                          <a:spcPct val="107000"/>
                        </a:lnSpc>
                        <a:spcBef>
                          <a:spcPts val="2400"/>
                        </a:spcBef>
                        <a:spcAft>
                          <a:spcPts val="2400"/>
                        </a:spcAft>
                      </a:pPr>
                      <a:r>
                        <a:rPr lang="es-AR" sz="1800" kern="0" dirty="0">
                          <a:effectLst/>
                          <a:latin typeface="+mj-lt"/>
                        </a:rPr>
                        <a:t>- El ambiente se centra en la protección y conservación de los recursos naturales.</a:t>
                      </a:r>
                      <a:endParaRPr lang="es-AR" sz="1800" kern="100" dirty="0">
                        <a:effectLst/>
                        <a:latin typeface="+mj-lt"/>
                        <a:ea typeface="Calibri" panose="020F0502020204030204" pitchFamily="34" charset="0"/>
                        <a:cs typeface="Times New Roman" panose="02020603050405020304" pitchFamily="18" charset="0"/>
                      </a:endParaRPr>
                    </a:p>
                  </a:txBody>
                  <a:tcPr marL="9525" marR="9525" marT="9525" marB="9525" anchor="b"/>
                </a:tc>
                <a:tc>
                  <a:txBody>
                    <a:bodyPr/>
                    <a:lstStyle/>
                    <a:p>
                      <a:pPr>
                        <a:lnSpc>
                          <a:spcPct val="107000"/>
                        </a:lnSpc>
                        <a:spcBef>
                          <a:spcPts val="2400"/>
                        </a:spcBef>
                        <a:spcAft>
                          <a:spcPts val="2400"/>
                        </a:spcAft>
                      </a:pPr>
                      <a:r>
                        <a:rPr lang="es-AR" sz="1800" kern="0" dirty="0">
                          <a:effectLst/>
                          <a:latin typeface="+mj-lt"/>
                        </a:rPr>
                        <a:t>- El espacio puede ser tanto físico como conceptual.</a:t>
                      </a:r>
                      <a:endParaRPr lang="es-AR" sz="1800" kern="100" dirty="0">
                        <a:effectLst/>
                        <a:latin typeface="+mj-lt"/>
                        <a:ea typeface="Calibri" panose="020F0502020204030204" pitchFamily="34" charset="0"/>
                        <a:cs typeface="Times New Roman" panose="02020603050405020304" pitchFamily="18" charset="0"/>
                      </a:endParaRPr>
                    </a:p>
                  </a:txBody>
                  <a:tcPr marL="9525" marR="9525" marT="9525" marB="9525" anchor="b"/>
                </a:tc>
                <a:tc>
                  <a:txBody>
                    <a:bodyPr/>
                    <a:lstStyle/>
                    <a:p>
                      <a:pPr>
                        <a:lnSpc>
                          <a:spcPct val="107000"/>
                        </a:lnSpc>
                        <a:spcBef>
                          <a:spcPts val="2400"/>
                        </a:spcBef>
                        <a:spcAft>
                          <a:spcPts val="2400"/>
                        </a:spcAft>
                      </a:pPr>
                      <a:r>
                        <a:rPr lang="es-AR" sz="1800" kern="0" dirty="0">
                          <a:effectLst/>
                          <a:latin typeface="+mj-lt"/>
                        </a:rPr>
                        <a:t>- El territorio implica la delimitación y demarcación de fronteras o límites.</a:t>
                      </a:r>
                      <a:endParaRPr lang="es-AR" sz="1800" kern="100" dirty="0">
                        <a:effectLst/>
                        <a:latin typeface="+mj-lt"/>
                        <a:ea typeface="Calibri" panose="020F0502020204030204" pitchFamily="34" charset="0"/>
                        <a:cs typeface="Times New Roman" panose="02020603050405020304" pitchFamily="18" charset="0"/>
                      </a:endParaRPr>
                    </a:p>
                  </a:txBody>
                  <a:tcPr marL="9525" marR="9525" marT="9525" marB="9525" anchor="b"/>
                </a:tc>
                <a:extLst>
                  <a:ext uri="{0D108BD9-81ED-4DB2-BD59-A6C34878D82A}">
                    <a16:rowId xmlns:a16="http://schemas.microsoft.com/office/drawing/2014/main" val="3108775164"/>
                  </a:ext>
                </a:extLst>
              </a:tr>
              <a:tr h="1492890">
                <a:tc>
                  <a:txBody>
                    <a:bodyPr/>
                    <a:lstStyle/>
                    <a:p>
                      <a:pPr>
                        <a:lnSpc>
                          <a:spcPct val="107000"/>
                        </a:lnSpc>
                      </a:pPr>
                      <a:endParaRPr lang="es-AR" sz="1800" kern="100">
                        <a:effectLst/>
                        <a:latin typeface="+mj-lt"/>
                        <a:cs typeface="Times New Roman" panose="02020603050405020304" pitchFamily="18" charset="0"/>
                      </a:endParaRPr>
                    </a:p>
                  </a:txBody>
                  <a:tcPr marL="9525" marR="9525" marT="9525" marB="9525" anchor="b"/>
                </a:tc>
                <a:tc>
                  <a:txBody>
                    <a:bodyPr/>
                    <a:lstStyle/>
                    <a:p>
                      <a:pPr>
                        <a:lnSpc>
                          <a:spcPct val="107000"/>
                        </a:lnSpc>
                        <a:spcBef>
                          <a:spcPts val="2400"/>
                        </a:spcBef>
                        <a:spcAft>
                          <a:spcPts val="2400"/>
                        </a:spcAft>
                      </a:pPr>
                      <a:r>
                        <a:rPr lang="es-AR" sz="1800" kern="0">
                          <a:effectLst/>
                          <a:latin typeface="+mj-lt"/>
                        </a:rPr>
                        <a:t>- El ambiente está relacionado con la ecología y la sostenibilidad.</a:t>
                      </a:r>
                      <a:endParaRPr lang="es-AR" sz="1800" kern="100">
                        <a:effectLst/>
                        <a:latin typeface="+mj-lt"/>
                        <a:ea typeface="Calibri" panose="020F0502020204030204" pitchFamily="34" charset="0"/>
                        <a:cs typeface="Times New Roman" panose="02020603050405020304" pitchFamily="18" charset="0"/>
                      </a:endParaRPr>
                    </a:p>
                  </a:txBody>
                  <a:tcPr marL="9525" marR="9525" marT="9525" marB="9525" anchor="b"/>
                </a:tc>
                <a:tc>
                  <a:txBody>
                    <a:bodyPr/>
                    <a:lstStyle/>
                    <a:p>
                      <a:pPr>
                        <a:lnSpc>
                          <a:spcPct val="107000"/>
                        </a:lnSpc>
                        <a:spcBef>
                          <a:spcPts val="2400"/>
                        </a:spcBef>
                        <a:spcAft>
                          <a:spcPts val="2400"/>
                        </a:spcAft>
                      </a:pPr>
                      <a:r>
                        <a:rPr lang="es-AR" sz="1800" kern="0" dirty="0">
                          <a:effectLst/>
                          <a:latin typeface="+mj-lt"/>
                        </a:rPr>
                        <a:t>- El espacio puede ser percibido y experimentado de diferentes maneras por diferentes individuos o grupos.</a:t>
                      </a:r>
                      <a:endParaRPr lang="es-AR" sz="1800" kern="100" dirty="0">
                        <a:effectLst/>
                        <a:latin typeface="+mj-lt"/>
                        <a:ea typeface="Calibri" panose="020F0502020204030204" pitchFamily="34" charset="0"/>
                        <a:cs typeface="Times New Roman" panose="02020603050405020304" pitchFamily="18" charset="0"/>
                      </a:endParaRPr>
                    </a:p>
                  </a:txBody>
                  <a:tcPr marL="9525" marR="9525" marT="9525" marB="9525" anchor="b"/>
                </a:tc>
                <a:tc>
                  <a:txBody>
                    <a:bodyPr/>
                    <a:lstStyle/>
                    <a:p>
                      <a:pPr>
                        <a:lnSpc>
                          <a:spcPct val="107000"/>
                        </a:lnSpc>
                        <a:spcBef>
                          <a:spcPts val="2400"/>
                        </a:spcBef>
                        <a:spcAft>
                          <a:spcPts val="2400"/>
                        </a:spcAft>
                      </a:pPr>
                      <a:r>
                        <a:rPr lang="es-AR" sz="1800" kern="0" dirty="0">
                          <a:effectLst/>
                          <a:latin typeface="+mj-lt"/>
                        </a:rPr>
                        <a:t>- El territorio implica una relación de poder y control.</a:t>
                      </a:r>
                      <a:endParaRPr lang="es-AR" sz="1800" kern="100" dirty="0">
                        <a:effectLst/>
                        <a:latin typeface="+mj-lt"/>
                        <a:ea typeface="Calibri" panose="020F0502020204030204" pitchFamily="34" charset="0"/>
                        <a:cs typeface="Times New Roman" panose="02020603050405020304" pitchFamily="18" charset="0"/>
                      </a:endParaRPr>
                    </a:p>
                  </a:txBody>
                  <a:tcPr marL="9525" marR="9525" marT="9525" marB="9525" anchor="b"/>
                </a:tc>
                <a:extLst>
                  <a:ext uri="{0D108BD9-81ED-4DB2-BD59-A6C34878D82A}">
                    <a16:rowId xmlns:a16="http://schemas.microsoft.com/office/drawing/2014/main" val="1555774014"/>
                  </a:ext>
                </a:extLst>
              </a:tr>
            </a:tbl>
          </a:graphicData>
        </a:graphic>
      </p:graphicFrame>
      <p:graphicFrame>
        <p:nvGraphicFramePr>
          <p:cNvPr id="5" name="Tabla 4">
            <a:extLst>
              <a:ext uri="{FF2B5EF4-FFF2-40B4-BE49-F238E27FC236}">
                <a16:creationId xmlns:a16="http://schemas.microsoft.com/office/drawing/2014/main" id="{B073C82A-3A30-669E-1640-40E299E2EA96}"/>
              </a:ext>
            </a:extLst>
          </p:cNvPr>
          <p:cNvGraphicFramePr>
            <a:graphicFrameLocks noGrp="1"/>
          </p:cNvGraphicFramePr>
          <p:nvPr>
            <p:extLst>
              <p:ext uri="{D42A27DB-BD31-4B8C-83A1-F6EECF244321}">
                <p14:modId xmlns:p14="http://schemas.microsoft.com/office/powerpoint/2010/main" val="1237670879"/>
              </p:ext>
            </p:extLst>
          </p:nvPr>
        </p:nvGraphicFramePr>
        <p:xfrm>
          <a:off x="709864" y="1097043"/>
          <a:ext cx="10375231" cy="646095"/>
        </p:xfrm>
        <a:graphic>
          <a:graphicData uri="http://schemas.openxmlformats.org/drawingml/2006/table">
            <a:tbl>
              <a:tblPr firstRow="1" firstCol="1" bandRow="1">
                <a:tableStyleId>{5C22544A-7EE6-4342-B048-85BDC9FD1C3A}</a:tableStyleId>
              </a:tblPr>
              <a:tblGrid>
                <a:gridCol w="44450">
                  <a:extLst>
                    <a:ext uri="{9D8B030D-6E8A-4147-A177-3AD203B41FA5}">
                      <a16:colId xmlns:a16="http://schemas.microsoft.com/office/drawing/2014/main" val="3428246941"/>
                    </a:ext>
                  </a:extLst>
                </a:gridCol>
                <a:gridCol w="3657265">
                  <a:extLst>
                    <a:ext uri="{9D8B030D-6E8A-4147-A177-3AD203B41FA5}">
                      <a16:colId xmlns:a16="http://schemas.microsoft.com/office/drawing/2014/main" val="1809051074"/>
                    </a:ext>
                  </a:extLst>
                </a:gridCol>
                <a:gridCol w="3352800">
                  <a:extLst>
                    <a:ext uri="{9D8B030D-6E8A-4147-A177-3AD203B41FA5}">
                      <a16:colId xmlns:a16="http://schemas.microsoft.com/office/drawing/2014/main" val="137592644"/>
                    </a:ext>
                  </a:extLst>
                </a:gridCol>
                <a:gridCol w="3320716">
                  <a:extLst>
                    <a:ext uri="{9D8B030D-6E8A-4147-A177-3AD203B41FA5}">
                      <a16:colId xmlns:a16="http://schemas.microsoft.com/office/drawing/2014/main" val="1702918036"/>
                    </a:ext>
                  </a:extLst>
                </a:gridCol>
              </a:tblGrid>
              <a:tr h="646095">
                <a:tc>
                  <a:txBody>
                    <a:bodyPr/>
                    <a:lstStyle/>
                    <a:p>
                      <a:pPr>
                        <a:lnSpc>
                          <a:spcPct val="107000"/>
                        </a:lnSpc>
                      </a:pPr>
                      <a:endParaRPr lang="es-AR" sz="1100" kern="100" dirty="0">
                        <a:effectLst/>
                        <a:latin typeface="Calibri" panose="020F0502020204030204" pitchFamily="34" charset="0"/>
                        <a:cs typeface="Times New Roman" panose="02020603050405020304" pitchFamily="18" charset="0"/>
                      </a:endParaRPr>
                    </a:p>
                  </a:txBody>
                  <a:tcPr marL="9525" marR="9525" marT="9525" marB="9525" anchor="b"/>
                </a:tc>
                <a:tc>
                  <a:txBody>
                    <a:bodyPr/>
                    <a:lstStyle/>
                    <a:p>
                      <a:pPr algn="ctr">
                        <a:lnSpc>
                          <a:spcPct val="107000"/>
                        </a:lnSpc>
                        <a:spcBef>
                          <a:spcPts val="2400"/>
                        </a:spcBef>
                        <a:spcAft>
                          <a:spcPts val="2400"/>
                        </a:spcAft>
                      </a:pPr>
                      <a:r>
                        <a:rPr lang="es-AR" sz="2800" kern="0" dirty="0">
                          <a:effectLst/>
                        </a:rPr>
                        <a:t>Ambiente</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b"/>
                </a:tc>
                <a:tc>
                  <a:txBody>
                    <a:bodyPr/>
                    <a:lstStyle/>
                    <a:p>
                      <a:pPr algn="ctr">
                        <a:lnSpc>
                          <a:spcPct val="107000"/>
                        </a:lnSpc>
                        <a:spcBef>
                          <a:spcPts val="2400"/>
                        </a:spcBef>
                        <a:spcAft>
                          <a:spcPts val="2400"/>
                        </a:spcAft>
                      </a:pPr>
                      <a:r>
                        <a:rPr lang="es-AR" sz="2800" kern="0" dirty="0">
                          <a:effectLst/>
                        </a:rPr>
                        <a:t>Espacio</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b"/>
                </a:tc>
                <a:tc>
                  <a:txBody>
                    <a:bodyPr/>
                    <a:lstStyle/>
                    <a:p>
                      <a:pPr algn="ctr">
                        <a:lnSpc>
                          <a:spcPct val="107000"/>
                        </a:lnSpc>
                        <a:spcBef>
                          <a:spcPts val="2400"/>
                        </a:spcBef>
                        <a:spcAft>
                          <a:spcPts val="2400"/>
                        </a:spcAft>
                      </a:pPr>
                      <a:r>
                        <a:rPr lang="es-AR" sz="2800" kern="0" dirty="0">
                          <a:effectLst/>
                        </a:rPr>
                        <a:t>Territorio</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b"/>
                </a:tc>
                <a:extLst>
                  <a:ext uri="{0D108BD9-81ED-4DB2-BD59-A6C34878D82A}">
                    <a16:rowId xmlns:a16="http://schemas.microsoft.com/office/drawing/2014/main" val="2976493739"/>
                  </a:ext>
                </a:extLst>
              </a:tr>
            </a:tbl>
          </a:graphicData>
        </a:graphic>
      </p:graphicFrame>
    </p:spTree>
    <p:extLst>
      <p:ext uri="{BB962C8B-B14F-4D97-AF65-F5344CB8AC3E}">
        <p14:creationId xmlns:p14="http://schemas.microsoft.com/office/powerpoint/2010/main" val="1991320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DD43F0-2D7C-6833-18EA-FA427700D366}"/>
              </a:ext>
            </a:extLst>
          </p:cNvPr>
          <p:cNvSpPr>
            <a:spLocks noGrp="1"/>
          </p:cNvSpPr>
          <p:nvPr>
            <p:ph type="title"/>
          </p:nvPr>
        </p:nvSpPr>
        <p:spPr/>
        <p:txBody>
          <a:bodyPr/>
          <a:lstStyle/>
          <a:p>
            <a:pPr algn="ctr"/>
            <a:r>
              <a:rPr lang="es-ES" dirty="0"/>
              <a:t>5. Similitudes entre justicia espacial territorial y ambiental</a:t>
            </a:r>
            <a:endParaRPr lang="es-AR" dirty="0"/>
          </a:p>
        </p:txBody>
      </p:sp>
      <p:graphicFrame>
        <p:nvGraphicFramePr>
          <p:cNvPr id="6" name="Tabla 6">
            <a:extLst>
              <a:ext uri="{FF2B5EF4-FFF2-40B4-BE49-F238E27FC236}">
                <a16:creationId xmlns:a16="http://schemas.microsoft.com/office/drawing/2014/main" id="{4946EE6A-FC87-BD38-FDF0-884B5930DF92}"/>
              </a:ext>
            </a:extLst>
          </p:cNvPr>
          <p:cNvGraphicFramePr>
            <a:graphicFrameLocks noGrp="1"/>
          </p:cNvGraphicFramePr>
          <p:nvPr>
            <p:ph idx="1"/>
            <p:extLst>
              <p:ext uri="{D42A27DB-BD31-4B8C-83A1-F6EECF244321}">
                <p14:modId xmlns:p14="http://schemas.microsoft.com/office/powerpoint/2010/main" val="3388292520"/>
              </p:ext>
            </p:extLst>
          </p:nvPr>
        </p:nvGraphicFramePr>
        <p:xfrm>
          <a:off x="1143000" y="2057400"/>
          <a:ext cx="9872661" cy="4211320"/>
        </p:xfrm>
        <a:graphic>
          <a:graphicData uri="http://schemas.openxmlformats.org/drawingml/2006/table">
            <a:tbl>
              <a:tblPr firstRow="1" bandRow="1">
                <a:tableStyleId>{5C22544A-7EE6-4342-B048-85BDC9FD1C3A}</a:tableStyleId>
              </a:tblPr>
              <a:tblGrid>
                <a:gridCol w="3290887">
                  <a:extLst>
                    <a:ext uri="{9D8B030D-6E8A-4147-A177-3AD203B41FA5}">
                      <a16:colId xmlns:a16="http://schemas.microsoft.com/office/drawing/2014/main" val="1208494614"/>
                    </a:ext>
                  </a:extLst>
                </a:gridCol>
                <a:gridCol w="3290887">
                  <a:extLst>
                    <a:ext uri="{9D8B030D-6E8A-4147-A177-3AD203B41FA5}">
                      <a16:colId xmlns:a16="http://schemas.microsoft.com/office/drawing/2014/main" val="4281914631"/>
                    </a:ext>
                  </a:extLst>
                </a:gridCol>
                <a:gridCol w="3290887">
                  <a:extLst>
                    <a:ext uri="{9D8B030D-6E8A-4147-A177-3AD203B41FA5}">
                      <a16:colId xmlns:a16="http://schemas.microsoft.com/office/drawing/2014/main" val="488628016"/>
                    </a:ext>
                  </a:extLst>
                </a:gridCol>
              </a:tblGrid>
              <a:tr h="370840">
                <a:tc>
                  <a:txBody>
                    <a:bodyPr/>
                    <a:lstStyle/>
                    <a:p>
                      <a:r>
                        <a:rPr lang="es-ES" dirty="0"/>
                        <a:t>JUSTICIA SOCIAL ESPACIAL</a:t>
                      </a:r>
                      <a:endParaRPr lang="es-AR" dirty="0"/>
                    </a:p>
                  </a:txBody>
                  <a:tcPr/>
                </a:tc>
                <a:tc>
                  <a:txBody>
                    <a:bodyPr/>
                    <a:lstStyle/>
                    <a:p>
                      <a:r>
                        <a:rPr lang="es-ES" dirty="0"/>
                        <a:t>JUSTICIA TERRITORIAL</a:t>
                      </a:r>
                      <a:endParaRPr lang="es-AR" dirty="0"/>
                    </a:p>
                  </a:txBody>
                  <a:tcPr/>
                </a:tc>
                <a:tc>
                  <a:txBody>
                    <a:bodyPr/>
                    <a:lstStyle/>
                    <a:p>
                      <a:r>
                        <a:rPr lang="es-ES" dirty="0"/>
                        <a:t>JUSTICIA AMBIENTAL</a:t>
                      </a:r>
                      <a:endParaRPr lang="es-AR" dirty="0"/>
                    </a:p>
                  </a:txBody>
                  <a:tcPr/>
                </a:tc>
                <a:extLst>
                  <a:ext uri="{0D108BD9-81ED-4DB2-BD59-A6C34878D82A}">
                    <a16:rowId xmlns:a16="http://schemas.microsoft.com/office/drawing/2014/main" val="496064588"/>
                  </a:ext>
                </a:extLst>
              </a:tr>
              <a:tr h="370840">
                <a:tc>
                  <a:txBody>
                    <a:bodyPr/>
                    <a:lstStyle/>
                    <a:p>
                      <a:r>
                        <a:rPr lang="es-AR" sz="1800" kern="1200" dirty="0">
                          <a:solidFill>
                            <a:schemeClr val="dk1"/>
                          </a:solidFill>
                          <a:effectLst/>
                          <a:latin typeface="+mn-lt"/>
                          <a:ea typeface="+mn-ea"/>
                          <a:cs typeface="+mn-cs"/>
                        </a:rPr>
                        <a:t>centran en la distribución equitativa de recursos y oportunidades en un espacio determinado.</a:t>
                      </a:r>
                      <a:endParaRPr lang="es-AR" dirty="0"/>
                    </a:p>
                  </a:txBody>
                  <a:tcPr/>
                </a:tc>
                <a:tc>
                  <a:txBody>
                    <a:bodyPr/>
                    <a:lstStyle/>
                    <a:p>
                      <a:r>
                        <a:rPr lang="es-AR" sz="1800" kern="1200" dirty="0">
                          <a:solidFill>
                            <a:schemeClr val="dk1"/>
                          </a:solidFill>
                          <a:effectLst/>
                          <a:latin typeface="+mn-lt"/>
                          <a:ea typeface="+mn-ea"/>
                          <a:cs typeface="+mn-cs"/>
                        </a:rPr>
                        <a:t>abordan la cuestión de la justa distribución y el acceso a recursos y poder en un territorio específico</a:t>
                      </a:r>
                      <a:endParaRPr lang="es-AR" dirty="0"/>
                    </a:p>
                  </a:txBody>
                  <a:tcPr/>
                </a:tc>
                <a:tc>
                  <a:txBody>
                    <a:bodyPr/>
                    <a:lstStyle/>
                    <a:p>
                      <a:r>
                        <a:rPr lang="es-AR" sz="1800" kern="1200" dirty="0">
                          <a:solidFill>
                            <a:schemeClr val="dk1"/>
                          </a:solidFill>
                          <a:effectLst/>
                          <a:latin typeface="+mn-lt"/>
                          <a:ea typeface="+mn-ea"/>
                          <a:cs typeface="+mn-cs"/>
                        </a:rPr>
                        <a:t>se preocupan por la equidad y la distribución justa de los impactos ambientales y los beneficios entre las diferentes comunidades.</a:t>
                      </a:r>
                      <a:endParaRPr lang="es-AR" dirty="0"/>
                    </a:p>
                  </a:txBody>
                  <a:tcPr/>
                </a:tc>
                <a:extLst>
                  <a:ext uri="{0D108BD9-81ED-4DB2-BD59-A6C34878D82A}">
                    <a16:rowId xmlns:a16="http://schemas.microsoft.com/office/drawing/2014/main" val="113816597"/>
                  </a:ext>
                </a:extLst>
              </a:tr>
              <a:tr h="370840">
                <a:tc>
                  <a:txBody>
                    <a:bodyPr/>
                    <a:lstStyle/>
                    <a:p>
                      <a:r>
                        <a:rPr lang="es-AR" sz="1800" kern="1200" dirty="0">
                          <a:solidFill>
                            <a:schemeClr val="dk1"/>
                          </a:solidFill>
                          <a:effectLst/>
                          <a:latin typeface="+mn-lt"/>
                          <a:ea typeface="+mn-ea"/>
                          <a:cs typeface="+mn-cs"/>
                        </a:rPr>
                        <a:t>consideran las desigualdades socioespaciales y buscan corregir o mitigar estas desigualdades.</a:t>
                      </a:r>
                      <a:endParaRPr lang="es-AR" dirty="0"/>
                    </a:p>
                  </a:txBody>
                  <a:tcPr/>
                </a:tc>
                <a:tc>
                  <a:txBody>
                    <a:bodyPr/>
                    <a:lstStyle/>
                    <a:p>
                      <a:r>
                        <a:rPr lang="es-AR" sz="1800" kern="1200" dirty="0">
                          <a:solidFill>
                            <a:schemeClr val="dk1"/>
                          </a:solidFill>
                          <a:effectLst/>
                          <a:latin typeface="+mn-lt"/>
                          <a:ea typeface="+mn-ea"/>
                          <a:cs typeface="+mn-cs"/>
                        </a:rPr>
                        <a:t>persiguen el reconocimiento y la valoración de las identidades y las prácticas culturales en un territorio determinado.</a:t>
                      </a:r>
                      <a:endParaRPr lang="es-AR" dirty="0"/>
                    </a:p>
                  </a:txBody>
                  <a:tcPr/>
                </a:tc>
                <a:tc>
                  <a:txBody>
                    <a:bodyPr/>
                    <a:lstStyle/>
                    <a:p>
                      <a:r>
                        <a:rPr lang="es-AR" sz="1800" kern="1200" dirty="0">
                          <a:solidFill>
                            <a:schemeClr val="dk1"/>
                          </a:solidFill>
                          <a:effectLst/>
                          <a:latin typeface="+mn-lt"/>
                          <a:ea typeface="+mn-ea"/>
                          <a:cs typeface="+mn-cs"/>
                        </a:rPr>
                        <a:t>consideran la relación entre el medio ambiente y la justicia social, buscando proteger y garantizar los derechos de las comunidades afectadas por impactos ambientales negativos</a:t>
                      </a:r>
                      <a:endParaRPr lang="es-AR" dirty="0"/>
                    </a:p>
                  </a:txBody>
                  <a:tcPr/>
                </a:tc>
                <a:extLst>
                  <a:ext uri="{0D108BD9-81ED-4DB2-BD59-A6C34878D82A}">
                    <a16:rowId xmlns:a16="http://schemas.microsoft.com/office/drawing/2014/main" val="671368470"/>
                  </a:ext>
                </a:extLst>
              </a:tr>
              <a:tr h="370840">
                <a:tc gridSpan="3">
                  <a:txBody>
                    <a:bodyPr/>
                    <a:lstStyle/>
                    <a:p>
                      <a:r>
                        <a:rPr lang="es-AR" sz="1800" kern="1200" dirty="0">
                          <a:solidFill>
                            <a:schemeClr val="dk1"/>
                          </a:solidFill>
                          <a:effectLst/>
                          <a:latin typeface="+mn-lt"/>
                          <a:ea typeface="+mn-ea"/>
                          <a:cs typeface="+mn-cs"/>
                        </a:rPr>
                        <a:t>buscan promover la participación ciudadana y la inclusión en la toma de decisiones que afectan a un espacio o territorio.</a:t>
                      </a:r>
                      <a:endParaRPr lang="es-AR" dirty="0"/>
                    </a:p>
                  </a:txBody>
                  <a:tcPr/>
                </a:tc>
                <a:tc hMerge="1">
                  <a:txBody>
                    <a:bodyPr/>
                    <a:lstStyle/>
                    <a:p>
                      <a:endParaRPr lang="es-AR" dirty="0"/>
                    </a:p>
                  </a:txBody>
                  <a:tcPr/>
                </a:tc>
                <a:tc hMerge="1">
                  <a:txBody>
                    <a:bodyPr/>
                    <a:lstStyle/>
                    <a:p>
                      <a:endParaRPr lang="es-AR" dirty="0"/>
                    </a:p>
                  </a:txBody>
                  <a:tcPr/>
                </a:tc>
                <a:extLst>
                  <a:ext uri="{0D108BD9-81ED-4DB2-BD59-A6C34878D82A}">
                    <a16:rowId xmlns:a16="http://schemas.microsoft.com/office/drawing/2014/main" val="4191134247"/>
                  </a:ext>
                </a:extLst>
              </a:tr>
            </a:tbl>
          </a:graphicData>
        </a:graphic>
      </p:graphicFrame>
    </p:spTree>
    <p:extLst>
      <p:ext uri="{BB962C8B-B14F-4D97-AF65-F5344CB8AC3E}">
        <p14:creationId xmlns:p14="http://schemas.microsoft.com/office/powerpoint/2010/main" val="3025762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805583-8D2F-5D48-326F-DDADAD629DF0}"/>
              </a:ext>
            </a:extLst>
          </p:cNvPr>
          <p:cNvSpPr>
            <a:spLocks noGrp="1"/>
          </p:cNvSpPr>
          <p:nvPr>
            <p:ph type="title"/>
          </p:nvPr>
        </p:nvSpPr>
        <p:spPr/>
        <p:txBody>
          <a:bodyPr/>
          <a:lstStyle/>
          <a:p>
            <a:pPr algn="ctr"/>
            <a:r>
              <a:rPr lang="es-ES" dirty="0"/>
              <a:t>Diferencias entre conceptos de justicia espacial territorial y ambiental</a:t>
            </a:r>
            <a:endParaRPr lang="es-AR" dirty="0"/>
          </a:p>
        </p:txBody>
      </p:sp>
      <p:graphicFrame>
        <p:nvGraphicFramePr>
          <p:cNvPr id="4" name="Tabla 4">
            <a:extLst>
              <a:ext uri="{FF2B5EF4-FFF2-40B4-BE49-F238E27FC236}">
                <a16:creationId xmlns:a16="http://schemas.microsoft.com/office/drawing/2014/main" id="{554D23FA-C3EB-225E-3D47-C9FFA2CD323E}"/>
              </a:ext>
            </a:extLst>
          </p:cNvPr>
          <p:cNvGraphicFramePr>
            <a:graphicFrameLocks noGrp="1"/>
          </p:cNvGraphicFramePr>
          <p:nvPr>
            <p:ph idx="1"/>
            <p:extLst>
              <p:ext uri="{D42A27DB-BD31-4B8C-83A1-F6EECF244321}">
                <p14:modId xmlns:p14="http://schemas.microsoft.com/office/powerpoint/2010/main" val="2320807166"/>
              </p:ext>
            </p:extLst>
          </p:nvPr>
        </p:nvGraphicFramePr>
        <p:xfrm>
          <a:off x="1140142" y="2057398"/>
          <a:ext cx="10137459" cy="3990475"/>
        </p:xfrm>
        <a:graphic>
          <a:graphicData uri="http://schemas.openxmlformats.org/drawingml/2006/table">
            <a:tbl>
              <a:tblPr firstRow="1" bandRow="1">
                <a:tableStyleId>{5C22544A-7EE6-4342-B048-85BDC9FD1C3A}</a:tableStyleId>
              </a:tblPr>
              <a:tblGrid>
                <a:gridCol w="3379153">
                  <a:extLst>
                    <a:ext uri="{9D8B030D-6E8A-4147-A177-3AD203B41FA5}">
                      <a16:colId xmlns:a16="http://schemas.microsoft.com/office/drawing/2014/main" val="159373801"/>
                    </a:ext>
                  </a:extLst>
                </a:gridCol>
                <a:gridCol w="3379153">
                  <a:extLst>
                    <a:ext uri="{9D8B030D-6E8A-4147-A177-3AD203B41FA5}">
                      <a16:colId xmlns:a16="http://schemas.microsoft.com/office/drawing/2014/main" val="1718925546"/>
                    </a:ext>
                  </a:extLst>
                </a:gridCol>
                <a:gridCol w="3379153">
                  <a:extLst>
                    <a:ext uri="{9D8B030D-6E8A-4147-A177-3AD203B41FA5}">
                      <a16:colId xmlns:a16="http://schemas.microsoft.com/office/drawing/2014/main" val="3390920518"/>
                    </a:ext>
                  </a:extLst>
                </a:gridCol>
              </a:tblGrid>
              <a:tr h="623272">
                <a:tc>
                  <a:txBody>
                    <a:bodyPr/>
                    <a:lstStyle/>
                    <a:p>
                      <a:r>
                        <a:rPr lang="es-ES" dirty="0"/>
                        <a:t>JUSTICIA SOCIAL ESPACIAL</a:t>
                      </a:r>
                      <a:endParaRPr lang="es-AR" dirty="0"/>
                    </a:p>
                  </a:txBody>
                  <a:tcPr/>
                </a:tc>
                <a:tc>
                  <a:txBody>
                    <a:bodyPr/>
                    <a:lstStyle/>
                    <a:p>
                      <a:r>
                        <a:rPr lang="es-ES" dirty="0"/>
                        <a:t>JUSTICIA TERRITORIAL</a:t>
                      </a:r>
                      <a:endParaRPr lang="es-AR" dirty="0"/>
                    </a:p>
                  </a:txBody>
                  <a:tcPr/>
                </a:tc>
                <a:tc>
                  <a:txBody>
                    <a:bodyPr/>
                    <a:lstStyle/>
                    <a:p>
                      <a:r>
                        <a:rPr lang="es-ES" dirty="0"/>
                        <a:t>JUSTICIA AMBIENTAL</a:t>
                      </a:r>
                      <a:endParaRPr lang="es-AR" dirty="0"/>
                    </a:p>
                  </a:txBody>
                  <a:tcPr/>
                </a:tc>
                <a:extLst>
                  <a:ext uri="{0D108BD9-81ED-4DB2-BD59-A6C34878D82A}">
                    <a16:rowId xmlns:a16="http://schemas.microsoft.com/office/drawing/2014/main" val="4182829033"/>
                  </a:ext>
                </a:extLst>
              </a:tr>
              <a:tr h="2196072">
                <a:tc>
                  <a:txBody>
                    <a:bodyPr/>
                    <a:lstStyle/>
                    <a:p>
                      <a:pPr>
                        <a:lnSpc>
                          <a:spcPct val="107000"/>
                        </a:lnSpc>
                        <a:spcBef>
                          <a:spcPts val="2400"/>
                        </a:spcBef>
                        <a:spcAft>
                          <a:spcPts val="2400"/>
                        </a:spcAft>
                      </a:pPr>
                      <a:r>
                        <a:rPr lang="es-AR" sz="1800" kern="0" dirty="0">
                          <a:effectLst/>
                          <a:latin typeface="Times New Roman" panose="02020603050405020304" pitchFamily="18" charset="0"/>
                          <a:ea typeface="Times New Roman" panose="02020603050405020304" pitchFamily="18" charset="0"/>
                          <a:cs typeface="Times New Roman" panose="02020603050405020304" pitchFamily="18" charset="0"/>
                        </a:rPr>
                        <a:t>- La justicia espacial se enfoca en la equidad y la distribución justa de recursos y oportunidades en un contexto espacial más amplio, considerando las disparidades entre regiones, ciudades, barrios, etc.</a:t>
                      </a:r>
                      <a:endParaRPr lang="es-A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Bef>
                          <a:spcPts val="2400"/>
                        </a:spcBef>
                        <a:spcAft>
                          <a:spcPts val="2400"/>
                        </a:spcAft>
                      </a:pPr>
                      <a:r>
                        <a:rPr lang="es-AR" sz="1800" kern="0" dirty="0">
                          <a:effectLst/>
                          <a:latin typeface="Times New Roman" panose="02020603050405020304" pitchFamily="18" charset="0"/>
                          <a:ea typeface="Times New Roman" panose="02020603050405020304" pitchFamily="18" charset="0"/>
                          <a:cs typeface="Times New Roman" panose="02020603050405020304" pitchFamily="18" charset="0"/>
                        </a:rPr>
                        <a:t>- La justicia territorial se centra en la distribución y el acceso justo a los recursos y el poder dentro de un territorio específico, considerando aspectos políticos, económicos y culturales.</a:t>
                      </a:r>
                      <a:endParaRPr lang="es-A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Bef>
                          <a:spcPts val="2400"/>
                        </a:spcBef>
                        <a:spcAft>
                          <a:spcPts val="2400"/>
                        </a:spcAft>
                      </a:pPr>
                      <a:r>
                        <a:rPr lang="es-AR" sz="1800" kern="0" dirty="0">
                          <a:effectLst/>
                          <a:latin typeface="Times New Roman" panose="02020603050405020304" pitchFamily="18" charset="0"/>
                          <a:ea typeface="Times New Roman" panose="02020603050405020304" pitchFamily="18" charset="0"/>
                          <a:cs typeface="Times New Roman" panose="02020603050405020304" pitchFamily="18" charset="0"/>
                        </a:rPr>
                        <a:t>- La justicia ambiental se centra específicamente en los impactos ambientales desproporcionados que afectan a comunidades marginadas y desfavorecidas, y busca corregir estas injusticias.</a:t>
                      </a:r>
                      <a:endParaRPr lang="es-A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88976821"/>
                  </a:ext>
                </a:extLst>
              </a:tr>
              <a:tr h="1171131">
                <a:tc>
                  <a:txBody>
                    <a:bodyPr/>
                    <a:lstStyle/>
                    <a:p>
                      <a:pPr>
                        <a:lnSpc>
                          <a:spcPct val="107000"/>
                        </a:lnSpc>
                        <a:spcBef>
                          <a:spcPts val="2400"/>
                        </a:spcBef>
                        <a:spcAft>
                          <a:spcPts val="2400"/>
                        </a:spcAft>
                      </a:pPr>
                      <a:r>
                        <a:rPr lang="es-AR" sz="1800" kern="0" dirty="0">
                          <a:effectLst/>
                          <a:latin typeface="Times New Roman" panose="02020603050405020304" pitchFamily="18" charset="0"/>
                          <a:ea typeface="Times New Roman" panose="02020603050405020304" pitchFamily="18" charset="0"/>
                          <a:cs typeface="Times New Roman" panose="02020603050405020304" pitchFamily="18" charset="0"/>
                        </a:rPr>
                        <a:t>- Algunos autores destacados: David Harvey, Edward Soja, </a:t>
                      </a:r>
                      <a:r>
                        <a:rPr lang="es-A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Doreen</a:t>
                      </a:r>
                      <a:r>
                        <a:rPr lang="es-AR" sz="1800" kern="0" dirty="0">
                          <a:effectLst/>
                          <a:latin typeface="Times New Roman" panose="02020603050405020304" pitchFamily="18" charset="0"/>
                          <a:ea typeface="Times New Roman" panose="02020603050405020304" pitchFamily="18" charset="0"/>
                          <a:cs typeface="Times New Roman" panose="02020603050405020304" pitchFamily="18" charset="0"/>
                        </a:rPr>
                        <a:t> Massey</a:t>
                      </a:r>
                      <a:endParaRPr lang="es-A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Bef>
                          <a:spcPts val="2400"/>
                        </a:spcBef>
                        <a:spcAft>
                          <a:spcPts val="2400"/>
                        </a:spcAft>
                      </a:pPr>
                      <a:r>
                        <a:rPr lang="es-AR" sz="1800" kern="0">
                          <a:effectLst/>
                          <a:latin typeface="Times New Roman" panose="02020603050405020304" pitchFamily="18" charset="0"/>
                          <a:ea typeface="Times New Roman" panose="02020603050405020304" pitchFamily="18" charset="0"/>
                          <a:cs typeface="Times New Roman" panose="02020603050405020304" pitchFamily="18" charset="0"/>
                        </a:rPr>
                        <a:t>- Algunos autores destacados: Neil Brenner, Ananya Roy, Saskia Sassen</a:t>
                      </a:r>
                      <a:endParaRPr lang="es-A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Bef>
                          <a:spcPts val="2400"/>
                        </a:spcBef>
                        <a:spcAft>
                          <a:spcPts val="2400"/>
                        </a:spcAft>
                      </a:pPr>
                      <a:r>
                        <a:rPr lang="es-AR" sz="1800" kern="0" dirty="0">
                          <a:effectLst/>
                          <a:latin typeface="Times New Roman" panose="02020603050405020304" pitchFamily="18" charset="0"/>
                          <a:ea typeface="Times New Roman" panose="02020603050405020304" pitchFamily="18" charset="0"/>
                          <a:cs typeface="Times New Roman" panose="02020603050405020304" pitchFamily="18" charset="0"/>
                        </a:rPr>
                        <a:t>- Algunos autores destacados: Robert Bullard, </a:t>
                      </a:r>
                      <a:r>
                        <a:rPr lang="es-A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Julian</a:t>
                      </a:r>
                      <a:r>
                        <a:rPr lang="es-AR" sz="1800" kern="0" dirty="0">
                          <a:effectLst/>
                          <a:latin typeface="Times New Roman" panose="02020603050405020304" pitchFamily="18" charset="0"/>
                          <a:ea typeface="Times New Roman" panose="02020603050405020304" pitchFamily="18" charset="0"/>
                          <a:cs typeface="Times New Roman" panose="02020603050405020304" pitchFamily="18" charset="0"/>
                        </a:rPr>
                        <a:t> Agyeman, David </a:t>
                      </a:r>
                      <a:r>
                        <a:rPr lang="es-A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Schlosberg</a:t>
                      </a:r>
                      <a:endParaRPr lang="es-A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91307125"/>
                  </a:ext>
                </a:extLst>
              </a:tr>
            </a:tbl>
          </a:graphicData>
        </a:graphic>
      </p:graphicFrame>
    </p:spTree>
    <p:extLst>
      <p:ext uri="{BB962C8B-B14F-4D97-AF65-F5344CB8AC3E}">
        <p14:creationId xmlns:p14="http://schemas.microsoft.com/office/powerpoint/2010/main" val="3302212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4BE9E3-21BB-648D-B6CB-3B6E9471E80E}"/>
              </a:ext>
            </a:extLst>
          </p:cNvPr>
          <p:cNvSpPr>
            <a:spLocks noGrp="1"/>
          </p:cNvSpPr>
          <p:nvPr>
            <p:ph type="title"/>
          </p:nvPr>
        </p:nvSpPr>
        <p:spPr>
          <a:xfrm>
            <a:off x="1143000" y="609600"/>
            <a:ext cx="9875520" cy="898358"/>
          </a:xfrm>
        </p:spPr>
        <p:txBody>
          <a:bodyPr/>
          <a:lstStyle/>
          <a:p>
            <a:pPr algn="ctr"/>
            <a:r>
              <a:rPr lang="es-AR" dirty="0"/>
              <a:t>5. Contenidos de la justicia territorial</a:t>
            </a:r>
          </a:p>
        </p:txBody>
      </p:sp>
      <p:sp>
        <p:nvSpPr>
          <p:cNvPr id="3" name="Marcador de contenido 2">
            <a:extLst>
              <a:ext uri="{FF2B5EF4-FFF2-40B4-BE49-F238E27FC236}">
                <a16:creationId xmlns:a16="http://schemas.microsoft.com/office/drawing/2014/main" id="{F321C780-FC8F-0526-47B4-EA6819DE280F}"/>
              </a:ext>
            </a:extLst>
          </p:cNvPr>
          <p:cNvSpPr>
            <a:spLocks noGrp="1"/>
          </p:cNvSpPr>
          <p:nvPr>
            <p:ph idx="1"/>
          </p:nvPr>
        </p:nvSpPr>
        <p:spPr>
          <a:xfrm>
            <a:off x="1176129" y="1507958"/>
            <a:ext cx="9872871" cy="4191699"/>
          </a:xfrm>
        </p:spPr>
        <p:txBody>
          <a:bodyPr>
            <a:normAutofit fontScale="92500"/>
          </a:bodyPr>
          <a:lstStyle/>
          <a:p>
            <a:pPr algn="just">
              <a:lnSpc>
                <a:spcPct val="140000"/>
              </a:lnSpc>
              <a:spcBef>
                <a:spcPts val="0"/>
              </a:spcBef>
              <a:spcAft>
                <a:spcPts val="800"/>
              </a:spcAft>
            </a:pPr>
            <a:r>
              <a:rPr lang="es-MX" b="1" i="0" u="none" strike="noStrike" dirty="0">
                <a:solidFill>
                  <a:srgbClr val="000000"/>
                </a:solidFill>
                <a:effectLst/>
                <a:latin typeface="Calibri" panose="020F0502020204030204" pitchFamily="34" charset="0"/>
              </a:rPr>
              <a:t>Dimensión física o material:</a:t>
            </a:r>
            <a:r>
              <a:rPr lang="es-MX" b="0" i="0" u="none" strike="noStrike" dirty="0">
                <a:solidFill>
                  <a:srgbClr val="000000"/>
                </a:solidFill>
                <a:effectLst/>
                <a:latin typeface="Calibri" panose="020F0502020204030204" pitchFamily="34" charset="0"/>
              </a:rPr>
              <a:t> aspectos de la justicia distributiva en relación a la localización o la espacialidad.  Está caracterizada por las posibilidades de acceso y disfrute a los bienes, servicios infraestructuras necesarios para una vida digna o a vivir en condiciones adecuadas de vida. Estas posibilidades se ven afectadas por la desigual distribución (Estado y Mercado) </a:t>
            </a:r>
            <a:r>
              <a:rPr lang="es-MX" dirty="0">
                <a:solidFill>
                  <a:srgbClr val="000000"/>
                </a:solidFill>
                <a:latin typeface="Calibri" panose="020F0502020204030204" pitchFamily="34" charset="0"/>
              </a:rPr>
              <a:t>de los recursos para el acceso y disfrute de esos bienes y servicios y por el sistema de movilidad y transporte, </a:t>
            </a:r>
            <a:r>
              <a:rPr lang="es-MX" b="0" i="0" u="none" strike="noStrike" dirty="0">
                <a:solidFill>
                  <a:srgbClr val="000000"/>
                </a:solidFill>
                <a:effectLst/>
                <a:latin typeface="Calibri" panose="020F0502020204030204" pitchFamily="34" charset="0"/>
              </a:rPr>
              <a:t>en las diversas escalas.</a:t>
            </a:r>
          </a:p>
          <a:p>
            <a:pPr algn="just">
              <a:lnSpc>
                <a:spcPct val="140000"/>
              </a:lnSpc>
              <a:spcBef>
                <a:spcPts val="0"/>
              </a:spcBef>
              <a:spcAft>
                <a:spcPts val="800"/>
              </a:spcAft>
            </a:pPr>
            <a:r>
              <a:rPr lang="es-ES" b="1" dirty="0">
                <a:solidFill>
                  <a:srgbClr val="000000"/>
                </a:solidFill>
                <a:latin typeface="Calibri" panose="020F0502020204030204" pitchFamily="34" charset="0"/>
              </a:rPr>
              <a:t>No discriminación</a:t>
            </a:r>
            <a:r>
              <a:rPr lang="es-ES" dirty="0">
                <a:solidFill>
                  <a:srgbClr val="000000"/>
                </a:solidFill>
                <a:latin typeface="Calibri" panose="020F0502020204030204" pitchFamily="34" charset="0"/>
              </a:rPr>
              <a:t>: segregación socioespacial, privación de acceso a bienes servicios e infraestructuras en barrios populares y territorios periféricos por su localización o dimensión étnico cultural, migrantes, refugiados, </a:t>
            </a:r>
            <a:r>
              <a:rPr lang="es-ES" dirty="0" err="1">
                <a:solidFill>
                  <a:srgbClr val="000000"/>
                </a:solidFill>
                <a:latin typeface="Calibri" panose="020F0502020204030204" pitchFamily="34" charset="0"/>
              </a:rPr>
              <a:t>etc</a:t>
            </a:r>
            <a:r>
              <a:rPr lang="es-ES" dirty="0">
                <a:solidFill>
                  <a:srgbClr val="000000"/>
                </a:solidFill>
                <a:latin typeface="Calibri" panose="020F0502020204030204" pitchFamily="34" charset="0"/>
              </a:rPr>
              <a:t> . </a:t>
            </a:r>
            <a:endParaRPr lang="es-MX" sz="18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572332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70D7273-3126-00B9-61F3-BF28B3E4F255}"/>
              </a:ext>
            </a:extLst>
          </p:cNvPr>
          <p:cNvSpPr>
            <a:spLocks noGrp="1"/>
          </p:cNvSpPr>
          <p:nvPr>
            <p:ph idx="1"/>
          </p:nvPr>
        </p:nvSpPr>
        <p:spPr>
          <a:xfrm>
            <a:off x="1133496" y="1030705"/>
            <a:ext cx="9925008" cy="4796589"/>
          </a:xfrm>
        </p:spPr>
        <p:txBody>
          <a:bodyPr>
            <a:normAutofit fontScale="85000" lnSpcReduction="10000"/>
          </a:bodyPr>
          <a:lstStyle/>
          <a:p>
            <a:pPr algn="just">
              <a:lnSpc>
                <a:spcPct val="140000"/>
              </a:lnSpc>
              <a:spcBef>
                <a:spcPts val="0"/>
              </a:spcBef>
              <a:spcAft>
                <a:spcPts val="800"/>
              </a:spcAft>
            </a:pPr>
            <a:r>
              <a:rPr lang="es-MX" b="1" dirty="0">
                <a:solidFill>
                  <a:srgbClr val="000000"/>
                </a:solidFill>
                <a:latin typeface="Calibri" panose="020F0502020204030204" pitchFamily="34" charset="0"/>
              </a:rPr>
              <a:t>Dimensión Simbólica: </a:t>
            </a:r>
            <a:r>
              <a:rPr lang="es-MX" b="0" i="0" u="none" strike="noStrike" dirty="0">
                <a:solidFill>
                  <a:srgbClr val="000000"/>
                </a:solidFill>
                <a:effectLst/>
                <a:latin typeface="Calibri" panose="020F0502020204030204" pitchFamily="34" charset="0"/>
              </a:rPr>
              <a:t>se refiere, por una parte, a la representación de la memoria colectiva en relación a la identificación de los lugares con valores históricamente construidos. </a:t>
            </a:r>
            <a:r>
              <a:rPr lang="es-MX" dirty="0">
                <a:solidFill>
                  <a:srgbClr val="000000"/>
                </a:solidFill>
                <a:latin typeface="Calibri" panose="020F0502020204030204" pitchFamily="34" charset="0"/>
              </a:rPr>
              <a:t>Implica </a:t>
            </a:r>
            <a:r>
              <a:rPr lang="es-MX" b="0" i="0" u="none" strike="noStrike" dirty="0">
                <a:solidFill>
                  <a:srgbClr val="000000"/>
                </a:solidFill>
                <a:effectLst/>
                <a:latin typeface="Calibri" panose="020F0502020204030204" pitchFamily="34" charset="0"/>
              </a:rPr>
              <a:t>el reconocimiento de la diversidad cultural:  Por ejemplo, los nombres de las plazas, escuelas, territorios, la señalización de espacios de memoria; la toponimia en territorios de uso tradicional de los pueblos indígenas, etc. Por ejemplo: la nominación de las calles, plazas, escuelas y demás sitios no deben invisibilizar a las mujeres, personas no binarias, minorías étnicas, etc. </a:t>
            </a:r>
          </a:p>
          <a:p>
            <a:pPr rtl="0">
              <a:lnSpc>
                <a:spcPct val="140000"/>
              </a:lnSpc>
              <a:spcBef>
                <a:spcPts val="0"/>
              </a:spcBef>
              <a:spcAft>
                <a:spcPts val="800"/>
              </a:spcAft>
            </a:pPr>
            <a:r>
              <a:rPr lang="es-MX" b="1" dirty="0">
                <a:solidFill>
                  <a:srgbClr val="000000"/>
                </a:solidFill>
                <a:latin typeface="Calibri" panose="020F0502020204030204" pitchFamily="34" charset="0"/>
              </a:rPr>
              <a:t>Dimensión política: </a:t>
            </a:r>
            <a:r>
              <a:rPr lang="es-MX" dirty="0">
                <a:solidFill>
                  <a:srgbClr val="000000"/>
                </a:solidFill>
                <a:latin typeface="Calibri" panose="020F0502020204030204" pitchFamily="34" charset="0"/>
              </a:rPr>
              <a:t>Participación de las y los  pobladores en las decisiones materiales y simbólicas del territorio que habitar: Gestión democrática del territorio (Escazú, Derecho  a la Ciudad, Convenio 169) y Reconocimiento / Acción afirmativa de grupos históricos y estructuralmente excluidos </a:t>
            </a:r>
            <a:r>
              <a:rPr lang="es-MX" b="0" i="0" u="none" strike="noStrike" dirty="0">
                <a:solidFill>
                  <a:srgbClr val="000000"/>
                </a:solidFill>
                <a:effectLst/>
                <a:latin typeface="Calibri" panose="020F0502020204030204" pitchFamily="34" charset="0"/>
              </a:rPr>
              <a:t>género; étnico-cultural; migrantes; discapacidad; </a:t>
            </a:r>
            <a:r>
              <a:rPr lang="es-MX" b="0" i="0" u="none" strike="noStrike" dirty="0" err="1">
                <a:solidFill>
                  <a:srgbClr val="000000"/>
                </a:solidFill>
                <a:effectLst/>
                <a:latin typeface="Calibri" panose="020F0502020204030204" pitchFamily="34" charset="0"/>
              </a:rPr>
              <a:t>NNyA</a:t>
            </a:r>
            <a:r>
              <a:rPr lang="es-MX" b="0" i="0" u="none" strike="noStrike" dirty="0">
                <a:solidFill>
                  <a:srgbClr val="000000"/>
                </a:solidFill>
                <a:effectLst/>
                <a:latin typeface="Calibri" panose="020F0502020204030204" pitchFamily="34" charset="0"/>
              </a:rPr>
              <a:t>//personas mayores.</a:t>
            </a:r>
          </a:p>
          <a:p>
            <a:pPr rtl="0">
              <a:lnSpc>
                <a:spcPct val="140000"/>
              </a:lnSpc>
              <a:spcBef>
                <a:spcPts val="0"/>
              </a:spcBef>
              <a:spcAft>
                <a:spcPts val="800"/>
              </a:spcAft>
            </a:pPr>
            <a:r>
              <a:rPr lang="es-ES" b="1" dirty="0">
                <a:solidFill>
                  <a:srgbClr val="000000"/>
                </a:solidFill>
                <a:latin typeface="Calibri" panose="020F0502020204030204" pitchFamily="34" charset="0"/>
              </a:rPr>
              <a:t>Interseccionalidad</a:t>
            </a:r>
            <a:r>
              <a:rPr lang="es-ES" dirty="0">
                <a:solidFill>
                  <a:srgbClr val="000000"/>
                </a:solidFill>
                <a:latin typeface="Calibri" panose="020F0502020204030204" pitchFamily="34" charset="0"/>
              </a:rPr>
              <a:t>: Género, diversidad cultural, condición migratoria, etaria y discapacidad</a:t>
            </a:r>
            <a:endParaRPr lang="es-MX"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195361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BEF3C0-F31C-115F-CF2C-CF6DE1AAF53A}"/>
              </a:ext>
            </a:extLst>
          </p:cNvPr>
          <p:cNvSpPr>
            <a:spLocks noGrp="1"/>
          </p:cNvSpPr>
          <p:nvPr>
            <p:ph type="title"/>
          </p:nvPr>
        </p:nvSpPr>
        <p:spPr/>
        <p:txBody>
          <a:bodyPr/>
          <a:lstStyle/>
          <a:p>
            <a:pPr algn="ctr"/>
            <a:r>
              <a:rPr lang="es-AR" dirty="0"/>
              <a:t>6. Algunos instrumentos internacionales </a:t>
            </a:r>
          </a:p>
        </p:txBody>
      </p:sp>
      <p:sp>
        <p:nvSpPr>
          <p:cNvPr id="3" name="Marcador de contenido 2">
            <a:extLst>
              <a:ext uri="{FF2B5EF4-FFF2-40B4-BE49-F238E27FC236}">
                <a16:creationId xmlns:a16="http://schemas.microsoft.com/office/drawing/2014/main" id="{2316379A-C689-113E-CB11-4A1DB3F5EE6F}"/>
              </a:ext>
            </a:extLst>
          </p:cNvPr>
          <p:cNvSpPr>
            <a:spLocks noGrp="1"/>
          </p:cNvSpPr>
          <p:nvPr>
            <p:ph idx="1"/>
          </p:nvPr>
        </p:nvSpPr>
        <p:spPr/>
        <p:txBody>
          <a:bodyPr/>
          <a:lstStyle/>
          <a:p>
            <a:r>
              <a:rPr lang="es-AR" sz="2400" dirty="0"/>
              <a:t>CDESC. </a:t>
            </a:r>
            <a:r>
              <a:rPr lang="es-ES" sz="2400" dirty="0">
                <a:effectLst/>
                <a:latin typeface="Arial" panose="020B0604020202020204" pitchFamily="34" charset="0"/>
                <a:ea typeface="Arial" panose="020B0604020202020204" pitchFamily="34" charset="0"/>
              </a:rPr>
              <a:t>Observación General del Comité DESC Nro. 20 (párr. 34) hace referencia al “lugar de residencia” como factor de discriminación: </a:t>
            </a:r>
          </a:p>
          <a:p>
            <a:r>
              <a:rPr lang="es-ES" sz="2400" dirty="0">
                <a:latin typeface="Arial" panose="020B0604020202020204" pitchFamily="34" charset="0"/>
                <a:ea typeface="Arial" panose="020B0604020202020204" pitchFamily="34" charset="0"/>
              </a:rPr>
              <a:t>CDESC. Observación General N 4 (vivienda), 15 (agua) y 26 (tierra)</a:t>
            </a:r>
            <a:endParaRPr lang="es-AR" sz="2400" dirty="0">
              <a:effectLst/>
              <a:latin typeface="Arial" panose="020B0604020202020204" pitchFamily="34" charset="0"/>
              <a:ea typeface="Arial" panose="020B0604020202020204" pitchFamily="34" charset="0"/>
            </a:endParaRPr>
          </a:p>
          <a:p>
            <a:r>
              <a:rPr lang="es-AR" sz="2400" dirty="0"/>
              <a:t>Corte IDH Opinión Consultiva 23 </a:t>
            </a:r>
          </a:p>
          <a:p>
            <a:r>
              <a:rPr lang="es-AR" sz="2400" dirty="0"/>
              <a:t>Informe Relator vivienda al Consejo DH (2022) sobre discriminación y vivienda.</a:t>
            </a:r>
          </a:p>
          <a:p>
            <a:r>
              <a:rPr lang="es-AR" sz="2400" dirty="0"/>
              <a:t>BID: El domicilio importa</a:t>
            </a:r>
            <a:endParaRPr lang="es-AR" dirty="0"/>
          </a:p>
          <a:p>
            <a:endParaRPr lang="es-AR" dirty="0"/>
          </a:p>
          <a:p>
            <a:endParaRPr lang="es-AR" dirty="0"/>
          </a:p>
          <a:p>
            <a:endParaRPr lang="es-AR" dirty="0"/>
          </a:p>
        </p:txBody>
      </p:sp>
    </p:spTree>
    <p:extLst>
      <p:ext uri="{BB962C8B-B14F-4D97-AF65-F5344CB8AC3E}">
        <p14:creationId xmlns:p14="http://schemas.microsoft.com/office/powerpoint/2010/main" val="1830837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38D7A6-3B09-20A7-7CD1-23DDEC1456E9}"/>
              </a:ext>
            </a:extLst>
          </p:cNvPr>
          <p:cNvSpPr>
            <a:spLocks noGrp="1"/>
          </p:cNvSpPr>
          <p:nvPr>
            <p:ph type="title"/>
          </p:nvPr>
        </p:nvSpPr>
        <p:spPr/>
        <p:txBody>
          <a:bodyPr/>
          <a:lstStyle/>
          <a:p>
            <a:pPr algn="ctr"/>
            <a:r>
              <a:rPr lang="es-E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CDESC OG 4 </a:t>
            </a:r>
            <a:endParaRPr lang="es-AR" dirty="0"/>
          </a:p>
        </p:txBody>
      </p:sp>
      <p:sp>
        <p:nvSpPr>
          <p:cNvPr id="3" name="Marcador de contenido 2">
            <a:extLst>
              <a:ext uri="{FF2B5EF4-FFF2-40B4-BE49-F238E27FC236}">
                <a16:creationId xmlns:a16="http://schemas.microsoft.com/office/drawing/2014/main" id="{6DE396D5-9CF8-92D0-651A-E3AD613581E7}"/>
              </a:ext>
            </a:extLst>
          </p:cNvPr>
          <p:cNvSpPr>
            <a:spLocks noGrp="1"/>
          </p:cNvSpPr>
          <p:nvPr>
            <p:ph idx="1"/>
          </p:nvPr>
        </p:nvSpPr>
        <p:spPr>
          <a:xfrm>
            <a:off x="1283368" y="2057400"/>
            <a:ext cx="9732503" cy="3076074"/>
          </a:xfrm>
        </p:spPr>
        <p:txBody>
          <a:bodyPr/>
          <a:lstStyle/>
          <a:p>
            <a:r>
              <a:rPr lang="es-E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 d)</a:t>
            </a:r>
            <a:r>
              <a:rPr lang="es-ES" sz="24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Disponibilidad de servicios, materiales, facilidades e infraestructura</a:t>
            </a:r>
            <a:r>
              <a:rPr lang="es-E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Una vivienda adecuada debe contener ciertos servicios indispensables para la salud, la seguridad, la comodidad y la nutrición.  Todos los beneficiarios del derecho a una vivienda adecuada </a:t>
            </a:r>
            <a:r>
              <a:rPr lang="es-ES" sz="2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deberían tener acceso permanente a recursos naturales y comunes, a agua potable, a energía para la cocina, la calefacción y el alumbrado, a instalaciones sanitarias y de aseo, de almacenamiento de alimentos, de eliminación de desechos</a:t>
            </a:r>
            <a:r>
              <a:rPr lang="es-E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de drenaje y a servicios de emergencia.</a:t>
            </a:r>
            <a:endParaRPr lang="es-A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s-AR" dirty="0"/>
          </a:p>
        </p:txBody>
      </p:sp>
    </p:spTree>
    <p:extLst>
      <p:ext uri="{BB962C8B-B14F-4D97-AF65-F5344CB8AC3E}">
        <p14:creationId xmlns:p14="http://schemas.microsoft.com/office/powerpoint/2010/main" val="1366589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58E5E7-818E-6C22-83ED-9D1A0178C621}"/>
              </a:ext>
            </a:extLst>
          </p:cNvPr>
          <p:cNvSpPr>
            <a:spLocks noGrp="1"/>
          </p:cNvSpPr>
          <p:nvPr>
            <p:ph type="title"/>
          </p:nvPr>
        </p:nvSpPr>
        <p:spPr/>
        <p:txBody>
          <a:bodyPr/>
          <a:lstStyle/>
          <a:p>
            <a:r>
              <a:rPr lang="es-AR" dirty="0"/>
              <a:t>CDESC. </a:t>
            </a:r>
            <a:r>
              <a:rPr lang="es-ES" sz="4400" dirty="0">
                <a:effectLst/>
                <a:latin typeface="Arial" panose="020B0604020202020204" pitchFamily="34" charset="0"/>
                <a:ea typeface="Arial" panose="020B0604020202020204" pitchFamily="34" charset="0"/>
              </a:rPr>
              <a:t>Observación General del Comité DESC Nro. 20, párr. 34</a:t>
            </a:r>
            <a:endParaRPr lang="es-AR" dirty="0"/>
          </a:p>
        </p:txBody>
      </p:sp>
      <p:sp>
        <p:nvSpPr>
          <p:cNvPr id="3" name="Marcador de contenido 2">
            <a:extLst>
              <a:ext uri="{FF2B5EF4-FFF2-40B4-BE49-F238E27FC236}">
                <a16:creationId xmlns:a16="http://schemas.microsoft.com/office/drawing/2014/main" id="{2C6D88BE-CB73-9F87-DC44-9CDFD7E24748}"/>
              </a:ext>
            </a:extLst>
          </p:cNvPr>
          <p:cNvSpPr>
            <a:spLocks noGrp="1"/>
          </p:cNvSpPr>
          <p:nvPr>
            <p:ph idx="1"/>
          </p:nvPr>
        </p:nvSpPr>
        <p:spPr>
          <a:xfrm>
            <a:off x="1159564" y="2283314"/>
            <a:ext cx="9872871" cy="3378666"/>
          </a:xfrm>
        </p:spPr>
        <p:txBody>
          <a:bodyPr>
            <a:normAutofit/>
          </a:bodyPr>
          <a:lstStyle/>
          <a:p>
            <a:pPr marL="45720" indent="0">
              <a:lnSpc>
                <a:spcPct val="120000"/>
              </a:lnSpc>
              <a:buNone/>
            </a:pPr>
            <a:r>
              <a:rPr lang="es-ES" sz="2000" b="1" dirty="0">
                <a:effectLst/>
                <a:latin typeface="Arial" panose="020B0604020202020204" pitchFamily="34" charset="0"/>
                <a:ea typeface="Calibri" panose="020F0502020204030204" pitchFamily="34" charset="0"/>
                <a:cs typeface="Times New Roman" panose="02020603050405020304" pitchFamily="18" charset="0"/>
              </a:rPr>
              <a:t>“El ejercicio de los derechos reconocidos en el Pacto no debe depender del lugar en que resida o haya residido una persona</a:t>
            </a:r>
            <a:r>
              <a:rPr lang="es-ES" sz="2000" dirty="0">
                <a:effectLst/>
                <a:latin typeface="Arial" panose="020B0604020202020204" pitchFamily="34" charset="0"/>
                <a:ea typeface="Calibri" panose="020F0502020204030204" pitchFamily="34" charset="0"/>
                <a:cs typeface="Times New Roman" panose="02020603050405020304" pitchFamily="18" charset="0"/>
              </a:rPr>
              <a:t>, ni </a:t>
            </a:r>
            <a:r>
              <a:rPr lang="es-ES" sz="2000" dirty="0">
                <a:latin typeface="Arial" panose="020B0604020202020204" pitchFamily="34" charset="0"/>
                <a:cs typeface="Times New Roman" panose="02020603050405020304" pitchFamily="18" charset="0"/>
              </a:rPr>
              <a:t>estar determinado por él.  Por ejemplo, no debe depender del hecho de vivir o estar inscrito en una zona urbana o rural o en un asentamiento formal o informal, ni de ser un desplazado interno o llevar un estilo de vida nómada tradicional.  Es preciso erradicar, en la práctica, las disparidades entre localidades y regiones, por ejemplo, garantizando la distribución uniforme, en cuanto al acceso y la calidad, de los servicios sanitarios de atención primaria, secundaria y paliativa”</a:t>
            </a:r>
            <a:endParaRPr lang="es-AR" sz="2000"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739993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587DE9-FAE3-5AB9-A01E-2B134D84D54B}"/>
              </a:ext>
            </a:extLst>
          </p:cNvPr>
          <p:cNvSpPr>
            <a:spLocks noGrp="1"/>
          </p:cNvSpPr>
          <p:nvPr>
            <p:ph type="title"/>
          </p:nvPr>
        </p:nvSpPr>
        <p:spPr/>
        <p:txBody>
          <a:bodyPr/>
          <a:lstStyle/>
          <a:p>
            <a:r>
              <a:rPr lang="es-AR" dirty="0"/>
              <a:t>Proyecto de investigación Estándares de justicia territorial aplicados a DESCA</a:t>
            </a:r>
          </a:p>
        </p:txBody>
      </p:sp>
      <p:sp>
        <p:nvSpPr>
          <p:cNvPr id="3" name="Marcador de contenido 2">
            <a:extLst>
              <a:ext uri="{FF2B5EF4-FFF2-40B4-BE49-F238E27FC236}">
                <a16:creationId xmlns:a16="http://schemas.microsoft.com/office/drawing/2014/main" id="{1B6B4989-626D-2691-E6DE-2C7674BD0BC9}"/>
              </a:ext>
            </a:extLst>
          </p:cNvPr>
          <p:cNvSpPr>
            <a:spLocks noGrp="1"/>
          </p:cNvSpPr>
          <p:nvPr>
            <p:ph idx="1"/>
          </p:nvPr>
        </p:nvSpPr>
        <p:spPr/>
        <p:txBody>
          <a:bodyPr>
            <a:normAutofit fontScale="25000" lnSpcReduction="20000"/>
          </a:bodyPr>
          <a:lstStyle/>
          <a:p>
            <a:pPr marL="0" lvl="0" indent="0" algn="just" fontAlgn="auto">
              <a:lnSpc>
                <a:spcPct val="145000"/>
              </a:lnSpc>
              <a:buNone/>
            </a:pPr>
            <a:r>
              <a:rPr lang="es-AR" sz="6400" dirty="0">
                <a:latin typeface="Georgia" panose="02040502050405020303" pitchFamily="18" charset="0"/>
              </a:rPr>
              <a:t>A. Sistematizar los aportes de la geografía y el derecho sobre territorio, espacio y ambiente con relación al concepto de justicia espacial o territorial.</a:t>
            </a:r>
          </a:p>
          <a:p>
            <a:pPr marL="0" lvl="0" indent="0" algn="just" fontAlgn="auto">
              <a:lnSpc>
                <a:spcPct val="145000"/>
              </a:lnSpc>
              <a:buNone/>
            </a:pPr>
            <a:r>
              <a:rPr lang="es-AR" sz="6400" dirty="0">
                <a:latin typeface="Georgia" panose="02040502050405020303" pitchFamily="18" charset="0"/>
              </a:rPr>
              <a:t>A1 ¿Cuáles son la definición y los elementos </a:t>
            </a:r>
            <a:r>
              <a:rPr lang="es-AR" sz="6400" u="none" strike="noStrike" dirty="0">
                <a:effectLst/>
                <a:latin typeface="Georgia" panose="02040502050405020303" pitchFamily="18" charset="0"/>
                <a:ea typeface="Times New Roman" panose="02020603050405020304" pitchFamily="18" charset="0"/>
              </a:rPr>
              <a:t>que caracterizan la justicia espacial con relación a los conceptos de espacio, territorio y ambiente?</a:t>
            </a:r>
            <a:endParaRPr lang="es-AR" sz="6400" dirty="0">
              <a:latin typeface="Times New Roman" panose="02020603050405020304" pitchFamily="18" charset="0"/>
              <a:ea typeface="Times New Roman" panose="02020603050405020304" pitchFamily="18" charset="0"/>
            </a:endParaRPr>
          </a:p>
          <a:p>
            <a:pPr marL="0" lvl="0" indent="0" algn="just" fontAlgn="auto">
              <a:lnSpc>
                <a:spcPct val="145000"/>
              </a:lnSpc>
              <a:buNone/>
            </a:pPr>
            <a:r>
              <a:rPr lang="es-AR" sz="6400" u="none" strike="noStrike" dirty="0">
                <a:effectLst/>
                <a:latin typeface="Times New Roman" panose="02020603050405020304" pitchFamily="18" charset="0"/>
                <a:ea typeface="Times New Roman" panose="02020603050405020304" pitchFamily="18" charset="0"/>
              </a:rPr>
              <a:t>A2 </a:t>
            </a:r>
            <a:r>
              <a:rPr lang="es-AR" sz="6400" u="none" strike="noStrike" dirty="0">
                <a:effectLst/>
                <a:latin typeface="Georgia" panose="02040502050405020303" pitchFamily="18" charset="0"/>
                <a:ea typeface="Times New Roman" panose="02020603050405020304" pitchFamily="18" charset="0"/>
              </a:rPr>
              <a:t>¿Es posible incorporar, desde una perspectiva jurídica, los conceptos de justicia espacial y segregación social espacial como elementos para la adjudicación de derechos?</a:t>
            </a:r>
            <a:endParaRPr lang="es-AR" sz="6400" dirty="0">
              <a:latin typeface="Times New Roman" panose="02020603050405020304" pitchFamily="18" charset="0"/>
              <a:ea typeface="Times New Roman" panose="02020603050405020304" pitchFamily="18" charset="0"/>
            </a:endParaRPr>
          </a:p>
          <a:p>
            <a:pPr marL="0" lvl="0" indent="0" algn="just" fontAlgn="auto">
              <a:lnSpc>
                <a:spcPct val="145000"/>
              </a:lnSpc>
              <a:buNone/>
            </a:pPr>
            <a:r>
              <a:rPr lang="es-AR" sz="6400" u="none" strike="noStrike" dirty="0">
                <a:effectLst/>
                <a:latin typeface="Times New Roman" panose="02020603050405020304" pitchFamily="18" charset="0"/>
                <a:ea typeface="Times New Roman" panose="02020603050405020304" pitchFamily="18" charset="0"/>
              </a:rPr>
              <a:t>A3 </a:t>
            </a:r>
            <a:r>
              <a:rPr lang="es-AR" sz="6400" u="none" strike="noStrike" dirty="0">
                <a:effectLst/>
                <a:latin typeface="Georgia" panose="02040502050405020303" pitchFamily="18" charset="0"/>
                <a:ea typeface="Times New Roman" panose="02020603050405020304" pitchFamily="18" charset="0"/>
              </a:rPr>
              <a:t>¿En qué medida el principio de justicia espacial o territorial pueden contribuir a visibilizar nuevas dimensiones del derecho a la igualdad en relación con los derechos económicos sociales y culturales con estándares más claros que sirvan para adjudicar derechos ante situaciones de desigualdad espacial o territorial?</a:t>
            </a:r>
            <a:endParaRPr lang="es-AR" sz="6400" dirty="0">
              <a:latin typeface="Times New Roman" panose="02020603050405020304" pitchFamily="18" charset="0"/>
              <a:ea typeface="Times New Roman" panose="02020603050405020304" pitchFamily="18" charset="0"/>
            </a:endParaRPr>
          </a:p>
          <a:p>
            <a:endParaRPr lang="es-AR" dirty="0"/>
          </a:p>
        </p:txBody>
      </p:sp>
    </p:spTree>
    <p:extLst>
      <p:ext uri="{BB962C8B-B14F-4D97-AF65-F5344CB8AC3E}">
        <p14:creationId xmlns:p14="http://schemas.microsoft.com/office/powerpoint/2010/main" val="3035681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F3ED1F-74F1-0F86-F0FF-FA14CC495C2F}"/>
              </a:ext>
            </a:extLst>
          </p:cNvPr>
          <p:cNvSpPr>
            <a:spLocks noGrp="1"/>
          </p:cNvSpPr>
          <p:nvPr>
            <p:ph type="title"/>
          </p:nvPr>
        </p:nvSpPr>
        <p:spPr/>
        <p:txBody>
          <a:bodyPr/>
          <a:lstStyle/>
          <a:p>
            <a:pPr algn="ctr"/>
            <a:r>
              <a:rPr lang="es-ES" dirty="0"/>
              <a:t>CDESC OG 26</a:t>
            </a:r>
            <a:endParaRPr lang="es-AR" dirty="0"/>
          </a:p>
        </p:txBody>
      </p:sp>
      <p:sp>
        <p:nvSpPr>
          <p:cNvPr id="3" name="Marcador de contenido 2">
            <a:extLst>
              <a:ext uri="{FF2B5EF4-FFF2-40B4-BE49-F238E27FC236}">
                <a16:creationId xmlns:a16="http://schemas.microsoft.com/office/drawing/2014/main" id="{ECB30FB1-700E-280D-2C40-6B74636425EF}"/>
              </a:ext>
            </a:extLst>
          </p:cNvPr>
          <p:cNvSpPr>
            <a:spLocks noGrp="1"/>
          </p:cNvSpPr>
          <p:nvPr>
            <p:ph idx="1"/>
          </p:nvPr>
        </p:nvSpPr>
        <p:spPr>
          <a:xfrm>
            <a:off x="1143000" y="1965960"/>
            <a:ext cx="9906000" cy="4130040"/>
          </a:xfrm>
        </p:spPr>
        <p:txBody>
          <a:bodyPr>
            <a:noAutofit/>
          </a:bodyPr>
          <a:lstStyle/>
          <a:p>
            <a:r>
              <a:rPr lang="es-ES" sz="2400" b="0" i="0" u="none" strike="noStrike" baseline="0" dirty="0">
                <a:solidFill>
                  <a:srgbClr val="000000"/>
                </a:solidFill>
                <a:latin typeface="Times New Roman" panose="02020603050405020304" pitchFamily="18" charset="0"/>
              </a:rPr>
              <a:t>47. La cooperación y la asistencia internacionales deben centrarse en apoyar políticas nacionales para asegurar el acceso a la tenencia de la tierra a quienes no tengan reconocidos sus legítimos derechos de usuario. Esas políticas no deben propiciar una concentración o mercantilización de la tierra y deben estar orientadas a mejorar el acceso y la seguridad de la tenencia de las personas y los grupos desfavorecidos y marginados. Deberán establecerse políticas de salvaguardia adecuadas, y las personas y grupos afectados por medidas de cooperación y asistencia internacionales deberán tener acceso a mecanismos de reclamación independientes. La cooperación y la asistencia internacionales pueden facilitar las iniciativas encaminadas a asegurar que las políticas territoriales sean sostenibles y formen o acaben formando una parte integral de los planes oficiales de ordenación territorial y de los planes estatales más generales de planificación territorial </a:t>
            </a:r>
            <a:endParaRPr lang="es-AR" sz="2400" dirty="0"/>
          </a:p>
        </p:txBody>
      </p:sp>
    </p:spTree>
    <p:extLst>
      <p:ext uri="{BB962C8B-B14F-4D97-AF65-F5344CB8AC3E}">
        <p14:creationId xmlns:p14="http://schemas.microsoft.com/office/powerpoint/2010/main" val="2921888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45B3A-0CE2-3401-3689-AD350E741986}"/>
              </a:ext>
            </a:extLst>
          </p:cNvPr>
          <p:cNvSpPr>
            <a:spLocks noGrp="1"/>
          </p:cNvSpPr>
          <p:nvPr>
            <p:ph type="title"/>
          </p:nvPr>
        </p:nvSpPr>
        <p:spPr/>
        <p:txBody>
          <a:bodyPr/>
          <a:lstStyle/>
          <a:p>
            <a:pPr algn="ctr"/>
            <a:r>
              <a:rPr lang="es-ES" dirty="0"/>
              <a:t>CDESC OG 26  </a:t>
            </a:r>
            <a:r>
              <a:rPr lang="es-ES"/>
              <a:t>Reforma Agraria </a:t>
            </a:r>
            <a:endParaRPr lang="es-AR" dirty="0"/>
          </a:p>
        </p:txBody>
      </p:sp>
      <p:sp>
        <p:nvSpPr>
          <p:cNvPr id="3" name="Marcador de contenido 2">
            <a:extLst>
              <a:ext uri="{FF2B5EF4-FFF2-40B4-BE49-F238E27FC236}">
                <a16:creationId xmlns:a16="http://schemas.microsoft.com/office/drawing/2014/main" id="{62C5447A-FE8E-7431-DE6F-ED9EE7AA163D}"/>
              </a:ext>
            </a:extLst>
          </p:cNvPr>
          <p:cNvSpPr>
            <a:spLocks noGrp="1"/>
          </p:cNvSpPr>
          <p:nvPr>
            <p:ph idx="1"/>
          </p:nvPr>
        </p:nvSpPr>
        <p:spPr/>
        <p:txBody>
          <a:bodyPr>
            <a:normAutofit fontScale="92500" lnSpcReduction="10000"/>
          </a:bodyPr>
          <a:lstStyle/>
          <a:p>
            <a:r>
              <a:rPr lang="es-ES" dirty="0"/>
              <a:t>36. La reforma agraria es una importante medida para hacer efectivos los derechos relativos a la tierra consagrados en el Pacto. La distribución más equitativa de la tierra mediante una reforma agraria puede tener una repercusión considerable en la reducción de la pobreza y contribuir a la inclusión social y el empoderamiento económico48. Mejora la seguridad alimentaria porque aumenta la disponibilidad y asequibilidad de los alimentos, lo que permite amortiguar las perturbaciones externas49. Los programas de distribución de tierras también deben apoyar a las pequeñas explotaciones agrícolas familiares, que a menudo utilizan la tierra de forma más sostenible y contribuyen al desarrollo rural por ser intensivas en mano de obra.</a:t>
            </a:r>
          </a:p>
          <a:p>
            <a:r>
              <a:rPr lang="es-ES" dirty="0"/>
              <a:t>. Los programas de redistribución de la tierra y reforma agraria deben centrarse especialmente en el acceso a la tierra de los jóvenes, las mujeres, las comunidades que sufren discriminación racial y basada en la ascendencia y otras personas pertenecientes a grupos marginados, y deben respetar y proteger la tenencia colectiva y consuetudinaria de la tierra. </a:t>
            </a:r>
            <a:endParaRPr lang="es-AR" dirty="0"/>
          </a:p>
        </p:txBody>
      </p:sp>
    </p:spTree>
    <p:extLst>
      <p:ext uri="{BB962C8B-B14F-4D97-AF65-F5344CB8AC3E}">
        <p14:creationId xmlns:p14="http://schemas.microsoft.com/office/powerpoint/2010/main" val="3182181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300B45-0A70-24BF-EA0E-BA396BB230B5}"/>
              </a:ext>
            </a:extLst>
          </p:cNvPr>
          <p:cNvSpPr>
            <a:spLocks noGrp="1"/>
          </p:cNvSpPr>
          <p:nvPr>
            <p:ph type="title"/>
          </p:nvPr>
        </p:nvSpPr>
        <p:spPr>
          <a:xfrm>
            <a:off x="1143000" y="609600"/>
            <a:ext cx="10182138" cy="1361813"/>
          </a:xfrm>
        </p:spPr>
        <p:txBody>
          <a:bodyPr>
            <a:noAutofit/>
          </a:bodyPr>
          <a:lstStyle/>
          <a:p>
            <a:pPr algn="ctr"/>
            <a:r>
              <a:rPr lang="es-ES" sz="3200" dirty="0">
                <a:latin typeface="+mn-lt"/>
                <a:ea typeface="+mn-ea"/>
                <a:cs typeface="+mn-cs"/>
              </a:rPr>
              <a:t>Informe del Relator Especial medio ambiente sin riesgos, limpio, saludable y sostenible, </a:t>
            </a:r>
            <a:r>
              <a:rPr lang="es-ES" sz="3200" dirty="0" err="1">
                <a:latin typeface="+mn-lt"/>
                <a:ea typeface="+mn-ea"/>
                <a:cs typeface="+mn-cs"/>
              </a:rPr>
              <a:t>Jhon</a:t>
            </a:r>
            <a:r>
              <a:rPr lang="es-ES" sz="3200" dirty="0">
                <a:latin typeface="+mn-lt"/>
                <a:ea typeface="+mn-ea"/>
                <a:cs typeface="+mn-cs"/>
              </a:rPr>
              <a:t> H. Knox, 2016</a:t>
            </a:r>
            <a:endParaRPr lang="es-AR" sz="3200" dirty="0">
              <a:latin typeface="+mn-lt"/>
              <a:ea typeface="+mn-ea"/>
              <a:cs typeface="+mn-cs"/>
            </a:endParaRPr>
          </a:p>
        </p:txBody>
      </p:sp>
      <p:sp>
        <p:nvSpPr>
          <p:cNvPr id="3" name="Marcador de contenido 2">
            <a:extLst>
              <a:ext uri="{FF2B5EF4-FFF2-40B4-BE49-F238E27FC236}">
                <a16:creationId xmlns:a16="http://schemas.microsoft.com/office/drawing/2014/main" id="{E68A91F0-B0FB-67AD-33E7-282DCE91EF32}"/>
              </a:ext>
            </a:extLst>
          </p:cNvPr>
          <p:cNvSpPr>
            <a:spLocks noGrp="1"/>
          </p:cNvSpPr>
          <p:nvPr>
            <p:ph idx="1"/>
          </p:nvPr>
        </p:nvSpPr>
        <p:spPr>
          <a:xfrm>
            <a:off x="978568" y="2630906"/>
            <a:ext cx="10053867" cy="3272590"/>
          </a:xfrm>
        </p:spPr>
        <p:txBody>
          <a:bodyPr/>
          <a:lstStyle/>
          <a:p>
            <a:r>
              <a:rPr lang="es-ES" sz="2400" dirty="0"/>
              <a:t>El Relator Especial sobre la cuestión de las obligaciones de derechos humanos relacionadas con el disfrute de un medio ambiente sin riesgos, limpio, saludable y sostenible expresó que, como ha reconocido el Consejo de Derechos Humanos, quienes </a:t>
            </a:r>
            <a:r>
              <a:rPr lang="es-ES" sz="2400" b="1" dirty="0"/>
              <a:t>ya son vulnerables debido a factores tales como la situación geográfica</a:t>
            </a:r>
            <a:r>
              <a:rPr lang="es-ES" sz="2400" dirty="0"/>
              <a:t>, la pobreza, el género, la edad, la condición de indígena o minoría, el origen nacional o social, el nacimiento o cualquier otra condición social y la discapacidad </a:t>
            </a:r>
            <a:r>
              <a:rPr lang="es-ES" sz="2400" b="1" dirty="0"/>
              <a:t>sufren los peores efectos del cambio climático. </a:t>
            </a:r>
            <a:endParaRPr lang="es-AR" sz="2400" b="1" dirty="0"/>
          </a:p>
        </p:txBody>
      </p:sp>
    </p:spTree>
    <p:extLst>
      <p:ext uri="{BB962C8B-B14F-4D97-AF65-F5344CB8AC3E}">
        <p14:creationId xmlns:p14="http://schemas.microsoft.com/office/powerpoint/2010/main" val="164215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F9B947-55D2-3418-78BF-198A4C358FEA}"/>
              </a:ext>
            </a:extLst>
          </p:cNvPr>
          <p:cNvSpPr>
            <a:spLocks noGrp="1"/>
          </p:cNvSpPr>
          <p:nvPr>
            <p:ph type="title"/>
          </p:nvPr>
        </p:nvSpPr>
        <p:spPr/>
        <p:txBody>
          <a:bodyPr>
            <a:normAutofit fontScale="90000"/>
          </a:bodyPr>
          <a:lstStyle/>
          <a:p>
            <a:r>
              <a:rPr lang="es-AR" dirty="0">
                <a:latin typeface="Georgia" panose="02040502050405020303" pitchFamily="18" charset="0"/>
                <a:ea typeface="Times New Roman" panose="02020603050405020304" pitchFamily="18" charset="0"/>
              </a:rPr>
              <a:t>Informe del Relator Especial de </a:t>
            </a:r>
            <a:r>
              <a:rPr lang="es-AR" dirty="0" err="1">
                <a:latin typeface="Georgia" panose="02040502050405020303" pitchFamily="18" charset="0"/>
                <a:ea typeface="Times New Roman" panose="02020603050405020304" pitchFamily="18" charset="0"/>
              </a:rPr>
              <a:t>Viviendaal</a:t>
            </a:r>
            <a:r>
              <a:rPr lang="es-AR" dirty="0">
                <a:latin typeface="Georgia" panose="02040502050405020303" pitchFamily="18" charset="0"/>
                <a:ea typeface="Times New Roman" panose="02020603050405020304" pitchFamily="18" charset="0"/>
              </a:rPr>
              <a:t>  Consejo de Derechos Humanos ONU </a:t>
            </a:r>
            <a:r>
              <a:rPr lang="es-ES" dirty="0">
                <a:latin typeface="Times New Roman" panose="02020603050405020304" pitchFamily="18" charset="0"/>
                <a:ea typeface="Times New Roman" panose="02020603050405020304" pitchFamily="18" charset="0"/>
              </a:rPr>
              <a:t>2021</a:t>
            </a:r>
            <a:endParaRPr lang="es-AR" dirty="0"/>
          </a:p>
        </p:txBody>
      </p:sp>
      <p:sp>
        <p:nvSpPr>
          <p:cNvPr id="3" name="Marcador de contenido 2">
            <a:extLst>
              <a:ext uri="{FF2B5EF4-FFF2-40B4-BE49-F238E27FC236}">
                <a16:creationId xmlns:a16="http://schemas.microsoft.com/office/drawing/2014/main" id="{ECF0803E-D931-A3FC-48F8-41FC70E0EB8A}"/>
              </a:ext>
            </a:extLst>
          </p:cNvPr>
          <p:cNvSpPr>
            <a:spLocks noGrp="1"/>
          </p:cNvSpPr>
          <p:nvPr>
            <p:ph idx="1"/>
          </p:nvPr>
        </p:nvSpPr>
        <p:spPr>
          <a:xfrm>
            <a:off x="889234" y="2088859"/>
            <a:ext cx="10444294" cy="3926047"/>
          </a:xfrm>
        </p:spPr>
        <p:txBody>
          <a:bodyPr>
            <a:normAutofit fontScale="40000" lnSpcReduction="20000"/>
          </a:bodyPr>
          <a:lstStyle/>
          <a:p>
            <a:pPr marL="45720" indent="0">
              <a:lnSpc>
                <a:spcPct val="140000"/>
              </a:lnSpc>
              <a:spcBef>
                <a:spcPts val="600"/>
              </a:spcBef>
              <a:spcAft>
                <a:spcPts val="600"/>
              </a:spcAft>
              <a:buNone/>
            </a:pPr>
            <a:r>
              <a:rPr lang="es-AR" sz="4300" dirty="0"/>
              <a:t>“l</a:t>
            </a:r>
            <a:r>
              <a:rPr lang="es-ES" sz="4300" dirty="0"/>
              <a:t>a discriminación en este ámbito constituye un problema mundial que afecta a muchos grupos y a todos los elementos del derecho a una vivienda adecuada, que comprenden el acceso equitativo y no discriminatorio a la vivienda privada y pública, los terrenos edificables, la vivienda en alquiler, las hipotecas, el crédito y la herencia; la igualdad en la seguridad de la tenencia; la protección contra los desalojos; la habitabilidad; y el acceso equitativo y asequible a los servicios públicos, tales como el agua y el saneamiento, la energía y el transporte público”</a:t>
            </a:r>
          </a:p>
          <a:p>
            <a:pPr marL="45720" indent="0">
              <a:lnSpc>
                <a:spcPct val="140000"/>
              </a:lnSpc>
              <a:spcBef>
                <a:spcPts val="600"/>
              </a:spcBef>
              <a:spcAft>
                <a:spcPts val="600"/>
              </a:spcAft>
              <a:buNone/>
            </a:pPr>
            <a:r>
              <a:rPr lang="es-ES" sz="4300" dirty="0"/>
              <a:t>“Sigue existiendo una fuerte correlación entre la discriminación en materia de vivienda y la salud ambiental, la seguridad física y el acceso al empleo, la escolarización y la atención sanitaria. Las mujeres, los niños, las personas de edad, las personas con discapacidad, las personas de grupos y minorías religiosos, raciales y étnicos, los migrantes, los desplazados internos, los refugiados, los pueblos indígenas, las personas LGBTQI+ y las personas que viven en situación de falta de hogar, en asentamientos informales o en la pobreza se ven especialmente afectadas por la discriminación en relación con el derecho a una vivienda adecuada”.</a:t>
            </a:r>
            <a:endParaRPr lang="es-AR" sz="4300" dirty="0"/>
          </a:p>
          <a:p>
            <a:endParaRPr lang="es-AR" dirty="0"/>
          </a:p>
        </p:txBody>
      </p:sp>
    </p:spTree>
    <p:extLst>
      <p:ext uri="{BB962C8B-B14F-4D97-AF65-F5344CB8AC3E}">
        <p14:creationId xmlns:p14="http://schemas.microsoft.com/office/powerpoint/2010/main" val="2671069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A28005-648A-949A-8752-9381A3AAE1B5}"/>
              </a:ext>
            </a:extLst>
          </p:cNvPr>
          <p:cNvSpPr>
            <a:spLocks noGrp="1"/>
          </p:cNvSpPr>
          <p:nvPr>
            <p:ph type="title"/>
          </p:nvPr>
        </p:nvSpPr>
        <p:spPr>
          <a:xfrm>
            <a:off x="1143000" y="609600"/>
            <a:ext cx="9875520" cy="625642"/>
          </a:xfrm>
        </p:spPr>
        <p:txBody>
          <a:bodyPr>
            <a:normAutofit fontScale="90000"/>
          </a:bodyPr>
          <a:lstStyle/>
          <a:p>
            <a:pPr algn="ctr"/>
            <a:r>
              <a:rPr lang="es-AR" dirty="0"/>
              <a:t>CEDAW</a:t>
            </a:r>
          </a:p>
        </p:txBody>
      </p:sp>
      <p:sp>
        <p:nvSpPr>
          <p:cNvPr id="3" name="Marcador de contenido 2">
            <a:extLst>
              <a:ext uri="{FF2B5EF4-FFF2-40B4-BE49-F238E27FC236}">
                <a16:creationId xmlns:a16="http://schemas.microsoft.com/office/drawing/2014/main" id="{FE49810B-6CB8-B39A-302E-A989BD8995D3}"/>
              </a:ext>
            </a:extLst>
          </p:cNvPr>
          <p:cNvSpPr>
            <a:spLocks noGrp="1"/>
          </p:cNvSpPr>
          <p:nvPr>
            <p:ph idx="1"/>
          </p:nvPr>
        </p:nvSpPr>
        <p:spPr>
          <a:xfrm>
            <a:off x="914400" y="1507958"/>
            <a:ext cx="10101471" cy="4588042"/>
          </a:xfrm>
        </p:spPr>
        <p:txBody>
          <a:bodyPr>
            <a:normAutofit fontScale="85000" lnSpcReduction="20000"/>
          </a:bodyPr>
          <a:lstStyle/>
          <a:p>
            <a:pPr>
              <a:spcBef>
                <a:spcPts val="0"/>
              </a:spcBef>
            </a:pPr>
            <a:r>
              <a:rPr lang="es-AR" dirty="0"/>
              <a:t>OG 35. </a:t>
            </a:r>
            <a:r>
              <a:rPr lang="es-MX" b="0" i="0" u="none" strike="noStrike" dirty="0">
                <a:solidFill>
                  <a:srgbClr val="000000"/>
                </a:solidFill>
                <a:effectLst/>
                <a:latin typeface="Calibri" panose="020F0502020204030204" pitchFamily="34" charset="0"/>
              </a:rPr>
              <a:t>29. La disponibilidad consiste en </a:t>
            </a:r>
            <a:r>
              <a:rPr lang="es-MX" b="1" i="0" u="none" strike="noStrike" dirty="0">
                <a:solidFill>
                  <a:srgbClr val="000000"/>
                </a:solidFill>
                <a:effectLst/>
                <a:latin typeface="Calibri" panose="020F0502020204030204" pitchFamily="34" charset="0"/>
              </a:rPr>
              <a:t>asegurar que haya suficientes centros y programas de enseñanza en funcionamiento para atender a las necesidades de las niñas y las mujeres en el territorio del Estado parte, con independencia del lugar en que residan (artículo 14) o de cualquier otro factor</a:t>
            </a:r>
            <a:r>
              <a:rPr lang="es-MX" b="0" i="0" u="none" strike="noStrike" dirty="0">
                <a:solidFill>
                  <a:srgbClr val="000000"/>
                </a:solidFill>
                <a:effectLst/>
                <a:latin typeface="Calibri" panose="020F0502020204030204" pitchFamily="34" charset="0"/>
              </a:rPr>
              <a:t>. Se tiene que </a:t>
            </a:r>
            <a:r>
              <a:rPr lang="es-MX" b="1" i="0" u="none" strike="noStrike" dirty="0">
                <a:solidFill>
                  <a:srgbClr val="000000"/>
                </a:solidFill>
                <a:effectLst/>
                <a:latin typeface="Calibri" panose="020F0502020204030204" pitchFamily="34" charset="0"/>
              </a:rPr>
              <a:t>garantizar el acceso de las niñas y las mujeres a los centros de enseñanza en condiciones de seguridad</a:t>
            </a:r>
            <a:r>
              <a:rPr lang="es-MX" b="0" i="0" u="none" strike="noStrike" dirty="0">
                <a:solidFill>
                  <a:srgbClr val="000000"/>
                </a:solidFill>
                <a:effectLst/>
                <a:latin typeface="Calibri" panose="020F0502020204030204" pitchFamily="34" charset="0"/>
              </a:rPr>
              <a:t>, ya sea ubicando dichos centros en lugares razonablemente accesibles o a través de medios tecnológicos. La </a:t>
            </a:r>
            <a:r>
              <a:rPr lang="es-MX" b="1" i="0" u="none" strike="noStrike" dirty="0">
                <a:solidFill>
                  <a:srgbClr val="000000"/>
                </a:solidFill>
                <a:effectLst/>
                <a:latin typeface="Calibri" panose="020F0502020204030204" pitchFamily="34" charset="0"/>
              </a:rPr>
              <a:t>proximidad de los centros de enseñanza</a:t>
            </a:r>
            <a:r>
              <a:rPr lang="es-MX" b="0" i="0" u="none" strike="noStrike" dirty="0">
                <a:solidFill>
                  <a:srgbClr val="000000"/>
                </a:solidFill>
                <a:effectLst/>
                <a:latin typeface="Calibri" panose="020F0502020204030204" pitchFamily="34" charset="0"/>
              </a:rPr>
              <a:t>, sobre todo en las zonas rurales, es esencial, debido a la violencia de género contra las niñas y las mujeres que impera en los espacios públicos y a los peligros con que pueden encontrarse en el camino entre el hogar y la escuela. La distancia puede ser un obstáculo considerable para la asistencia a la escuela, especialmente en las zonas rurales, donde vive más del 80% de los niños sin escolarizar.</a:t>
            </a:r>
          </a:p>
          <a:p>
            <a:pPr marL="45720" indent="0">
              <a:spcBef>
                <a:spcPts val="0"/>
              </a:spcBef>
              <a:buNone/>
            </a:pPr>
            <a:endParaRPr lang="es-MX" b="0" i="0" u="none" strike="noStrike" dirty="0">
              <a:solidFill>
                <a:srgbClr val="000000"/>
              </a:solidFill>
              <a:effectLst/>
              <a:latin typeface="Calibri" panose="020F0502020204030204" pitchFamily="34" charset="0"/>
            </a:endParaRPr>
          </a:p>
          <a:p>
            <a:pPr rtl="0">
              <a:spcBef>
                <a:spcPts val="0"/>
              </a:spcBef>
              <a:spcAft>
                <a:spcPts val="800"/>
              </a:spcAft>
            </a:pPr>
            <a:r>
              <a:rPr lang="es-MX" dirty="0"/>
              <a:t>OG 36. </a:t>
            </a:r>
            <a:r>
              <a:rPr lang="es-MX" b="0" i="0" u="none" strike="noStrike" dirty="0">
                <a:solidFill>
                  <a:srgbClr val="000000"/>
                </a:solidFill>
                <a:effectLst/>
                <a:latin typeface="Calibri" panose="020F0502020204030204" pitchFamily="34" charset="0"/>
              </a:rPr>
              <a:t>b) Eliminar los desequilibrios en las asignaciones presupuestarias para los grupos desfavorecidos y marginados de niñas y mujeres basados en la situación socioeconómica,</a:t>
            </a:r>
            <a:r>
              <a:rPr lang="es-MX" b="1" i="0" u="none" strike="noStrike" dirty="0">
                <a:solidFill>
                  <a:srgbClr val="000000"/>
                </a:solidFill>
                <a:effectLst/>
                <a:latin typeface="Calibri" panose="020F0502020204030204" pitchFamily="34" charset="0"/>
              </a:rPr>
              <a:t> el lugar de residencia</a:t>
            </a:r>
            <a:r>
              <a:rPr lang="es-MX" b="0" i="0" u="none" strike="noStrike" dirty="0">
                <a:solidFill>
                  <a:srgbClr val="000000"/>
                </a:solidFill>
                <a:effectLst/>
                <a:latin typeface="Calibri" panose="020F0502020204030204" pitchFamily="34" charset="0"/>
              </a:rPr>
              <a:t>, el origen étnico, la identidad de género y las creencias religiosas;</a:t>
            </a:r>
            <a:endParaRPr lang="es-MX" b="0" dirty="0">
              <a:effectLst/>
            </a:endParaRPr>
          </a:p>
          <a:p>
            <a:pPr rtl="0">
              <a:spcBef>
                <a:spcPts val="0"/>
              </a:spcBef>
              <a:spcAft>
                <a:spcPts val="800"/>
              </a:spcAft>
            </a:pPr>
            <a:r>
              <a:rPr lang="es-MX" b="0" i="0" u="none" strike="noStrike" dirty="0">
                <a:solidFill>
                  <a:srgbClr val="000000"/>
                </a:solidFill>
                <a:effectLst/>
                <a:latin typeface="Calibri" panose="020F0502020204030204" pitchFamily="34" charset="0"/>
              </a:rPr>
              <a:t> c) Establecer </a:t>
            </a:r>
            <a:r>
              <a:rPr lang="es-MX" b="1" i="0" u="none" strike="noStrike" dirty="0">
                <a:solidFill>
                  <a:srgbClr val="000000"/>
                </a:solidFill>
                <a:effectLst/>
                <a:latin typeface="Calibri" panose="020F0502020204030204" pitchFamily="34" charset="0"/>
              </a:rPr>
              <a:t>residencias de estudiantes y servicios de transporte</a:t>
            </a:r>
            <a:r>
              <a:rPr lang="es-MX" b="0" i="0" u="none" strike="noStrike" dirty="0">
                <a:solidFill>
                  <a:srgbClr val="000000"/>
                </a:solidFill>
                <a:effectLst/>
                <a:latin typeface="Calibri" panose="020F0502020204030204" pitchFamily="34" charset="0"/>
              </a:rPr>
              <a:t> para las niñas en los casos en que la distancia entre el hogar y el centro de enseñanza limite su acceso a la educación y velar por que las niñas que se alojen en esas residencias estén protegidas del abuso sexual y otras formas de maltrato;</a:t>
            </a:r>
            <a:br>
              <a:rPr lang="es-MX" dirty="0"/>
            </a:br>
            <a:endParaRPr lang="es-AR" dirty="0"/>
          </a:p>
        </p:txBody>
      </p:sp>
    </p:spTree>
    <p:extLst>
      <p:ext uri="{BB962C8B-B14F-4D97-AF65-F5344CB8AC3E}">
        <p14:creationId xmlns:p14="http://schemas.microsoft.com/office/powerpoint/2010/main" val="1473979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B8D051-E3AE-EA7B-44BE-813DE569B508}"/>
              </a:ext>
            </a:extLst>
          </p:cNvPr>
          <p:cNvSpPr>
            <a:spLocks noGrp="1"/>
          </p:cNvSpPr>
          <p:nvPr>
            <p:ph type="title"/>
          </p:nvPr>
        </p:nvSpPr>
        <p:spPr/>
        <p:txBody>
          <a:bodyPr/>
          <a:lstStyle/>
          <a:p>
            <a:r>
              <a:rPr lang="es-ES" dirty="0"/>
              <a:t>CEDAW OG 37 Cambio Climático (ambiental / territorial / Climática)</a:t>
            </a:r>
            <a:endParaRPr lang="es-AR" dirty="0"/>
          </a:p>
        </p:txBody>
      </p:sp>
      <p:sp>
        <p:nvSpPr>
          <p:cNvPr id="3" name="Marcador de contenido 2">
            <a:extLst>
              <a:ext uri="{FF2B5EF4-FFF2-40B4-BE49-F238E27FC236}">
                <a16:creationId xmlns:a16="http://schemas.microsoft.com/office/drawing/2014/main" id="{9BADE018-B134-4594-4DB0-B299247E36A7}"/>
              </a:ext>
            </a:extLst>
          </p:cNvPr>
          <p:cNvSpPr>
            <a:spLocks noGrp="1"/>
          </p:cNvSpPr>
          <p:nvPr>
            <p:ph idx="1"/>
          </p:nvPr>
        </p:nvSpPr>
        <p:spPr>
          <a:xfrm>
            <a:off x="1143000" y="2057400"/>
            <a:ext cx="9872871" cy="3846095"/>
          </a:xfrm>
        </p:spPr>
        <p:txBody>
          <a:bodyPr>
            <a:normAutofit/>
          </a:bodyPr>
          <a:lstStyle/>
          <a:p>
            <a:r>
              <a:rPr lang="es-ES" sz="2400" b="1" dirty="0">
                <a:solidFill>
                  <a:srgbClr val="000000"/>
                </a:solidFill>
                <a:effectLst/>
                <a:latin typeface="Calibri, Arial"/>
                <a:ea typeface="Times New Roman" panose="02020603050405020304" pitchFamily="18" charset="0"/>
                <a:cs typeface="Times New Roman" panose="02020603050405020304" pitchFamily="18" charset="0"/>
              </a:rPr>
              <a:t>Promover y proteger la igualdad de derechos de las mujeres a la alimentación, la vivienda, el saneamiento, la tierra y los recursos naturales, incluida el agua potable, el agua para uso doméstico y el agua para la producción de alimentos</a:t>
            </a:r>
            <a:r>
              <a:rPr lang="es-ES" sz="2400" dirty="0">
                <a:solidFill>
                  <a:srgbClr val="000000"/>
                </a:solidFill>
                <a:effectLst/>
                <a:latin typeface="Calibri, Arial"/>
                <a:ea typeface="Times New Roman" panose="02020603050405020304" pitchFamily="18" charset="0"/>
                <a:cs typeface="Times New Roman" panose="02020603050405020304" pitchFamily="18" charset="0"/>
              </a:rPr>
              <a:t>, y adoptar medidas positivas para garantizar la disponibilidad y accesibilidad de esos derechos, incluso en tiempos de escasez. Debe prestarse especial atención a garantizar que las </a:t>
            </a:r>
            <a:r>
              <a:rPr lang="es-ES" sz="2400" b="1" dirty="0">
                <a:solidFill>
                  <a:srgbClr val="000000"/>
                </a:solidFill>
                <a:effectLst/>
                <a:latin typeface="Calibri, Arial"/>
                <a:ea typeface="Times New Roman" panose="02020603050405020304" pitchFamily="18" charset="0"/>
                <a:cs typeface="Times New Roman" panose="02020603050405020304" pitchFamily="18" charset="0"/>
              </a:rPr>
              <a:t>mujeres que viven en la pobreza</a:t>
            </a:r>
            <a:r>
              <a:rPr lang="es-ES" sz="2400" dirty="0">
                <a:solidFill>
                  <a:srgbClr val="000000"/>
                </a:solidFill>
                <a:effectLst/>
                <a:latin typeface="Calibri, Arial"/>
                <a:ea typeface="Times New Roman" panose="02020603050405020304" pitchFamily="18" charset="0"/>
                <a:cs typeface="Times New Roman" panose="02020603050405020304" pitchFamily="18" charset="0"/>
              </a:rPr>
              <a:t>, en particular las que residen en </a:t>
            </a:r>
            <a:r>
              <a:rPr lang="es-ES" sz="2400" b="1" dirty="0">
                <a:solidFill>
                  <a:srgbClr val="000000"/>
                </a:solidFill>
                <a:effectLst/>
                <a:latin typeface="Calibri, Arial"/>
                <a:ea typeface="Times New Roman" panose="02020603050405020304" pitchFamily="18" charset="0"/>
                <a:cs typeface="Times New Roman" panose="02020603050405020304" pitchFamily="18" charset="0"/>
              </a:rPr>
              <a:t>asentamientos informales tanto en zonas urbanas como rurales</a:t>
            </a:r>
            <a:r>
              <a:rPr lang="es-ES" sz="2400" dirty="0">
                <a:solidFill>
                  <a:srgbClr val="000000"/>
                </a:solidFill>
                <a:effectLst/>
                <a:latin typeface="Calibri, Arial"/>
                <a:ea typeface="Times New Roman" panose="02020603050405020304" pitchFamily="18" charset="0"/>
                <a:cs typeface="Times New Roman" panose="02020603050405020304" pitchFamily="18" charset="0"/>
              </a:rPr>
              <a:t>, tengan acceso a una vivienda adecuada, al agua potable, al saneamiento y a la alimentación, especialmente en el contexto de los desastres y el cambio climático;</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2136380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F9A0E3-D594-AADF-D8A0-CEEC9A34E7A5}"/>
              </a:ext>
            </a:extLst>
          </p:cNvPr>
          <p:cNvSpPr>
            <a:spLocks noGrp="1"/>
          </p:cNvSpPr>
          <p:nvPr>
            <p:ph type="title"/>
          </p:nvPr>
        </p:nvSpPr>
        <p:spPr/>
        <p:txBody>
          <a:bodyPr/>
          <a:lstStyle/>
          <a:p>
            <a:r>
              <a:rPr lang="es-ES" dirty="0"/>
              <a:t>Convención de derecho de las personas con discapacidad</a:t>
            </a:r>
            <a:endParaRPr lang="es-AR" dirty="0"/>
          </a:p>
        </p:txBody>
      </p:sp>
      <p:sp>
        <p:nvSpPr>
          <p:cNvPr id="3" name="Marcador de contenido 2">
            <a:extLst>
              <a:ext uri="{FF2B5EF4-FFF2-40B4-BE49-F238E27FC236}">
                <a16:creationId xmlns:a16="http://schemas.microsoft.com/office/drawing/2014/main" id="{D5195FB7-3C94-FB6C-3AF8-6889C0880B3D}"/>
              </a:ext>
            </a:extLst>
          </p:cNvPr>
          <p:cNvSpPr>
            <a:spLocks noGrp="1"/>
          </p:cNvSpPr>
          <p:nvPr>
            <p:ph idx="1"/>
          </p:nvPr>
        </p:nvSpPr>
        <p:spPr/>
        <p:txBody>
          <a:bodyPr>
            <a:normAutofit lnSpcReduction="10000"/>
          </a:bodyPr>
          <a:lstStyle/>
          <a:p>
            <a:r>
              <a:rPr lang="es-E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Artículo 9 - Accesibilidad • A fin de que las personas con discapacidad puedan vivir en forma independiente y participar plenamente en todos los aspectos de la vida, los Estados Partes adoptarán medidas pertinentes para asegurar el acceso de las personas con discapacidad, en igualdad de condiciones con las demás, al entorno físico, el transporte, la información y las comunicaciones, incluidos los sistemas y las tecnologías de la información y las comunicaciones, y a otros servicios e instalaciones abiertos al público o de uso público, tanto en zonas urbanas como rurales. Estas medidas, que incluirán la identificación y eliminación de obstáculos y barreras de acceso, se aplicarán, entre otras cosas, a:</a:t>
            </a:r>
            <a:r>
              <a:rPr lang="es-ES" sz="2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b) </a:t>
            </a:r>
            <a:r>
              <a:rPr lang="es-E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Los servicios de información, comunicaciones</a:t>
            </a:r>
            <a:r>
              <a:rPr lang="es-ES" sz="2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y de otro tipo, incluidos los servicios electrónicos y de emergencia.</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2969861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9ACB75-452F-7AA2-501D-FAE43CDD15CC}"/>
              </a:ext>
            </a:extLst>
          </p:cNvPr>
          <p:cNvSpPr>
            <a:spLocks noGrp="1"/>
          </p:cNvSpPr>
          <p:nvPr>
            <p:ph type="title"/>
          </p:nvPr>
        </p:nvSpPr>
        <p:spPr>
          <a:xfrm>
            <a:off x="1143000" y="609600"/>
            <a:ext cx="9875520" cy="737937"/>
          </a:xfrm>
        </p:spPr>
        <p:txBody>
          <a:bodyPr/>
          <a:lstStyle/>
          <a:p>
            <a:pPr algn="ctr"/>
            <a:r>
              <a:rPr lang="es-ES" dirty="0"/>
              <a:t>OIT Convenio 169</a:t>
            </a:r>
            <a:endParaRPr lang="es-AR" dirty="0"/>
          </a:p>
        </p:txBody>
      </p:sp>
      <p:sp>
        <p:nvSpPr>
          <p:cNvPr id="3" name="Marcador de contenido 2">
            <a:extLst>
              <a:ext uri="{FF2B5EF4-FFF2-40B4-BE49-F238E27FC236}">
                <a16:creationId xmlns:a16="http://schemas.microsoft.com/office/drawing/2014/main" id="{285FAE80-2A24-13BE-6F1B-F6FD016EF0DD}"/>
              </a:ext>
            </a:extLst>
          </p:cNvPr>
          <p:cNvSpPr>
            <a:spLocks noGrp="1"/>
          </p:cNvSpPr>
          <p:nvPr>
            <p:ph idx="1"/>
          </p:nvPr>
        </p:nvSpPr>
        <p:spPr>
          <a:xfrm>
            <a:off x="930442" y="1491916"/>
            <a:ext cx="10363200" cy="4756483"/>
          </a:xfrm>
        </p:spPr>
        <p:txBody>
          <a:bodyPr>
            <a:normAutofit/>
          </a:bodyPr>
          <a:lstStyle/>
          <a:p>
            <a:r>
              <a:rPr lang="es-ES" dirty="0"/>
              <a:t>Artículo 7 1. Los pueblos interesados deberán tener el </a:t>
            </a:r>
            <a:r>
              <a:rPr lang="es-ES" u="sng" dirty="0"/>
              <a:t>derecho de decidir sus propias prioridades en lo que atañe al proceso de desarrollo, </a:t>
            </a:r>
            <a:r>
              <a:rPr lang="es-ES" dirty="0"/>
              <a:t>en la medida en que éste afecte a …</a:t>
            </a:r>
            <a:r>
              <a:rPr lang="es-ES" u="sng" dirty="0"/>
              <a:t>a las tierras que ocupan </a:t>
            </a:r>
            <a:r>
              <a:rPr lang="es-ES" dirty="0"/>
              <a:t>o utilizan de alguna manera, y de controlar, en la medida de lo posible, su propio desarrollo económico, social y cultural. Además, dichos pueblos deberán participar en la formulación, aplicación y evaluación de los planes y programas de desarrollo nacional </a:t>
            </a:r>
          </a:p>
          <a:p>
            <a:r>
              <a:rPr lang="es-ES" dirty="0"/>
              <a:t>2. El mejoramiento de las condiciones de vida y de trabajo y del nivel de salud y educación de los pueblos interesados, con su participación y cooperación, deberá ser prioritario en los planes de desarrollo económico global de las regiones donde habitan. </a:t>
            </a:r>
          </a:p>
          <a:p>
            <a:r>
              <a:rPr lang="es-ES" dirty="0"/>
              <a:t>3. Los gobiernos deberán velar por que, siempre que haya lugar, se efectúen estudios, en cooperación con los pueblos interesados, a fin de evaluar la incidencia social, espiritual y cultural y sobre el </a:t>
            </a:r>
            <a:r>
              <a:rPr lang="es-ES" u="sng" dirty="0"/>
              <a:t>medio ambiente </a:t>
            </a:r>
            <a:r>
              <a:rPr lang="es-ES" dirty="0"/>
              <a:t>que las actividades de desarrollo previstas puedan tener sobre esos pueblos. </a:t>
            </a:r>
            <a:endParaRPr lang="es-AR" dirty="0"/>
          </a:p>
        </p:txBody>
      </p:sp>
    </p:spTree>
    <p:extLst>
      <p:ext uri="{BB962C8B-B14F-4D97-AF65-F5344CB8AC3E}">
        <p14:creationId xmlns:p14="http://schemas.microsoft.com/office/powerpoint/2010/main" val="3624791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AC1780-41DA-6F3D-877E-7F92509647B2}"/>
              </a:ext>
            </a:extLst>
          </p:cNvPr>
          <p:cNvSpPr>
            <a:spLocks noGrp="1"/>
          </p:cNvSpPr>
          <p:nvPr>
            <p:ph type="ctrTitle"/>
          </p:nvPr>
        </p:nvSpPr>
        <p:spPr/>
        <p:txBody>
          <a:bodyPr/>
          <a:lstStyle/>
          <a:p>
            <a:r>
              <a:rPr lang="es-ES" dirty="0"/>
              <a:t>Muchas gracias</a:t>
            </a:r>
            <a:endParaRPr lang="es-AR" dirty="0"/>
          </a:p>
        </p:txBody>
      </p:sp>
      <p:sp>
        <p:nvSpPr>
          <p:cNvPr id="3" name="Subtítulo 2">
            <a:extLst>
              <a:ext uri="{FF2B5EF4-FFF2-40B4-BE49-F238E27FC236}">
                <a16:creationId xmlns:a16="http://schemas.microsoft.com/office/drawing/2014/main" id="{4E0A7114-5E66-497F-6993-0B069104035D}"/>
              </a:ext>
            </a:extLst>
          </p:cNvPr>
          <p:cNvSpPr>
            <a:spLocks noGrp="1"/>
          </p:cNvSpPr>
          <p:nvPr>
            <p:ph type="subTitle" idx="1"/>
          </p:nvPr>
        </p:nvSpPr>
        <p:spPr/>
        <p:txBody>
          <a:bodyPr>
            <a:normAutofit/>
          </a:bodyPr>
          <a:lstStyle/>
          <a:p>
            <a:endParaRPr lang="es-ES" sz="3200" dirty="0"/>
          </a:p>
          <a:p>
            <a:r>
              <a:rPr lang="es-ES" sz="3200" dirty="0"/>
              <a:t>sebastiantedeschi@derecho.uba.ar</a:t>
            </a:r>
            <a:endParaRPr lang="es-AR" sz="3200" dirty="0"/>
          </a:p>
        </p:txBody>
      </p:sp>
    </p:spTree>
    <p:extLst>
      <p:ext uri="{BB962C8B-B14F-4D97-AF65-F5344CB8AC3E}">
        <p14:creationId xmlns:p14="http://schemas.microsoft.com/office/powerpoint/2010/main" val="2677559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217DB5-5FD0-1C2D-FC03-1871590051A5}"/>
              </a:ext>
            </a:extLst>
          </p:cNvPr>
          <p:cNvSpPr>
            <a:spLocks noGrp="1"/>
          </p:cNvSpPr>
          <p:nvPr>
            <p:ph type="title"/>
          </p:nvPr>
        </p:nvSpPr>
        <p:spPr>
          <a:xfrm>
            <a:off x="1158240" y="930442"/>
            <a:ext cx="9875520" cy="882316"/>
          </a:xfrm>
        </p:spPr>
        <p:txBody>
          <a:bodyPr>
            <a:noAutofit/>
          </a:bodyPr>
          <a:lstStyle/>
          <a:p>
            <a:r>
              <a:rPr lang="es-AR" sz="3200" dirty="0">
                <a:latin typeface="Times New Roman" panose="02020603050405020304" pitchFamily="18" charset="0"/>
                <a:ea typeface="Times New Roman" panose="02020603050405020304" pitchFamily="18" charset="0"/>
              </a:rPr>
              <a:t>B. C</a:t>
            </a:r>
            <a:r>
              <a:rPr lang="es-AR" sz="3200" dirty="0">
                <a:latin typeface="Georgia" panose="02040502050405020303" pitchFamily="18" charset="0"/>
                <a:ea typeface="Times New Roman" panose="02020603050405020304" pitchFamily="18" charset="0"/>
              </a:rPr>
              <a:t>ompilación de instrumentos internacionales de derechos humanos sobre justicia social espacial </a:t>
            </a:r>
            <a:br>
              <a:rPr lang="es-AR" sz="2400" dirty="0">
                <a:latin typeface="Times New Roman" panose="02020603050405020304" pitchFamily="18" charset="0"/>
                <a:ea typeface="Times New Roman" panose="02020603050405020304" pitchFamily="18" charset="0"/>
              </a:rPr>
            </a:br>
            <a:endParaRPr lang="es-AR" sz="2400" dirty="0"/>
          </a:p>
        </p:txBody>
      </p:sp>
      <p:sp>
        <p:nvSpPr>
          <p:cNvPr id="3" name="Marcador de contenido 2">
            <a:extLst>
              <a:ext uri="{FF2B5EF4-FFF2-40B4-BE49-F238E27FC236}">
                <a16:creationId xmlns:a16="http://schemas.microsoft.com/office/drawing/2014/main" id="{F5A1A136-AE95-F122-2AB7-B1738594D103}"/>
              </a:ext>
            </a:extLst>
          </p:cNvPr>
          <p:cNvSpPr>
            <a:spLocks noGrp="1"/>
          </p:cNvSpPr>
          <p:nvPr>
            <p:ph idx="1"/>
          </p:nvPr>
        </p:nvSpPr>
        <p:spPr>
          <a:xfrm>
            <a:off x="818148" y="1812758"/>
            <a:ext cx="10197724" cy="4283242"/>
          </a:xfrm>
        </p:spPr>
        <p:txBody>
          <a:bodyPr>
            <a:normAutofit fontScale="70000" lnSpcReduction="20000"/>
          </a:bodyPr>
          <a:lstStyle/>
          <a:p>
            <a:pPr marL="0" lvl="0" indent="0" algn="just" fontAlgn="auto">
              <a:lnSpc>
                <a:spcPct val="145000"/>
              </a:lnSpc>
              <a:buNone/>
            </a:pPr>
            <a:r>
              <a:rPr lang="es-AR" sz="2400" u="none" strike="noStrike" dirty="0">
                <a:effectLst/>
                <a:latin typeface="Georgia" panose="02040502050405020303" pitchFamily="18" charset="0"/>
                <a:ea typeface="Times New Roman" panose="02020603050405020304" pitchFamily="18" charset="0"/>
              </a:rPr>
              <a:t>B1 ¿Qué referencias hacen los instrumentos internacionales de derechos humanos sobre derechos económicos sociales, culturales y ambientales sobre el concepto de justicia espacial o territorial?</a:t>
            </a:r>
            <a:endParaRPr lang="es-AR" sz="2400" dirty="0">
              <a:effectLst/>
              <a:latin typeface="Georgia" panose="02040502050405020303" pitchFamily="18" charset="0"/>
              <a:ea typeface="Times New Roman" panose="02020603050405020304" pitchFamily="18" charset="0"/>
            </a:endParaRPr>
          </a:p>
          <a:p>
            <a:pPr indent="-1270" algn="just">
              <a:lnSpc>
                <a:spcPct val="145000"/>
              </a:lnSpc>
              <a:spcBef>
                <a:spcPts val="1200"/>
              </a:spcBef>
              <a:spcAft>
                <a:spcPts val="1200"/>
              </a:spcAft>
            </a:pPr>
            <a:r>
              <a:rPr lang="es-AR" sz="2400" dirty="0">
                <a:effectLst/>
                <a:latin typeface="Georgia" panose="02040502050405020303" pitchFamily="18" charset="0"/>
                <a:ea typeface="Times New Roman" panose="02020603050405020304" pitchFamily="18" charset="0"/>
              </a:rPr>
              <a:t>La primera hipótesis es que el principio de justicia espacial o territorial como principio de derechos humanos permite visibilizar nuevas dimensiones de la desigualdad en sus aspectos espaciales y/o territoriales frente a las vulneraciones de derechos económicos sociales, culturales y ambientales.</a:t>
            </a:r>
            <a:endParaRPr lang="es-AR" sz="2400" dirty="0">
              <a:effectLst/>
              <a:latin typeface="Times New Roman" panose="02020603050405020304" pitchFamily="18" charset="0"/>
              <a:ea typeface="Times New Roman" panose="02020603050405020304" pitchFamily="18" charset="0"/>
            </a:endParaRPr>
          </a:p>
          <a:p>
            <a:pPr indent="-1270" algn="just">
              <a:lnSpc>
                <a:spcPct val="145000"/>
              </a:lnSpc>
              <a:spcBef>
                <a:spcPts val="1200"/>
              </a:spcBef>
              <a:spcAft>
                <a:spcPts val="1200"/>
              </a:spcAft>
            </a:pPr>
            <a:r>
              <a:rPr lang="es-AR" sz="2400" dirty="0">
                <a:effectLst/>
                <a:latin typeface="Georgia" panose="02040502050405020303" pitchFamily="18" charset="0"/>
                <a:ea typeface="Times New Roman" panose="02020603050405020304" pitchFamily="18" charset="0"/>
              </a:rPr>
              <a:t>La segunda hipótesis es que el concepto de justicia espacial aparece implícitamente en diversas normas jurídicas en el derecho internacional de los derechos humanos sobre derechos sociales y que su </a:t>
            </a:r>
            <a:r>
              <a:rPr lang="es-AR" sz="2400" dirty="0" err="1">
                <a:effectLst/>
                <a:latin typeface="Georgia" panose="02040502050405020303" pitchFamily="18" charset="0"/>
                <a:ea typeface="Times New Roman" panose="02020603050405020304" pitchFamily="18" charset="0"/>
              </a:rPr>
              <a:t>visibilización</a:t>
            </a:r>
            <a:r>
              <a:rPr lang="es-AR" sz="2400" dirty="0">
                <a:effectLst/>
                <a:latin typeface="Georgia" panose="02040502050405020303" pitchFamily="18" charset="0"/>
                <a:ea typeface="Times New Roman" panose="02020603050405020304" pitchFamily="18" charset="0"/>
              </a:rPr>
              <a:t> permiten una interpretación más precisa de los estándares jurídicos frente a las desigualdades basadas en la localización de las personas en el espacio o territorio.</a:t>
            </a:r>
            <a:endParaRPr lang="es-AR" sz="2400" dirty="0">
              <a:effectLst/>
              <a:latin typeface="Times New Roman" panose="02020603050405020304" pitchFamily="18" charset="0"/>
              <a:ea typeface="Times New Roman" panose="02020603050405020304" pitchFamily="18" charset="0"/>
            </a:endParaRPr>
          </a:p>
          <a:p>
            <a:endParaRPr lang="es-AR" dirty="0"/>
          </a:p>
        </p:txBody>
      </p:sp>
    </p:spTree>
    <p:extLst>
      <p:ext uri="{BB962C8B-B14F-4D97-AF65-F5344CB8AC3E}">
        <p14:creationId xmlns:p14="http://schemas.microsoft.com/office/powerpoint/2010/main" val="67206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1. Introducción</a:t>
            </a:r>
          </a:p>
        </p:txBody>
      </p:sp>
      <p:sp>
        <p:nvSpPr>
          <p:cNvPr id="3" name="Marcador de contenido 2"/>
          <p:cNvSpPr>
            <a:spLocks noGrp="1"/>
          </p:cNvSpPr>
          <p:nvPr>
            <p:ph idx="1"/>
          </p:nvPr>
        </p:nvSpPr>
        <p:spPr/>
        <p:txBody>
          <a:bodyPr>
            <a:normAutofit lnSpcReduction="10000"/>
          </a:bodyPr>
          <a:lstStyle/>
          <a:p>
            <a:r>
              <a:rPr lang="es-ES" sz="2800" dirty="0"/>
              <a:t>Dialogo Derecho y Geografía. Corriente de Geografía Legal</a:t>
            </a:r>
          </a:p>
          <a:p>
            <a:r>
              <a:rPr lang="es-ES" sz="2800" dirty="0"/>
              <a:t>Espacio geográfico – Sociedad – Derecho.  (Teorías criticas) Interdisciplinaria relación derecho – sociedad.</a:t>
            </a:r>
          </a:p>
          <a:p>
            <a:r>
              <a:rPr lang="es-ES" sz="2800" dirty="0"/>
              <a:t>Función per formativa del derecho en las relaciones social-espaciales</a:t>
            </a:r>
          </a:p>
          <a:p>
            <a:r>
              <a:rPr lang="es-ES" sz="2800" dirty="0"/>
              <a:t>Principio Directriz o reglas: Igualdad social espacial (material y simbólica, Subjetividad y participación), Principios constitucionales , Derecho a la Ciudad, Derechos ambientales, Derecho a la tierra.</a:t>
            </a:r>
          </a:p>
          <a:p>
            <a:pPr marL="45720" indent="0">
              <a:buNone/>
            </a:pPr>
            <a:endParaRPr lang="es-ES" dirty="0"/>
          </a:p>
          <a:p>
            <a:endParaRPr lang="es-ES" dirty="0"/>
          </a:p>
        </p:txBody>
      </p:sp>
    </p:spTree>
    <p:extLst>
      <p:ext uri="{BB962C8B-B14F-4D97-AF65-F5344CB8AC3E}">
        <p14:creationId xmlns:p14="http://schemas.microsoft.com/office/powerpoint/2010/main" val="1250365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2. Moral, ética y justicia ambiental</a:t>
            </a:r>
          </a:p>
        </p:txBody>
      </p:sp>
      <p:sp>
        <p:nvSpPr>
          <p:cNvPr id="3" name="Marcador de contenido 2"/>
          <p:cNvSpPr>
            <a:spLocks noGrp="1"/>
          </p:cNvSpPr>
          <p:nvPr>
            <p:ph idx="1"/>
          </p:nvPr>
        </p:nvSpPr>
        <p:spPr/>
        <p:txBody>
          <a:bodyPr>
            <a:normAutofit fontScale="85000" lnSpcReduction="20000"/>
          </a:bodyPr>
          <a:lstStyle/>
          <a:p>
            <a:r>
              <a:rPr lang="es-ES" sz="2800" dirty="0"/>
              <a:t>Sensibilidad</a:t>
            </a:r>
          </a:p>
          <a:p>
            <a:r>
              <a:rPr lang="es-ES" sz="2800" dirty="0"/>
              <a:t>Moral: costumbre social. Para que, en beneficio de quien , a que precio? Naturalizar la moral o moralizar la naturaleza</a:t>
            </a:r>
          </a:p>
          <a:p>
            <a:r>
              <a:rPr lang="es-ES" sz="2800" dirty="0"/>
              <a:t>Ética. Principios. Antropocentrismo o </a:t>
            </a:r>
            <a:r>
              <a:rPr lang="es-ES" sz="2800" dirty="0" err="1"/>
              <a:t>Biocentrismo</a:t>
            </a:r>
            <a:endParaRPr lang="es-ES" sz="2800" dirty="0"/>
          </a:p>
          <a:p>
            <a:pPr marL="45720" indent="0">
              <a:buNone/>
            </a:pPr>
            <a:r>
              <a:rPr lang="es-ES" sz="2800" dirty="0"/>
              <a:t> “impone al mundo de lo humano más obligaciones que derechos, para responder a la inmensa deuda contraída, y en perspectiva de la progresividad humana y de un desarrollo humano integral y global”</a:t>
            </a:r>
          </a:p>
          <a:p>
            <a:r>
              <a:rPr lang="es-ES" sz="2800" dirty="0" err="1"/>
              <a:t>Geoética</a:t>
            </a:r>
            <a:r>
              <a:rPr lang="es-ES" sz="2800" dirty="0"/>
              <a:t> (</a:t>
            </a:r>
            <a:r>
              <a:rPr lang="es-ES" sz="2800" dirty="0" err="1"/>
              <a:t>Pumain</a:t>
            </a:r>
            <a:r>
              <a:rPr lang="es-ES" sz="2800" dirty="0"/>
              <a:t>/ </a:t>
            </a:r>
            <a:r>
              <a:rPr lang="es-ES" sz="2800" dirty="0" err="1"/>
              <a:t>Brennetot</a:t>
            </a:r>
            <a:r>
              <a:rPr lang="es-ES" sz="2800" dirty="0"/>
              <a:t>) evaluación geográfica que aborda problemas éticos desde diferentes teorías de la justicia (</a:t>
            </a:r>
            <a:r>
              <a:rPr lang="es-ES" sz="2800" dirty="0" err="1"/>
              <a:t>consecuencialista</a:t>
            </a:r>
            <a:r>
              <a:rPr lang="es-ES" sz="2800" dirty="0"/>
              <a:t>)</a:t>
            </a:r>
          </a:p>
          <a:p>
            <a:r>
              <a:rPr lang="es-ES" sz="2800" dirty="0"/>
              <a:t>Teorías del Derecho: Principio de igualdad – No discriminación. Dimensión espacial.</a:t>
            </a:r>
          </a:p>
        </p:txBody>
      </p:sp>
    </p:spTree>
    <p:extLst>
      <p:ext uri="{BB962C8B-B14F-4D97-AF65-F5344CB8AC3E}">
        <p14:creationId xmlns:p14="http://schemas.microsoft.com/office/powerpoint/2010/main" val="645328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9A58F4-5739-515F-0751-38B402428A51}"/>
              </a:ext>
            </a:extLst>
          </p:cNvPr>
          <p:cNvSpPr>
            <a:spLocks noGrp="1"/>
          </p:cNvSpPr>
          <p:nvPr>
            <p:ph type="title"/>
          </p:nvPr>
        </p:nvSpPr>
        <p:spPr/>
        <p:txBody>
          <a:bodyPr/>
          <a:lstStyle/>
          <a:p>
            <a:r>
              <a:rPr lang="es-AR" dirty="0">
                <a:latin typeface="Georgia" panose="02040502050405020303" pitchFamily="18" charset="0"/>
                <a:ea typeface="Times New Roman" panose="02020603050405020304" pitchFamily="18" charset="0"/>
              </a:rPr>
              <a:t>3. Conflictos sociales en relación con el espacio y territorio </a:t>
            </a:r>
            <a:endParaRPr lang="es-AR" dirty="0"/>
          </a:p>
        </p:txBody>
      </p:sp>
      <p:sp>
        <p:nvSpPr>
          <p:cNvPr id="3" name="Marcador de contenido 2">
            <a:extLst>
              <a:ext uri="{FF2B5EF4-FFF2-40B4-BE49-F238E27FC236}">
                <a16:creationId xmlns:a16="http://schemas.microsoft.com/office/drawing/2014/main" id="{0F1AC66C-278F-E21C-8317-4EB7E0B36055}"/>
              </a:ext>
            </a:extLst>
          </p:cNvPr>
          <p:cNvSpPr>
            <a:spLocks noGrp="1"/>
          </p:cNvSpPr>
          <p:nvPr>
            <p:ph idx="1"/>
          </p:nvPr>
        </p:nvSpPr>
        <p:spPr/>
        <p:txBody>
          <a:bodyPr>
            <a:normAutofit fontScale="92500" lnSpcReduction="20000"/>
          </a:bodyPr>
          <a:lstStyle/>
          <a:p>
            <a:r>
              <a:rPr lang="es-AR" sz="1800" dirty="0">
                <a:effectLst/>
                <a:latin typeface="Georgia" panose="02040502050405020303" pitchFamily="18" charset="0"/>
                <a:ea typeface="Times New Roman" panose="02020603050405020304" pitchFamily="18" charset="0"/>
              </a:rPr>
              <a:t>Existen un conjunto de que el derecho aborda de manera muy limitada desde el principio de igualdad: </a:t>
            </a:r>
          </a:p>
          <a:p>
            <a:pPr marL="822960" lvl="3" indent="0">
              <a:buNone/>
            </a:pPr>
            <a:r>
              <a:rPr lang="es-AR" sz="1900" dirty="0">
                <a:latin typeface="Georgia" panose="02040502050405020303" pitchFamily="18" charset="0"/>
                <a:ea typeface="Times New Roman" panose="02020603050405020304" pitchFamily="18" charset="0"/>
              </a:rPr>
              <a:t>- </a:t>
            </a:r>
            <a:r>
              <a:rPr lang="es-AR" sz="1900" dirty="0">
                <a:effectLst/>
                <a:latin typeface="Georgia" panose="02040502050405020303" pitchFamily="18" charset="0"/>
                <a:ea typeface="Times New Roman" panose="02020603050405020304" pitchFamily="18" charset="0"/>
              </a:rPr>
              <a:t>ocupaciones de tierras</a:t>
            </a:r>
          </a:p>
          <a:p>
            <a:pPr marL="822960" lvl="3" indent="0">
              <a:buNone/>
            </a:pPr>
            <a:r>
              <a:rPr lang="es-AR" sz="1900" dirty="0">
                <a:effectLst/>
                <a:latin typeface="Georgia" panose="02040502050405020303" pitchFamily="18" charset="0"/>
                <a:ea typeface="Times New Roman" panose="02020603050405020304" pitchFamily="18" charset="0"/>
              </a:rPr>
              <a:t>- asentamientos informales</a:t>
            </a:r>
          </a:p>
          <a:p>
            <a:pPr marL="822960" lvl="3" indent="0">
              <a:buNone/>
            </a:pPr>
            <a:r>
              <a:rPr lang="es-AR" sz="1900" dirty="0">
                <a:effectLst/>
                <a:latin typeface="Georgia" panose="02040502050405020303" pitchFamily="18" charset="0"/>
                <a:ea typeface="Times New Roman" panose="02020603050405020304" pitchFamily="18" charset="0"/>
              </a:rPr>
              <a:t>- desplazamientos de pobladores urbanos, indígenas y campesinos,</a:t>
            </a:r>
          </a:p>
          <a:p>
            <a:pPr marL="822960" lvl="3" indent="0">
              <a:buNone/>
            </a:pPr>
            <a:r>
              <a:rPr lang="es-AR" sz="1900" dirty="0">
                <a:effectLst/>
                <a:latin typeface="Georgia" panose="02040502050405020303" pitchFamily="18" charset="0"/>
                <a:ea typeface="Times New Roman" panose="02020603050405020304" pitchFamily="18" charset="0"/>
              </a:rPr>
              <a:t>- exclusión de la perspectiva de género en la planificación territorial</a:t>
            </a:r>
          </a:p>
          <a:p>
            <a:pPr marL="822960" lvl="3" indent="0">
              <a:buNone/>
            </a:pPr>
            <a:r>
              <a:rPr lang="es-AR" sz="1900" dirty="0">
                <a:latin typeface="Georgia" panose="02040502050405020303" pitchFamily="18" charset="0"/>
                <a:ea typeface="Times New Roman" panose="02020603050405020304" pitchFamily="18" charset="0"/>
              </a:rPr>
              <a:t>- P</a:t>
            </a:r>
            <a:r>
              <a:rPr lang="es-AR" sz="1900" dirty="0">
                <a:effectLst/>
                <a:latin typeface="Georgia" panose="02040502050405020303" pitchFamily="18" charset="0"/>
                <a:ea typeface="Times New Roman" panose="02020603050405020304" pitchFamily="18" charset="0"/>
              </a:rPr>
              <a:t>roliferación de guetos urbanos </a:t>
            </a:r>
          </a:p>
          <a:p>
            <a:pPr marL="822960" lvl="3" indent="0">
              <a:buNone/>
            </a:pPr>
            <a:r>
              <a:rPr lang="es-AR" sz="1900" dirty="0">
                <a:effectLst/>
                <a:latin typeface="Georgia" panose="02040502050405020303" pitchFamily="18" charset="0"/>
                <a:ea typeface="Times New Roman" panose="02020603050405020304" pitchFamily="18" charset="0"/>
              </a:rPr>
              <a:t>- otras situaciones de segregación espacial y gentrificación</a:t>
            </a:r>
          </a:p>
          <a:p>
            <a:r>
              <a:rPr lang="es-AR" sz="1800" dirty="0">
                <a:latin typeface="Georgia" panose="02040502050405020303" pitchFamily="18" charset="0"/>
                <a:ea typeface="Times New Roman" panose="02020603050405020304" pitchFamily="18" charset="0"/>
              </a:rPr>
              <a:t>F</a:t>
            </a:r>
            <a:r>
              <a:rPr lang="es-AR" sz="1800" dirty="0">
                <a:effectLst/>
                <a:latin typeface="Georgia" panose="02040502050405020303" pitchFamily="18" charset="0"/>
                <a:ea typeface="Times New Roman" panose="02020603050405020304" pitchFamily="18" charset="0"/>
              </a:rPr>
              <a:t>ederalismo y justicia territorial: desigual distribución de cargas y </a:t>
            </a:r>
            <a:r>
              <a:rPr lang="es-AR" sz="1800" dirty="0">
                <a:latin typeface="Georgia" panose="02040502050405020303" pitchFamily="18" charset="0"/>
                <a:ea typeface="Times New Roman" panose="02020603050405020304" pitchFamily="18" charset="0"/>
              </a:rPr>
              <a:t>beneficios (desequilibrios entre regiones que se ven afectadas por el impacto histórico estructural de decisiones  de inversión y recaudación), que impactan en el desigual acceso </a:t>
            </a:r>
            <a:r>
              <a:rPr lang="es-AR" sz="1800" dirty="0">
                <a:effectLst/>
                <a:latin typeface="Georgia" panose="02040502050405020303" pitchFamily="18" charset="0"/>
                <a:ea typeface="Times New Roman" panose="02020603050405020304" pitchFamily="18" charset="0"/>
              </a:rPr>
              <a:t>a </a:t>
            </a:r>
            <a:r>
              <a:rPr lang="es-AR" sz="1800" dirty="0">
                <a:latin typeface="Georgia" panose="02040502050405020303" pitchFamily="18" charset="0"/>
                <a:ea typeface="Times New Roman" panose="02020603050405020304" pitchFamily="18" charset="0"/>
              </a:rPr>
              <a:t>bienes</a:t>
            </a:r>
            <a:r>
              <a:rPr lang="es-AR" sz="1800" dirty="0">
                <a:effectLst/>
                <a:latin typeface="Georgia" panose="02040502050405020303" pitchFamily="18" charset="0"/>
                <a:ea typeface="Times New Roman" panose="02020603050405020304" pitchFamily="18" charset="0"/>
              </a:rPr>
              <a:t>, servicios e infraestructuras. Son decisiones presupuestarias y de planificación en las diferentes escalas nacionales, regionales y locales. Derecho administrativo y tributario. </a:t>
            </a:r>
          </a:p>
          <a:p>
            <a:r>
              <a:rPr lang="es-AR" sz="1800" dirty="0">
                <a:effectLst/>
                <a:latin typeface="Georgia" panose="02040502050405020303" pitchFamily="18" charset="0"/>
                <a:ea typeface="Times New Roman" panose="02020603050405020304" pitchFamily="18" charset="0"/>
              </a:rPr>
              <a:t>Republicanismo y justicia territorial: información y participaci</a:t>
            </a:r>
            <a:r>
              <a:rPr lang="es-AR" sz="1800" dirty="0">
                <a:latin typeface="Georgia" panose="02040502050405020303" pitchFamily="18" charset="0"/>
                <a:ea typeface="Times New Roman" panose="02020603050405020304" pitchFamily="18" charset="0"/>
              </a:rPr>
              <a:t>ón</a:t>
            </a:r>
            <a:r>
              <a:rPr lang="es-AR" sz="1800" dirty="0">
                <a:effectLst/>
                <a:latin typeface="Georgia" panose="02040502050405020303" pitchFamily="18" charset="0"/>
                <a:ea typeface="Times New Roman" panose="02020603050405020304" pitchFamily="18" charset="0"/>
              </a:rPr>
              <a:t>. Gestión democrática del Territorio. </a:t>
            </a:r>
            <a:r>
              <a:rPr lang="es-AR" sz="1800" dirty="0">
                <a:latin typeface="Georgia" panose="02040502050405020303" pitchFamily="18" charset="0"/>
                <a:ea typeface="Times New Roman" panose="02020603050405020304" pitchFamily="18" charset="0"/>
              </a:rPr>
              <a:t>Ley </a:t>
            </a:r>
            <a:r>
              <a:rPr lang="es-AR" sz="1800" dirty="0" err="1">
                <a:latin typeface="Georgia" panose="02040502050405020303" pitchFamily="18" charset="0"/>
                <a:ea typeface="Times New Roman" panose="02020603050405020304" pitchFamily="18" charset="0"/>
              </a:rPr>
              <a:t>Acc</a:t>
            </a:r>
            <a:r>
              <a:rPr lang="es-AR" sz="1800" dirty="0">
                <a:latin typeface="Georgia" panose="02040502050405020303" pitchFamily="18" charset="0"/>
                <a:ea typeface="Times New Roman" panose="02020603050405020304" pitchFamily="18" charset="0"/>
              </a:rPr>
              <a:t> Justo al </a:t>
            </a:r>
            <a:r>
              <a:rPr lang="es-AR" sz="1800" dirty="0" err="1">
                <a:latin typeface="Georgia" panose="02040502050405020303" pitchFamily="18" charset="0"/>
                <a:ea typeface="Times New Roman" panose="02020603050405020304" pitchFamily="18" charset="0"/>
              </a:rPr>
              <a:t>Habitat</a:t>
            </a:r>
            <a:r>
              <a:rPr lang="es-AR" sz="1800" dirty="0">
                <a:latin typeface="Georgia" panose="02040502050405020303" pitchFamily="18" charset="0"/>
                <a:ea typeface="Times New Roman" panose="02020603050405020304" pitchFamily="18" charset="0"/>
              </a:rPr>
              <a:t>, Ley de Bosques.</a:t>
            </a:r>
            <a:endParaRPr lang="es-AR" sz="1800" dirty="0">
              <a:effectLst/>
              <a:latin typeface="Georgia" panose="02040502050405020303" pitchFamily="18" charset="0"/>
              <a:ea typeface="Times New Roman" panose="02020603050405020304" pitchFamily="18" charset="0"/>
            </a:endParaRPr>
          </a:p>
        </p:txBody>
      </p:sp>
    </p:spTree>
    <p:extLst>
      <p:ext uri="{BB962C8B-B14F-4D97-AF65-F5344CB8AC3E}">
        <p14:creationId xmlns:p14="http://schemas.microsoft.com/office/powerpoint/2010/main" val="142426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DE01E4-EAFE-6F7C-9CDF-339675980D1D}"/>
              </a:ext>
            </a:extLst>
          </p:cNvPr>
          <p:cNvSpPr>
            <a:spLocks noGrp="1"/>
          </p:cNvSpPr>
          <p:nvPr>
            <p:ph type="title"/>
          </p:nvPr>
        </p:nvSpPr>
        <p:spPr>
          <a:xfrm>
            <a:off x="1143000" y="609600"/>
            <a:ext cx="9875520" cy="753979"/>
          </a:xfrm>
        </p:spPr>
        <p:txBody>
          <a:bodyPr/>
          <a:lstStyle/>
          <a:p>
            <a:pPr algn="ctr"/>
            <a:r>
              <a:rPr lang="es-AR" dirty="0"/>
              <a:t>Dimensión espacial de la igualdad</a:t>
            </a:r>
          </a:p>
        </p:txBody>
      </p:sp>
      <p:sp>
        <p:nvSpPr>
          <p:cNvPr id="3" name="Marcador de contenido 2">
            <a:extLst>
              <a:ext uri="{FF2B5EF4-FFF2-40B4-BE49-F238E27FC236}">
                <a16:creationId xmlns:a16="http://schemas.microsoft.com/office/drawing/2014/main" id="{BC7DE6ED-E6B2-B6D8-FE70-676DCEC53F56}"/>
              </a:ext>
            </a:extLst>
          </p:cNvPr>
          <p:cNvSpPr>
            <a:spLocks noGrp="1"/>
          </p:cNvSpPr>
          <p:nvPr>
            <p:ph idx="1"/>
          </p:nvPr>
        </p:nvSpPr>
        <p:spPr>
          <a:xfrm>
            <a:off x="1140352" y="1661020"/>
            <a:ext cx="9875520" cy="4434980"/>
          </a:xfrm>
        </p:spPr>
        <p:txBody>
          <a:bodyPr>
            <a:noAutofit/>
          </a:bodyPr>
          <a:lstStyle/>
          <a:p>
            <a:pPr algn="just" rtl="0">
              <a:spcBef>
                <a:spcPts val="1400"/>
              </a:spcBef>
              <a:spcAft>
                <a:spcPts val="1400"/>
              </a:spcAft>
            </a:pPr>
            <a:r>
              <a:rPr lang="es-MX" sz="1600" dirty="0">
                <a:latin typeface="Georgia" panose="02040502050405020303" pitchFamily="18" charset="0"/>
              </a:rPr>
              <a:t>Cs. Sociales. Kessler (2014), analizó los resultados de la ejecución de políticas públicas orientadas a la reducción de la desigualdad, desde una “mirada multidimensional”. Diversos campos en donde se expresa la desigualdad:  </a:t>
            </a:r>
            <a:r>
              <a:rPr lang="es-MX" sz="1600" b="1" dirty="0">
                <a:latin typeface="Georgia" panose="02040502050405020303" pitchFamily="18" charset="0"/>
              </a:rPr>
              <a:t>territorios, infraestructura y la cuestión rural.  </a:t>
            </a:r>
            <a:r>
              <a:rPr lang="es-MX" sz="1600" dirty="0">
                <a:latin typeface="Georgia" panose="02040502050405020303" pitchFamily="18" charset="0"/>
              </a:rPr>
              <a:t>“en Argentina se mantiene la brecha entre provincias pobres y provincias ricas y que resulta problemática la concentración de la riqueza por parte de algunas provincias, lo cual lleva a que aquellas más relegadas sean también las más desiguales”. Infraestructura: “se debe analizar el entramado del sistema de transporte para lograr una mayor equidad espacial”.  Rural: expone el problema de la acogida al “modelo de los agronegocios” y los cambios en el sistema productivo y en los productos regionales. </a:t>
            </a:r>
          </a:p>
          <a:p>
            <a:pPr algn="just" rtl="0">
              <a:spcBef>
                <a:spcPts val="1200"/>
              </a:spcBef>
              <a:spcAft>
                <a:spcPts val="1200"/>
              </a:spcAft>
            </a:pPr>
            <a:r>
              <a:rPr lang="es-MX" sz="1600" dirty="0">
                <a:latin typeface="Georgia" panose="02040502050405020303" pitchFamily="18" charset="0"/>
              </a:rPr>
              <a:t>Derecho. Saba (2019), cuando define la igualdad estructural  sostiene que “Existen en nuestra sociedad colectivos de personas que, a causa de esa misma pertenencia a determinados grupos, carecen de acceso a ciertos empleos, funciones, actividades, espacios físicos o a la práctica del autogobierno, dada la situación de sometimiento que padecen”.</a:t>
            </a:r>
          </a:p>
          <a:p>
            <a:pPr algn="just" rtl="0">
              <a:spcBef>
                <a:spcPts val="1200"/>
              </a:spcBef>
              <a:spcAft>
                <a:spcPts val="1200"/>
              </a:spcAft>
            </a:pPr>
            <a:r>
              <a:rPr lang="es-MX" sz="1600" dirty="0">
                <a:latin typeface="Georgia" panose="02040502050405020303" pitchFamily="18" charset="0"/>
              </a:rPr>
              <a:t>Estudios de género se analiza al espacio urbano y rural como un elemento no neutral a las relaciones de género, indicando por ejemplo,  que la espacialidad urbana desatiende las relaciones sociales condicionadas por el género, al no considerar la desigual distribución de tareas de cuidado, un urbanismo y transportes hostiles para la movilidad de las mujeres para las mujeres, o la </a:t>
            </a:r>
            <a:r>
              <a:rPr lang="es-MX" sz="1600" dirty="0" err="1">
                <a:latin typeface="Georgia" panose="02040502050405020303" pitchFamily="18" charset="0"/>
              </a:rPr>
              <a:t>guetificación</a:t>
            </a:r>
            <a:r>
              <a:rPr lang="es-MX" sz="1600" dirty="0">
                <a:latin typeface="Georgia" panose="02040502050405020303" pitchFamily="18" charset="0"/>
              </a:rPr>
              <a:t> y la violencia contra las disidencias de género en las zonas rojas, etc.</a:t>
            </a:r>
            <a:br>
              <a:rPr lang="es-MX" sz="1600" dirty="0">
                <a:latin typeface="Georgia" panose="02040502050405020303" pitchFamily="18" charset="0"/>
              </a:rPr>
            </a:br>
            <a:endParaRPr lang="es-AR" sz="1600" dirty="0">
              <a:latin typeface="Georgia" panose="02040502050405020303" pitchFamily="18" charset="0"/>
            </a:endParaRPr>
          </a:p>
        </p:txBody>
      </p:sp>
    </p:spTree>
    <p:extLst>
      <p:ext uri="{BB962C8B-B14F-4D97-AF65-F5344CB8AC3E}">
        <p14:creationId xmlns:p14="http://schemas.microsoft.com/office/powerpoint/2010/main" val="1713685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523C6E-EE01-B939-57B7-7638B442F3FF}"/>
              </a:ext>
            </a:extLst>
          </p:cNvPr>
          <p:cNvSpPr>
            <a:spLocks noGrp="1"/>
          </p:cNvSpPr>
          <p:nvPr>
            <p:ph type="title"/>
          </p:nvPr>
        </p:nvSpPr>
        <p:spPr/>
        <p:txBody>
          <a:bodyPr/>
          <a:lstStyle/>
          <a:p>
            <a:r>
              <a:rPr lang="es-AR" dirty="0"/>
              <a:t>Proyecto frustrado de nueva Constitución de Chile</a:t>
            </a:r>
          </a:p>
        </p:txBody>
      </p:sp>
      <p:pic>
        <p:nvPicPr>
          <p:cNvPr id="5" name="Marcador de contenido 4">
            <a:extLst>
              <a:ext uri="{FF2B5EF4-FFF2-40B4-BE49-F238E27FC236}">
                <a16:creationId xmlns:a16="http://schemas.microsoft.com/office/drawing/2014/main" id="{41D43314-0229-5FB5-9006-2505B9037EEC}"/>
              </a:ext>
            </a:extLst>
          </p:cNvPr>
          <p:cNvPicPr>
            <a:picLocks noGrp="1" noChangeAspect="1"/>
          </p:cNvPicPr>
          <p:nvPr>
            <p:ph idx="1"/>
          </p:nvPr>
        </p:nvPicPr>
        <p:blipFill>
          <a:blip r:embed="rId2"/>
          <a:stretch>
            <a:fillRect/>
          </a:stretch>
        </p:blipFill>
        <p:spPr>
          <a:xfrm>
            <a:off x="2109232" y="2785145"/>
            <a:ext cx="8083392" cy="2629693"/>
          </a:xfrm>
        </p:spPr>
      </p:pic>
    </p:spTree>
    <p:extLst>
      <p:ext uri="{BB962C8B-B14F-4D97-AF65-F5344CB8AC3E}">
        <p14:creationId xmlns:p14="http://schemas.microsoft.com/office/powerpoint/2010/main" val="1660176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265E27-7044-8FB2-DC45-AF481AB2C278}"/>
              </a:ext>
            </a:extLst>
          </p:cNvPr>
          <p:cNvSpPr>
            <a:spLocks noGrp="1"/>
          </p:cNvSpPr>
          <p:nvPr>
            <p:ph type="title"/>
          </p:nvPr>
        </p:nvSpPr>
        <p:spPr/>
        <p:txBody>
          <a:bodyPr>
            <a:normAutofit/>
          </a:bodyPr>
          <a:lstStyle/>
          <a:p>
            <a:r>
              <a:rPr lang="es-AR" sz="4000" dirty="0">
                <a:latin typeface="Georgia" panose="02040502050405020303" pitchFamily="18" charset="0"/>
                <a:ea typeface="Times New Roman" panose="02020603050405020304" pitchFamily="18" charset="0"/>
              </a:rPr>
              <a:t>La regulación jurídica del espacio publico</a:t>
            </a:r>
            <a:endParaRPr lang="es-AR" sz="4000" dirty="0"/>
          </a:p>
        </p:txBody>
      </p:sp>
      <p:sp>
        <p:nvSpPr>
          <p:cNvPr id="3" name="Marcador de contenido 2">
            <a:extLst>
              <a:ext uri="{FF2B5EF4-FFF2-40B4-BE49-F238E27FC236}">
                <a16:creationId xmlns:a16="http://schemas.microsoft.com/office/drawing/2014/main" id="{9D8DF3D1-7611-8B70-689D-41ACD30775CA}"/>
              </a:ext>
            </a:extLst>
          </p:cNvPr>
          <p:cNvSpPr>
            <a:spLocks noGrp="1"/>
          </p:cNvSpPr>
          <p:nvPr>
            <p:ph idx="1"/>
          </p:nvPr>
        </p:nvSpPr>
        <p:spPr/>
        <p:txBody>
          <a:bodyPr>
            <a:normAutofit fontScale="92500" lnSpcReduction="10000"/>
          </a:bodyPr>
          <a:lstStyle/>
          <a:p>
            <a:r>
              <a:rPr lang="es-AR" sz="2400" dirty="0">
                <a:latin typeface="Georgia" panose="02040502050405020303" pitchFamily="18" charset="0"/>
                <a:ea typeface="Times New Roman" panose="02020603050405020304" pitchFamily="18" charset="0"/>
              </a:rPr>
              <a:t>C</a:t>
            </a:r>
            <a:r>
              <a:rPr lang="es-AR" sz="2400" dirty="0">
                <a:effectLst/>
                <a:latin typeface="Georgia" panose="02040502050405020303" pitchFamily="18" charset="0"/>
                <a:ea typeface="Times New Roman" panose="02020603050405020304" pitchFamily="18" charset="0"/>
              </a:rPr>
              <a:t>riminología: </a:t>
            </a:r>
            <a:r>
              <a:rPr lang="es-AR" sz="2400" dirty="0">
                <a:latin typeface="Georgia" panose="02040502050405020303" pitchFamily="18" charset="0"/>
                <a:ea typeface="Times New Roman" panose="02020603050405020304" pitchFamily="18" charset="0"/>
              </a:rPr>
              <a:t> </a:t>
            </a:r>
            <a:r>
              <a:rPr lang="es-AR" sz="2400" dirty="0">
                <a:effectLst/>
                <a:latin typeface="Georgia" panose="02040502050405020303" pitchFamily="18" charset="0"/>
                <a:ea typeface="Times New Roman" panose="02020603050405020304" pitchFamily="18" charset="0"/>
              </a:rPr>
              <a:t>violencia institucional o hostigamiento  contra </a:t>
            </a:r>
          </a:p>
          <a:p>
            <a:pPr marL="45720" indent="0">
              <a:buNone/>
            </a:pPr>
            <a:r>
              <a:rPr lang="es-AR" sz="2400" dirty="0">
                <a:latin typeface="Georgia" panose="02040502050405020303" pitchFamily="18" charset="0"/>
                <a:ea typeface="Times New Roman" panose="02020603050405020304" pitchFamily="18" charset="0"/>
              </a:rPr>
              <a:t>- </a:t>
            </a:r>
            <a:r>
              <a:rPr lang="es-AR" sz="2400" dirty="0">
                <a:effectLst/>
                <a:latin typeface="Georgia" panose="02040502050405020303" pitchFamily="18" charset="0"/>
                <a:ea typeface="Times New Roman" panose="02020603050405020304" pitchFamily="18" charset="0"/>
              </a:rPr>
              <a:t>jóvenes de sectores populares,</a:t>
            </a:r>
          </a:p>
          <a:p>
            <a:pPr marL="45720" indent="0">
              <a:buNone/>
            </a:pPr>
            <a:r>
              <a:rPr lang="es-AR" sz="2400" dirty="0">
                <a:effectLst/>
                <a:latin typeface="Georgia" panose="02040502050405020303" pitchFamily="18" charset="0"/>
                <a:ea typeface="Times New Roman" panose="02020603050405020304" pitchFamily="18" charset="0"/>
              </a:rPr>
              <a:t>- personas trans en las zonas rojas </a:t>
            </a:r>
          </a:p>
          <a:p>
            <a:pPr marL="45720" indent="0">
              <a:buNone/>
            </a:pPr>
            <a:r>
              <a:rPr lang="es-AR" sz="2400" dirty="0">
                <a:latin typeface="Georgia" panose="02040502050405020303" pitchFamily="18" charset="0"/>
                <a:ea typeface="Times New Roman" panose="02020603050405020304" pitchFamily="18" charset="0"/>
              </a:rPr>
              <a:t>- expresiones afectivas de personas de género no binario</a:t>
            </a:r>
          </a:p>
          <a:p>
            <a:pPr marL="45720" indent="0">
              <a:buNone/>
            </a:pPr>
            <a:r>
              <a:rPr lang="es-AR" sz="2400" dirty="0">
                <a:latin typeface="Georgia" panose="02040502050405020303" pitchFamily="18" charset="0"/>
                <a:ea typeface="Times New Roman" panose="02020603050405020304" pitchFamily="18" charset="0"/>
              </a:rPr>
              <a:t>- personas </a:t>
            </a:r>
            <a:r>
              <a:rPr lang="es-AR" sz="2400" dirty="0">
                <a:effectLst/>
                <a:latin typeface="Georgia" panose="02040502050405020303" pitchFamily="18" charset="0"/>
                <a:ea typeface="Times New Roman" panose="02020603050405020304" pitchFamily="18" charset="0"/>
              </a:rPr>
              <a:t>en situación de calle,</a:t>
            </a:r>
          </a:p>
          <a:p>
            <a:pPr marL="45720" indent="0">
              <a:buNone/>
            </a:pPr>
            <a:r>
              <a:rPr lang="es-AR" sz="2400" dirty="0">
                <a:effectLst/>
                <a:latin typeface="Georgia" panose="02040502050405020303" pitchFamily="18" charset="0"/>
                <a:ea typeface="Times New Roman" panose="02020603050405020304" pitchFamily="18" charset="0"/>
              </a:rPr>
              <a:t>-</a:t>
            </a:r>
            <a:r>
              <a:rPr lang="es-AR" sz="2400" dirty="0">
                <a:latin typeface="Georgia" panose="02040502050405020303" pitchFamily="18" charset="0"/>
                <a:ea typeface="Times New Roman" panose="02020603050405020304" pitchFamily="18" charset="0"/>
              </a:rPr>
              <a:t> </a:t>
            </a:r>
            <a:r>
              <a:rPr lang="es-AR" sz="2400" dirty="0">
                <a:effectLst/>
                <a:latin typeface="Georgia" panose="02040502050405020303" pitchFamily="18" charset="0"/>
                <a:ea typeface="Times New Roman" panose="02020603050405020304" pitchFamily="18" charset="0"/>
              </a:rPr>
              <a:t>vendedores callejeros y otras expresiones de la economía popular</a:t>
            </a:r>
          </a:p>
          <a:p>
            <a:r>
              <a:rPr lang="es-AR" sz="2400" dirty="0">
                <a:effectLst/>
                <a:latin typeface="Georgia" panose="02040502050405020303" pitchFamily="18" charset="0"/>
                <a:ea typeface="Times New Roman" panose="02020603050405020304" pitchFamily="18" charset="0"/>
              </a:rPr>
              <a:t> </a:t>
            </a:r>
            <a:r>
              <a:rPr lang="es-AR" sz="2400" dirty="0">
                <a:latin typeface="Georgia" panose="02040502050405020303" pitchFamily="18" charset="0"/>
                <a:ea typeface="Times New Roman" panose="02020603050405020304" pitchFamily="18" charset="0"/>
              </a:rPr>
              <a:t>enfoque del derecho al cuidado: </a:t>
            </a:r>
          </a:p>
          <a:p>
            <a:pPr marL="45720" indent="0">
              <a:buNone/>
            </a:pPr>
            <a:r>
              <a:rPr lang="es-AR" sz="2400" dirty="0">
                <a:latin typeface="Georgia" panose="02040502050405020303" pitchFamily="18" charset="0"/>
                <a:ea typeface="Times New Roman" panose="02020603050405020304" pitchFamily="18" charset="0"/>
              </a:rPr>
              <a:t> Falta de consideración de personas capacidad, personas adultas y niños en la planificación urbana, infraestructura (Salud, Educación, Justicia, agencias gubernamentales), movilidad urbana, presupuesto participativo.</a:t>
            </a:r>
            <a:endParaRPr lang="es-AR" sz="2400" dirty="0">
              <a:effectLst/>
              <a:latin typeface="Times New Roman" panose="02020603050405020304" pitchFamily="18" charset="0"/>
              <a:ea typeface="Times New Roman" panose="02020603050405020304" pitchFamily="18" charset="0"/>
            </a:endParaRPr>
          </a:p>
          <a:p>
            <a:endParaRPr lang="es-AR" dirty="0"/>
          </a:p>
        </p:txBody>
      </p:sp>
    </p:spTree>
    <p:extLst>
      <p:ext uri="{BB962C8B-B14F-4D97-AF65-F5344CB8AC3E}">
        <p14:creationId xmlns:p14="http://schemas.microsoft.com/office/powerpoint/2010/main" val="650760921"/>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Gallery</Template>
  <TotalTime>533</TotalTime>
  <Words>3672</Words>
  <Application>Microsoft Office PowerPoint</Application>
  <PresentationFormat>Panorámica</PresentationFormat>
  <Paragraphs>129</Paragraphs>
  <Slides>28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28</vt:i4>
      </vt:variant>
    </vt:vector>
  </HeadingPairs>
  <TitlesOfParts>
    <vt:vector size="35" baseType="lpstr">
      <vt:lpstr>Arial</vt:lpstr>
      <vt:lpstr>Calibri</vt:lpstr>
      <vt:lpstr>Calibri, Arial</vt:lpstr>
      <vt:lpstr>Corbel</vt:lpstr>
      <vt:lpstr>Georgia</vt:lpstr>
      <vt:lpstr>Times New Roman</vt:lpstr>
      <vt:lpstr>Base</vt:lpstr>
      <vt:lpstr>Justicia territorial y justicia ambiental. Una mirada desde las teorías jurídicas y el DIDH</vt:lpstr>
      <vt:lpstr>Proyecto de investigación Estándares de justicia territorial aplicados a DESCA</vt:lpstr>
      <vt:lpstr>B. Compilación de instrumentos internacionales de derechos humanos sobre justicia social espacial  </vt:lpstr>
      <vt:lpstr>1. Introducción</vt:lpstr>
      <vt:lpstr>2. Moral, ética y justicia ambiental</vt:lpstr>
      <vt:lpstr>3. Conflictos sociales en relación con el espacio y territorio </vt:lpstr>
      <vt:lpstr>Dimensión espacial de la igualdad</vt:lpstr>
      <vt:lpstr>Proyecto frustrado de nueva Constitución de Chile</vt:lpstr>
      <vt:lpstr>La regulación jurídica del espacio publico</vt:lpstr>
      <vt:lpstr>4. Dificultades para construir un concepto de JT</vt:lpstr>
      <vt:lpstr>Presentación de PowerPoint</vt:lpstr>
      <vt:lpstr>Presentación de PowerPoint</vt:lpstr>
      <vt:lpstr>5. Similitudes entre justicia espacial territorial y ambiental</vt:lpstr>
      <vt:lpstr>Diferencias entre conceptos de justicia espacial territorial y ambiental</vt:lpstr>
      <vt:lpstr>5. Contenidos de la justicia territorial</vt:lpstr>
      <vt:lpstr>Presentación de PowerPoint</vt:lpstr>
      <vt:lpstr>6. Algunos instrumentos internacionales </vt:lpstr>
      <vt:lpstr>CDESC OG 4 </vt:lpstr>
      <vt:lpstr>CDESC. Observación General del Comité DESC Nro. 20, párr. 34</vt:lpstr>
      <vt:lpstr>CDESC OG 26</vt:lpstr>
      <vt:lpstr>CDESC OG 26  Reforma Agraria </vt:lpstr>
      <vt:lpstr>Informe del Relator Especial medio ambiente sin riesgos, limpio, saludable y sostenible, Jhon H. Knox, 2016</vt:lpstr>
      <vt:lpstr>Informe del Relator Especial de Viviendaal  Consejo de Derechos Humanos ONU 2021</vt:lpstr>
      <vt:lpstr>CEDAW</vt:lpstr>
      <vt:lpstr>CEDAW OG 37 Cambio Climático (ambiental / territorial / Climática)</vt:lpstr>
      <vt:lpstr>Convención de derecho de las personas con discapacidad</vt:lpstr>
      <vt:lpstr>OIT Convenio 169</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Justicia territorial y justicia ambiental. Una mirada desde las teorías jurídicas , la dogmatica y la jurisprudencia</dc:title>
  <dc:creator>Tedeschi, Sebastián</dc:creator>
  <cp:lastModifiedBy>Sebastian</cp:lastModifiedBy>
  <cp:revision>10</cp:revision>
  <dcterms:created xsi:type="dcterms:W3CDTF">2023-09-05T13:17:42Z</dcterms:created>
  <dcterms:modified xsi:type="dcterms:W3CDTF">2023-09-11T20:08:44Z</dcterms:modified>
</cp:coreProperties>
</file>