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1"/>
  </p:notesMasterIdLst>
  <p:sldIdLst>
    <p:sldId id="258" r:id="rId2"/>
    <p:sldId id="263" r:id="rId3"/>
    <p:sldId id="260" r:id="rId4"/>
    <p:sldId id="266" r:id="rId5"/>
    <p:sldId id="267" r:id="rId6"/>
    <p:sldId id="268" r:id="rId7"/>
    <p:sldId id="269" r:id="rId8"/>
    <p:sldId id="265" r:id="rId9"/>
    <p:sldId id="262" r:id="rId10"/>
  </p:sldIdLst>
  <p:sldSz cx="18288000" cy="10287000"/>
  <p:notesSz cx="6858000" cy="9144000"/>
  <p:embeddedFontLst>
    <p:embeddedFont>
      <p:font typeface="Biome Light" panose="020B03030302040208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 Light" panose="02000000000000000000" pitchFamily="2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000000"/>
          </p15:clr>
        </p15:guide>
        <p15:guide id="2" pos="58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0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5DC254-A4E6-4FE3-A4D9-DA0A8CC4A96C}" v="6" dt="2023-10-09T02:10:31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667"/>
    <p:restoredTop sz="94719"/>
  </p:normalViewPr>
  <p:slideViewPr>
    <p:cSldViewPr snapToGrid="0">
      <p:cViewPr varScale="1">
        <p:scale>
          <a:sx n="36" d="100"/>
          <a:sy n="36" d="100"/>
        </p:scale>
        <p:origin x="72" y="172"/>
      </p:cViewPr>
      <p:guideLst>
        <p:guide orient="horz" pos="648"/>
        <p:guide pos="5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onso de Paula Pinheiro Rocha" userId="241badb3-30a1-41f9-864a-3633b0c25eaa" providerId="ADAL" clId="{C55DC254-A4E6-4FE3-A4D9-DA0A8CC4A96C}"/>
    <pc:docChg chg="undo custSel modSld">
      <pc:chgData name="Afonso de Paula Pinheiro Rocha" userId="241badb3-30a1-41f9-864a-3633b0c25eaa" providerId="ADAL" clId="{C55DC254-A4E6-4FE3-A4D9-DA0A8CC4A96C}" dt="2023-10-09T02:10:53.001" v="131" actId="20577"/>
      <pc:docMkLst>
        <pc:docMk/>
      </pc:docMkLst>
      <pc:sldChg chg="modSp mod">
        <pc:chgData name="Afonso de Paula Pinheiro Rocha" userId="241badb3-30a1-41f9-864a-3633b0c25eaa" providerId="ADAL" clId="{C55DC254-A4E6-4FE3-A4D9-DA0A8CC4A96C}" dt="2023-10-09T02:10:53.001" v="131" actId="20577"/>
        <pc:sldMkLst>
          <pc:docMk/>
          <pc:sldMk cId="2718940529" sldId="265"/>
        </pc:sldMkLst>
        <pc:spChg chg="mod">
          <ac:chgData name="Afonso de Paula Pinheiro Rocha" userId="241badb3-30a1-41f9-864a-3633b0c25eaa" providerId="ADAL" clId="{C55DC254-A4E6-4FE3-A4D9-DA0A8CC4A96C}" dt="2023-10-09T02:10:53.001" v="131" actId="20577"/>
          <ac:spMkLst>
            <pc:docMk/>
            <pc:sldMk cId="2718940529" sldId="265"/>
            <ac:spMk id="3" creationId="{00000000-0000-0000-0000-000000000000}"/>
          </ac:spMkLst>
        </pc:spChg>
        <pc:graphicFrameChg chg="mod">
          <ac:chgData name="Afonso de Paula Pinheiro Rocha" userId="241badb3-30a1-41f9-864a-3633b0c25eaa" providerId="ADAL" clId="{C55DC254-A4E6-4FE3-A4D9-DA0A8CC4A96C}" dt="2023-10-09T02:08:09.933" v="100"/>
          <ac:graphicFrameMkLst>
            <pc:docMk/>
            <pc:sldMk cId="2718940529" sldId="265"/>
            <ac:graphicFrameMk id="5" creationId="{7615A44C-EE8B-25D1-E73D-6114C95C59A6}"/>
          </ac:graphicFrameMkLst>
        </pc:graphicFrameChg>
      </pc:sldChg>
      <pc:sldChg chg="modSp mod">
        <pc:chgData name="Afonso de Paula Pinheiro Rocha" userId="241badb3-30a1-41f9-864a-3633b0c25eaa" providerId="ADAL" clId="{C55DC254-A4E6-4FE3-A4D9-DA0A8CC4A96C}" dt="2023-10-09T02:04:28.297" v="50" actId="179"/>
        <pc:sldMkLst>
          <pc:docMk/>
          <pc:sldMk cId="3501768184" sldId="268"/>
        </pc:sldMkLst>
        <pc:spChg chg="mod">
          <ac:chgData name="Afonso de Paula Pinheiro Rocha" userId="241badb3-30a1-41f9-864a-3633b0c25eaa" providerId="ADAL" clId="{C55DC254-A4E6-4FE3-A4D9-DA0A8CC4A96C}" dt="2023-10-09T02:04:07.763" v="46" actId="123"/>
          <ac:spMkLst>
            <pc:docMk/>
            <pc:sldMk cId="3501768184" sldId="268"/>
            <ac:spMk id="3" creationId="{00000000-0000-0000-0000-000000000000}"/>
          </ac:spMkLst>
        </pc:spChg>
        <pc:spChg chg="mod">
          <ac:chgData name="Afonso de Paula Pinheiro Rocha" userId="241badb3-30a1-41f9-864a-3633b0c25eaa" providerId="ADAL" clId="{C55DC254-A4E6-4FE3-A4D9-DA0A8CC4A96C}" dt="2023-10-09T02:04:28.297" v="50" actId="179"/>
          <ac:spMkLst>
            <pc:docMk/>
            <pc:sldMk cId="3501768184" sldId="268"/>
            <ac:spMk id="4" creationId="{00000000-0000-0000-0000-000000000000}"/>
          </ac:spMkLst>
        </pc:spChg>
      </pc:sldChg>
      <pc:sldChg chg="modSp mod">
        <pc:chgData name="Afonso de Paula Pinheiro Rocha" userId="241badb3-30a1-41f9-864a-3633b0c25eaa" providerId="ADAL" clId="{C55DC254-A4E6-4FE3-A4D9-DA0A8CC4A96C}" dt="2023-10-09T02:07:09.109" v="99" actId="20577"/>
        <pc:sldMkLst>
          <pc:docMk/>
          <pc:sldMk cId="1973004691" sldId="269"/>
        </pc:sldMkLst>
        <pc:spChg chg="mod">
          <ac:chgData name="Afonso de Paula Pinheiro Rocha" userId="241badb3-30a1-41f9-864a-3633b0c25eaa" providerId="ADAL" clId="{C55DC254-A4E6-4FE3-A4D9-DA0A8CC4A96C}" dt="2023-10-09T02:07:09.109" v="99" actId="20577"/>
          <ac:spMkLst>
            <pc:docMk/>
            <pc:sldMk cId="1973004691" sldId="269"/>
            <ac:spMk id="3" creationId="{00000000-0000-0000-0000-000000000000}"/>
          </ac:spMkLst>
        </pc:spChg>
        <pc:spChg chg="mod">
          <ac:chgData name="Afonso de Paula Pinheiro Rocha" userId="241badb3-30a1-41f9-864a-3633b0c25eaa" providerId="ADAL" clId="{C55DC254-A4E6-4FE3-A4D9-DA0A8CC4A96C}" dt="2023-10-09T02:06:50.564" v="88" actId="20577"/>
          <ac:spMkLst>
            <pc:docMk/>
            <pc:sldMk cId="1973004691" sldId="269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6332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_SLIDE_LAYOUT" preserve="1" userDrawn="1">
  <p:cSld name="1st_Slide_FULL_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92FF0AA-4FA1-E149-BB2E-7C66E28944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67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2FF0AA-4FA1-E149-BB2E-7C66E2894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64B0-BB80-85B4-6D20-14E6EB4829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5DCF182-B604-EEF0-2FEE-71E45D8CE06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29400" y="1027450"/>
            <a:ext cx="13969941" cy="1808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Smart Slides</a:t>
            </a:r>
            <a:endParaRPr dirty="0"/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54938CA8-0274-0498-1064-D46F9913D54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29400" y="5165912"/>
            <a:ext cx="11310225" cy="443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 sz="4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/>
              <a:t>Make Slides in a flash</a:t>
            </a:r>
            <a:endParaRPr dirty="0"/>
          </a:p>
        </p:txBody>
      </p:sp>
      <p:sp>
        <p:nvSpPr>
          <p:cNvPr id="2" name="Google Shape;18;p3">
            <a:extLst>
              <a:ext uri="{FF2B5EF4-FFF2-40B4-BE49-F238E27FC236}">
                <a16:creationId xmlns:a16="http://schemas.microsoft.com/office/drawing/2014/main" id="{A773960F-5BCD-9B71-8C77-4E720F5358F1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5544800" y="1028700"/>
            <a:ext cx="1824125" cy="16793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910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49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HALF_IMAGE_LEF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127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-30955" y="6375"/>
            <a:ext cx="9144000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9879496" y="3708450"/>
            <a:ext cx="7489429" cy="589275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9879496" y="2263774"/>
            <a:ext cx="7489429" cy="144467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16002000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B52679D-00ED-7CE2-017B-041885E86B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3146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_FINAL_SLIDE" userDrawn="1">
  <p:cSld name="END_SLIDE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FA9C0-522C-1ABD-D14A-7299E05376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4423718"/>
            <a:ext cx="18288000" cy="58632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US" dirty="0"/>
              <a:t>10</a:t>
            </a:r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CEABAFD-74D6-51C2-98C1-CCA5795CCD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0678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EABAFD-74D6-51C2-98C1-CCA5795CC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Google Shape;41;p7"/>
          <p:cNvSpPr txBox="1">
            <a:spLocks noGrp="1"/>
          </p:cNvSpPr>
          <p:nvPr>
            <p:ph type="title" hasCustomPrompt="1"/>
          </p:nvPr>
        </p:nvSpPr>
        <p:spPr>
          <a:xfrm>
            <a:off x="929400" y="1027449"/>
            <a:ext cx="13997562" cy="271046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 hasCustomPrompt="1"/>
          </p:nvPr>
        </p:nvSpPr>
        <p:spPr>
          <a:xfrm>
            <a:off x="929400" y="5143500"/>
            <a:ext cx="1463565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 sz="4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43" name="Google Shape;43;p7"/>
          <p:cNvSpPr>
            <a:spLocks noGrp="1"/>
          </p:cNvSpPr>
          <p:nvPr>
            <p:ph type="pic" idx="2" hasCustomPrompt="1"/>
          </p:nvPr>
        </p:nvSpPr>
        <p:spPr>
          <a:xfrm>
            <a:off x="15565050" y="1027450"/>
            <a:ext cx="1808700" cy="1808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049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3_BLOCK_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77E95E2-5F9A-CB34-90F6-EF198646E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79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7E95E2-5F9A-CB34-90F6-EF198646E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E3D27C-335F-2A82-45D0-E48FA5C208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23668" y="2553531"/>
            <a:ext cx="2047037" cy="2047037"/>
          </a:xfrm>
          <a:prstGeom prst="ellipse">
            <a:avLst/>
          </a:prstGeom>
        </p:spPr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1494DB-BB2C-1488-7FA7-14252B9BB5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9966960"/>
            <a:ext cx="18288000" cy="32003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AU" dirty="0"/>
          </a:p>
        </p:txBody>
      </p:sp>
      <p:sp>
        <p:nvSpPr>
          <p:cNvPr id="23" name="Google Shape;17;p3">
            <a:extLst>
              <a:ext uri="{FF2B5EF4-FFF2-40B4-BE49-F238E27FC236}">
                <a16:creationId xmlns:a16="http://schemas.microsoft.com/office/drawing/2014/main" id="{32C7D559-D1EE-DBF8-7D21-FD5B68299FB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119813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19</a:t>
            </a:r>
            <a:endParaRPr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15E11F02-F723-E887-1059-7D8B547CC1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24406" y="2553531"/>
            <a:ext cx="2047037" cy="2047037"/>
          </a:xfrm>
          <a:prstGeom prst="ellipse">
            <a:avLst/>
          </a:prstGeom>
        </p:spPr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25" name="Google Shape;17;p3">
            <a:extLst>
              <a:ext uri="{FF2B5EF4-FFF2-40B4-BE49-F238E27FC236}">
                <a16:creationId xmlns:a16="http://schemas.microsoft.com/office/drawing/2014/main" id="{A0A92251-08F7-740D-70BE-AE9F66EC98FA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11357186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21</a:t>
            </a:r>
            <a:endParaRPr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89A4AD0-78D2-7CB1-A52C-254E41F679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661779" y="2553531"/>
            <a:ext cx="2047037" cy="2047037"/>
          </a:xfrm>
          <a:prstGeom prst="ellipse">
            <a:avLst/>
          </a:prstGeom>
        </p:spPr>
        <p:txBody>
          <a:bodyPr/>
          <a:lstStyle/>
          <a:p>
            <a:r>
              <a:rPr lang="en-A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3720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3_BLOCK_LAYOUT_V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77E95E2-5F9A-CB34-90F6-EF198646E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79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7E95E2-5F9A-CB34-90F6-EF198646E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E3D27C-335F-2A82-45D0-E48FA5C208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1000" y="2747907"/>
            <a:ext cx="4656225" cy="2047037"/>
          </a:xfrm>
        </p:spPr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1494DB-BB2C-1488-7FA7-14252B9BB5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0"/>
            <a:ext cx="361950" cy="10287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AU" dirty="0"/>
          </a:p>
        </p:txBody>
      </p:sp>
      <p:sp>
        <p:nvSpPr>
          <p:cNvPr id="23" name="Google Shape;17;p3">
            <a:extLst>
              <a:ext uri="{FF2B5EF4-FFF2-40B4-BE49-F238E27FC236}">
                <a16:creationId xmlns:a16="http://schemas.microsoft.com/office/drawing/2014/main" id="{32C7D559-D1EE-DBF8-7D21-FD5B68299FB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119813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21</a:t>
            </a:r>
            <a:endParaRPr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15E11F02-F723-E887-1059-7D8B547CC1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8390" y="2747906"/>
            <a:ext cx="4677648" cy="2047037"/>
          </a:xfrm>
        </p:spPr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25" name="Google Shape;17;p3">
            <a:extLst>
              <a:ext uri="{FF2B5EF4-FFF2-40B4-BE49-F238E27FC236}">
                <a16:creationId xmlns:a16="http://schemas.microsoft.com/office/drawing/2014/main" id="{A0A92251-08F7-740D-70BE-AE9F66EC98FA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11357186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19</a:t>
            </a:r>
            <a:endParaRPr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89A4AD0-78D2-7CB1-A52C-254E41F679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357186" y="2747905"/>
            <a:ext cx="4644814" cy="2047037"/>
          </a:xfrm>
        </p:spPr>
        <p:txBody>
          <a:bodyPr/>
          <a:lstStyle/>
          <a:p>
            <a:r>
              <a:rPr lang="en-A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3192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4_BLOCK_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77E95E2-5F9A-CB34-90F6-EF198646E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79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7E95E2-5F9A-CB34-90F6-EF198646E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6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E3D27C-335F-2A82-45D0-E48FA5C208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076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2" name="Google Shape;17;p3">
            <a:extLst>
              <a:ext uri="{FF2B5EF4-FFF2-40B4-BE49-F238E27FC236}">
                <a16:creationId xmlns:a16="http://schemas.microsoft.com/office/drawing/2014/main" id="{B72C5E58-53F4-0EA6-D32E-ADEF51F174DB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104028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19</a:t>
            </a:r>
            <a:endParaRPr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48E7E5D-1895-B2EB-B13F-C15207C40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04028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12" name="Google Shape;17;p3">
            <a:extLst>
              <a:ext uri="{FF2B5EF4-FFF2-40B4-BE49-F238E27FC236}">
                <a16:creationId xmlns:a16="http://schemas.microsoft.com/office/drawing/2014/main" id="{4EC85EFB-1D00-34F3-DEFC-3D132152607F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9288980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22</a:t>
            </a:r>
            <a:endParaRPr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A08CF17-561F-6A45-B311-DF3E79243E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288980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20</a:t>
            </a:r>
          </a:p>
        </p:txBody>
      </p:sp>
      <p:sp>
        <p:nvSpPr>
          <p:cNvPr id="21" name="Google Shape;17;p3">
            <a:extLst>
              <a:ext uri="{FF2B5EF4-FFF2-40B4-BE49-F238E27FC236}">
                <a16:creationId xmlns:a16="http://schemas.microsoft.com/office/drawing/2014/main" id="{97130B1B-4ED5-07BD-72B7-007C1D1E0682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13473932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25</a:t>
            </a:r>
            <a:endParaRPr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4D333938-660B-24CF-7672-26505437B26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3473932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8073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FULLPAGE_IMAGE_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0" y="6375"/>
            <a:ext cx="18287999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10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1EAD0F-8252-A92E-A4DF-B071AD590E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8288000" cy="10293350"/>
          </a:xfrm>
          <a:solidFill>
            <a:schemeClr val="bg1">
              <a:lumMod val="75000"/>
              <a:alpha val="80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6119813" y="5869292"/>
            <a:ext cx="6093129" cy="275907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76200" lvl="0" indent="0" algn="ctr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2671482" y="2263775"/>
            <a:ext cx="13330518" cy="287972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8EFC7-DE23-07B9-50F1-01C75247A7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-1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7201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_SLIDE_LAYOUT" preserve="1" userDrawn="1">
  <p:cSld name="AGEN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92FF0AA-4FA1-E149-BB2E-7C66E28944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67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2FF0AA-4FA1-E149-BB2E-7C66E2894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64B0-BB80-85B4-6D20-14E6EB4829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862458" y="0"/>
            <a:ext cx="5055325" cy="10287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5DCF182-B604-EEF0-2FEE-71E45D8CE06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29401" y="2011363"/>
            <a:ext cx="8214600" cy="14176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46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54938CA8-0274-0498-1064-D46F9913D54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29401" y="3747247"/>
            <a:ext cx="8214600" cy="500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71500" lvl="0" indent="-5715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7" name="Google Shape;14;p2">
            <a:extLst>
              <a:ext uri="{FF2B5EF4-FFF2-40B4-BE49-F238E27FC236}">
                <a16:creationId xmlns:a16="http://schemas.microsoft.com/office/drawing/2014/main" id="{3097672A-5659-5B5F-6D5C-F22FA04F334D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5544800" y="1027450"/>
            <a:ext cx="1828950" cy="1808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FAB3CEC-34D5-F8C2-2849-CD522F40C82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862458" y="9601200"/>
            <a:ext cx="505532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7760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49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BASIC_CONTENT_V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5F9A914-029A-FACA-89CD-82BDDCAA23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899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F9A914-029A-FACA-89CD-82BDDCAA2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4831491" y="3207472"/>
            <a:ext cx="6499897" cy="19296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4831492" y="5149875"/>
            <a:ext cx="6499896" cy="445772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533400"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4831491" y="1028700"/>
            <a:ext cx="1371600" cy="137190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Google Shape;35;p6">
            <a:extLst>
              <a:ext uri="{FF2B5EF4-FFF2-40B4-BE49-F238E27FC236}">
                <a16:creationId xmlns:a16="http://schemas.microsoft.com/office/drawing/2014/main" id="{06D4F85C-9A50-3DC0-80AA-7315DE0FAC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239625" y="6375"/>
            <a:ext cx="6048375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8176A5C-D173-4CE5-8B87-A1D02EA54F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26" y="0"/>
            <a:ext cx="4094909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196E1-1554-1258-960F-5C778357F7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239625" y="9601200"/>
            <a:ext cx="505532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199584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TEXT" userDrawn="1">
  <p:cSld name="HEADING_LEFT_CONTENT_RIGH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A552A79-B159-5259-79DF-C48F82B0D5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9154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552A79-B159-5259-79DF-C48F82B0D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Google Shape;25;p4"/>
          <p:cNvSpPr txBox="1"/>
          <p:nvPr/>
        </p:nvSpPr>
        <p:spPr>
          <a:xfrm>
            <a:off x="942500" y="9602000"/>
            <a:ext cx="8201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Smart Slides ChatGPT Plugin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" name="Google Shape;26;p4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 hasCustomPrompt="1"/>
          </p:nvPr>
        </p:nvSpPr>
        <p:spPr>
          <a:xfrm>
            <a:off x="9700325" y="2010750"/>
            <a:ext cx="5844300" cy="759125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US" dirty="0"/>
              <a:t>1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4E20F-F2E2-7BD3-CA85-528A005F52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80117613-6917-EF6F-BF4D-A48C702D8D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42500" y="2010750"/>
            <a:ext cx="7119600" cy="1704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US" dirty="0"/>
              <a:t>0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HALF_IMAGE_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9144000" y="6375"/>
            <a:ext cx="9144000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10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3729318"/>
            <a:ext cx="7529186" cy="587188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919163" y="2263775"/>
            <a:ext cx="7529186" cy="146554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569A8CA-36B2-E265-E4E7-8A8DF21B36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0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1277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23RD_IMAGE_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6119813" y="6375"/>
            <a:ext cx="12168187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3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4410635"/>
            <a:ext cx="4624475" cy="519056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919075" y="2263775"/>
            <a:ext cx="4624475" cy="214685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1B0C253-932F-B3BD-E206-97C92A0A7EA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9813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89932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HALF_TOP_WITH_IMAGE_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C84CE4-FE6A-F2C4-A6BC-618800B883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5143500"/>
            <a:ext cx="1223962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US" dirty="0"/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12239624" y="6375"/>
            <a:ext cx="6048375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19074" y="5865222"/>
            <a:ext cx="10393359" cy="373597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19075" y="2263775"/>
            <a:ext cx="10393358" cy="219392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883D0F6-2B8F-8E60-1AD0-C2C9565B7E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239625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197787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23RD_IMG_LEF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127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-30955" y="6375"/>
            <a:ext cx="12270580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2744450" y="4428564"/>
            <a:ext cx="4624475" cy="517263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2744450" y="2263775"/>
            <a:ext cx="4624475" cy="216478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15997325" y="638850"/>
            <a:ext cx="1371600" cy="13719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A16B800-55C2-CFB0-4AA2-3CBB648B98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1660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5D679FE-3B60-23E0-8EBD-D3204877DB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40606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D679FE-3B60-23E0-8EBD-D3204877DB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9075" y="2464225"/>
            <a:ext cx="14625600" cy="7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 err="1"/>
              <a:t>asd</a:t>
            </a:r>
            <a:endParaRPr dirty="0"/>
          </a:p>
        </p:txBody>
      </p:sp>
      <p:sp>
        <p:nvSpPr>
          <p:cNvPr id="8" name="Google Shape;8;p1"/>
          <p:cNvSpPr txBox="1"/>
          <p:nvPr/>
        </p:nvSpPr>
        <p:spPr>
          <a:xfrm>
            <a:off x="942500" y="9602000"/>
            <a:ext cx="8201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Smart Slides ChatGPT Plugin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2" r:id="rId3"/>
    <p:sldLayoutId id="2147483664" r:id="rId4"/>
    <p:sldLayoutId id="2147483650" r:id="rId5"/>
    <p:sldLayoutId id="2147483660" r:id="rId6"/>
    <p:sldLayoutId id="2147483657" r:id="rId7"/>
    <p:sldLayoutId id="2147483665" r:id="rId8"/>
    <p:sldLayoutId id="2147483658" r:id="rId9"/>
    <p:sldLayoutId id="2147483661" r:id="rId10"/>
    <p:sldLayoutId id="2147483653" r:id="rId11"/>
    <p:sldLayoutId id="2147483655" r:id="rId12"/>
    <p:sldLayoutId id="2147483659" r:id="rId13"/>
    <p:sldLayoutId id="214748365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E46962"/>
          </p15:clr>
        </p15:guide>
        <p15:guide id="2" pos="579">
          <p15:clr>
            <a:srgbClr val="E46962"/>
          </p15:clr>
        </p15:guide>
        <p15:guide id="3" pos="10944">
          <p15:clr>
            <a:srgbClr val="E46962"/>
          </p15:clr>
        </p15:guide>
        <p15:guide id="4" orient="horz" pos="648">
          <p15:clr>
            <a:srgbClr val="E46962"/>
          </p15:clr>
        </p15:guide>
        <p15:guide id="5" orient="horz" pos="6048">
          <p15:clr>
            <a:srgbClr val="E46962"/>
          </p15:clr>
        </p15:guide>
        <p15:guide id="6" orient="horz" pos="3240">
          <p15:clr>
            <a:srgbClr val="E46962"/>
          </p15:clr>
        </p15:guide>
        <p15:guide id="7" orient="horz" pos="1267">
          <p15:clr>
            <a:srgbClr val="E46962"/>
          </p15:clr>
        </p15:guide>
        <p15:guide id="8" pos="9792">
          <p15:clr>
            <a:srgbClr val="E46962"/>
          </p15:clr>
        </p15:guide>
        <p15:guide id="9" pos="10080">
          <p15:clr>
            <a:srgbClr val="E46962"/>
          </p15:clr>
        </p15:guide>
        <p15:guide id="10" pos="3855" userDrawn="1">
          <p15:clr>
            <a:srgbClr val="E46962"/>
          </p15:clr>
        </p15:guide>
        <p15:guide id="11" pos="7710" userDrawn="1">
          <p15:clr>
            <a:srgbClr val="E46962"/>
          </p15:clr>
        </p15:guide>
        <p15:guide id="12" orient="horz" pos="2160" userDrawn="1">
          <p15:clr>
            <a:srgbClr val="E46962"/>
          </p15:clr>
        </p15:guide>
        <p15:guide id="13" orient="horz" pos="4310" userDrawn="1">
          <p15:clr>
            <a:srgbClr val="E46962"/>
          </p15:clr>
        </p15:guide>
        <p15:guide id="14" orient="horz" pos="1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?utm_source=smart%20slides&amp;utm_medium=referra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oveweb.com.br/robos-ja-escrevem-sozinhos-mas-podem-ser-melhores-que-humano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C831E7FE-1864-009E-DBA0-55629A4FB5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4888" y="5760843"/>
            <a:ext cx="12461358" cy="4182267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898525" algn="l">
              <a:spcAft>
                <a:spcPts val="600"/>
              </a:spcAft>
            </a:pPr>
            <a:r>
              <a:rPr lang="pt-BR" sz="5400" dirty="0"/>
              <a:t>Autora: </a:t>
            </a:r>
          </a:p>
          <a:p>
            <a:pPr marL="898525" algn="l">
              <a:spcAft>
                <a:spcPts val="600"/>
              </a:spcAft>
            </a:pPr>
            <a:r>
              <a:rPr lang="pt-BR" sz="5400" dirty="0"/>
              <a:t>Ludiana Carla Braga Façanha Rocha</a:t>
            </a:r>
          </a:p>
          <a:p>
            <a:pPr marL="898525" algn="l">
              <a:spcAft>
                <a:spcPts val="600"/>
              </a:spcAft>
            </a:pPr>
            <a:r>
              <a:rPr lang="pt-BR" sz="4400" dirty="0"/>
              <a:t>Procuradora </a:t>
            </a:r>
            <a:r>
              <a:rPr lang="pt-BR" sz="4400" dirty="0" err="1"/>
              <a:t>del</a:t>
            </a:r>
            <a:r>
              <a:rPr lang="pt-BR" sz="4400" dirty="0"/>
              <a:t> Estado de Ceará</a:t>
            </a:r>
          </a:p>
          <a:p>
            <a:pPr marL="898525" algn="l">
              <a:spcAft>
                <a:spcPts val="600"/>
              </a:spcAft>
            </a:pPr>
            <a:r>
              <a:rPr lang="pt-BR" sz="4400" dirty="0" err="1"/>
              <a:t>Doctoranda</a:t>
            </a:r>
            <a:r>
              <a:rPr lang="pt-BR" sz="4400" dirty="0"/>
              <a:t> por IDP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888" y="2020186"/>
            <a:ext cx="15999379" cy="1212112"/>
          </a:xfrm>
        </p:spPr>
        <p:txBody>
          <a:bodyPr wrap="square" anchor="t">
            <a:no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lang="es-ES" sz="6600" dirty="0">
                <a:solidFill>
                  <a:schemeClr val="tx1"/>
                </a:solidFill>
              </a:rPr>
              <a:t>La regulación de la inteligencia artificial desde la perspectiva del derecho comparado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0325" y="1155032"/>
            <a:ext cx="8186622" cy="8446968"/>
          </a:xfrm>
        </p:spPr>
        <p:txBody>
          <a:bodyPr>
            <a:normAutofit/>
          </a:bodyPr>
          <a:lstStyle/>
          <a:p>
            <a:r>
              <a:rPr lang="es-ES" sz="4800" dirty="0"/>
              <a:t>Desarrollo histórico de la regulación de la IA</a:t>
            </a:r>
          </a:p>
          <a:p>
            <a:endParaRPr lang="es-ES" sz="4800" dirty="0"/>
          </a:p>
          <a:p>
            <a:r>
              <a:rPr lang="es-ES" sz="4800" dirty="0"/>
              <a:t>Comparación entre diferentes jurisdicciones</a:t>
            </a:r>
          </a:p>
          <a:p>
            <a:endParaRPr lang="es-ES" sz="4800" dirty="0"/>
          </a:p>
          <a:p>
            <a:r>
              <a:rPr lang="es-ES" sz="4800" dirty="0"/>
              <a:t>Especificidades de la regulación en Brasil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solidFill>
            <a:srgbClr val="1E3A8A"/>
          </a:solidFill>
        </p:spPr>
        <p:txBody>
          <a:bodyPr/>
          <a:lstStyle/>
          <a:p>
            <a:pPr algn="ctr"/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algn="ctr"/>
            <a:endParaRPr lang="es-ES" sz="10400" dirty="0">
              <a:solidFill>
                <a:srgbClr val="FFFFFF"/>
              </a:solidFill>
            </a:endParaRPr>
          </a:p>
          <a:p>
            <a:pPr algn="ctr"/>
            <a:r>
              <a:rPr kumimoji="0" lang="es-ES" sz="10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Evolución de la Regulación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676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89" y="482294"/>
            <a:ext cx="7507706" cy="1929653"/>
          </a:xfrm>
        </p:spPr>
        <p:txBody>
          <a:bodyPr/>
          <a:lstStyle/>
          <a:p>
            <a:pPr>
              <a:defRPr>
                <a:solidFill>
                  <a:srgbClr val="1E3A8A"/>
                </a:solidFill>
              </a:defRPr>
            </a:pPr>
            <a:r>
              <a:rPr dirty="0" err="1"/>
              <a:t>Proyectos</a:t>
            </a:r>
            <a:r>
              <a:rPr dirty="0"/>
              <a:t> </a:t>
            </a:r>
            <a:r>
              <a:rPr dirty="0" err="1"/>
              <a:t>Legislativos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Brasil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176" y="2342148"/>
            <a:ext cx="10614212" cy="4811688"/>
          </a:xfrm>
        </p:spPr>
        <p:txBody>
          <a:bodyPr>
            <a:normAutofit/>
          </a:bodyPr>
          <a:lstStyle/>
          <a:p>
            <a:r>
              <a:rPr sz="4400" dirty="0" err="1"/>
              <a:t>Visión</a:t>
            </a:r>
            <a:r>
              <a:rPr sz="4400" dirty="0"/>
              <a:t> general de </a:t>
            </a:r>
            <a:r>
              <a:rPr sz="4400" dirty="0" err="1"/>
              <a:t>los</a:t>
            </a:r>
            <a:r>
              <a:rPr sz="4400" dirty="0"/>
              <a:t> </a:t>
            </a:r>
            <a:r>
              <a:rPr sz="4400" dirty="0" err="1"/>
              <a:t>proyectos</a:t>
            </a:r>
            <a:r>
              <a:rPr sz="4400" dirty="0"/>
              <a:t> </a:t>
            </a:r>
            <a:r>
              <a:rPr sz="4400" dirty="0" err="1"/>
              <a:t>en</a:t>
            </a:r>
            <a:r>
              <a:rPr sz="4400" dirty="0"/>
              <a:t> </a:t>
            </a:r>
            <a:r>
              <a:rPr sz="4400" dirty="0" err="1"/>
              <a:t>curso</a:t>
            </a:r>
            <a:endParaRPr lang="pt-BR" sz="4400" dirty="0"/>
          </a:p>
          <a:p>
            <a:endParaRPr sz="4400" dirty="0"/>
          </a:p>
          <a:p>
            <a:r>
              <a:rPr sz="4400" dirty="0" err="1"/>
              <a:t>Objetivos</a:t>
            </a:r>
            <a:r>
              <a:rPr sz="4400" dirty="0"/>
              <a:t> y </a:t>
            </a:r>
            <a:r>
              <a:rPr sz="4400" dirty="0" err="1"/>
              <a:t>alcance</a:t>
            </a:r>
            <a:r>
              <a:rPr sz="4400" dirty="0"/>
              <a:t> de </a:t>
            </a:r>
            <a:r>
              <a:rPr sz="4400" dirty="0" err="1"/>
              <a:t>los</a:t>
            </a:r>
            <a:r>
              <a:rPr sz="4400" dirty="0"/>
              <a:t> </a:t>
            </a:r>
            <a:r>
              <a:rPr sz="4400" dirty="0" err="1"/>
              <a:t>principales</a:t>
            </a:r>
            <a:r>
              <a:rPr sz="4400" dirty="0"/>
              <a:t> </a:t>
            </a:r>
            <a:r>
              <a:rPr sz="4400" dirty="0" err="1"/>
              <a:t>proyectos</a:t>
            </a:r>
            <a:endParaRPr lang="pt-BR" sz="4400" dirty="0"/>
          </a:p>
          <a:p>
            <a:endParaRPr sz="4400" dirty="0"/>
          </a:p>
          <a:p>
            <a:r>
              <a:rPr sz="4400" dirty="0" err="1"/>
              <a:t>Impacto</a:t>
            </a:r>
            <a:r>
              <a:rPr sz="4400" dirty="0"/>
              <a:t> </a:t>
            </a:r>
            <a:r>
              <a:rPr sz="4400" dirty="0" err="1"/>
              <a:t>potencial</a:t>
            </a:r>
            <a:r>
              <a:rPr sz="4400" dirty="0"/>
              <a:t> </a:t>
            </a:r>
            <a:r>
              <a:rPr sz="4400" dirty="0" err="1"/>
              <a:t>en</a:t>
            </a:r>
            <a:r>
              <a:rPr sz="4400" dirty="0"/>
              <a:t> la </a:t>
            </a:r>
            <a:r>
              <a:rPr sz="4400" dirty="0" err="1"/>
              <a:t>industria</a:t>
            </a:r>
            <a:r>
              <a:rPr sz="4400" dirty="0"/>
              <a:t> de IA</a:t>
            </a:r>
          </a:p>
        </p:txBody>
      </p:sp>
      <p:pic>
        <p:nvPicPr>
          <p:cNvPr id="5" name="Picture Placeholder 4" descr="JjGXjESMxOY.jpg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24004" r="24004"/>
          <a:stretch>
            <a:fillRect/>
          </a:stretch>
        </p:blipFill>
        <p:spPr/>
      </p:pic>
      <p:graphicFrame>
        <p:nvGraphicFramePr>
          <p:cNvPr id="4" name="Tabela 7">
            <a:extLst>
              <a:ext uri="{FF2B5EF4-FFF2-40B4-BE49-F238E27FC236}">
                <a16:creationId xmlns:a16="http://schemas.microsoft.com/office/drawing/2014/main" id="{AC4597FD-8AE2-D134-E1AC-D275A3E9D21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82557533"/>
              </p:ext>
            </p:extLst>
          </p:nvPr>
        </p:nvGraphicFramePr>
        <p:xfrm>
          <a:off x="632363" y="7796237"/>
          <a:ext cx="10614212" cy="214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4212">
                  <a:extLst>
                    <a:ext uri="{9D8B030D-6E8A-4147-A177-3AD203B41FA5}">
                      <a16:colId xmlns:a16="http://schemas.microsoft.com/office/drawing/2014/main" val="2027370666"/>
                    </a:ext>
                  </a:extLst>
                </a:gridCol>
              </a:tblGrid>
              <a:tr h="2144688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PL nº 759/2023</a:t>
                      </a:r>
                    </a:p>
                    <a:p>
                      <a:pPr algn="just"/>
                      <a:r>
                        <a:rPr lang="pt-BR" sz="3600" dirty="0"/>
                        <a:t>PL nº 1153/2023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3600" dirty="0"/>
                        <a:t>PL nº 2338/2023 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04111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endParaRPr dirty="0">
              <a:hlinkClick r:id="rId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7674" y="1840032"/>
            <a:ext cx="8186622" cy="7856861"/>
          </a:xfrm>
        </p:spPr>
        <p:txBody>
          <a:bodyPr>
            <a:normAutofit lnSpcReduction="10000"/>
          </a:bodyPr>
          <a:lstStyle/>
          <a:p>
            <a:pPr marL="76200" indent="0" algn="just">
              <a:buNone/>
            </a:pPr>
            <a:endParaRPr lang="pt-BR" sz="4800" dirty="0"/>
          </a:p>
          <a:p>
            <a:pPr algn="just"/>
            <a:r>
              <a:rPr lang="es-ES" sz="3200" dirty="0"/>
              <a:t>Este proyecto de ley sustituto se basa en la premisa de que no existe ninguna compensación –una elección mutuamente excluyente– entre la protección de los derechos y libertades fundamentales, la valoración del trabajo y la dignidad de la persona humana frente al orden económico y la creación de nuevas cadenas de valor. Por el contrario, sus fundamentos y principios buscan esa armonización, conforme a la Constitución Federal y de manera dialógica con otras leyes que enfrentan el mismo tipo de desafío (Informe final: Comisión de juristas sustitutivos en Inteligencia Artificial en Brasil. Brasilia , DF: Senado Federal, 2022)</a:t>
            </a:r>
            <a:endParaRPr lang="pt-BR" sz="5400" dirty="0"/>
          </a:p>
          <a:p>
            <a:pPr algn="just"/>
            <a:endParaRPr lang="es-ES" sz="4800" dirty="0"/>
          </a:p>
        </p:txBody>
      </p:sp>
      <p:pic>
        <p:nvPicPr>
          <p:cNvPr id="6" name="Espaço Reservado para Conteúdo 5" descr="Mão de pessoa segurando arma&#10;&#10;Descrição gerada automaticamente com confiança média">
            <a:extLst>
              <a:ext uri="{FF2B5EF4-FFF2-40B4-BE49-F238E27FC236}">
                <a16:creationId xmlns:a16="http://schemas.microsoft.com/office/drawing/2014/main" id="{1594074E-2BAA-D6DD-CA85-298336177CB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7718" y="3849490"/>
            <a:ext cx="8136282" cy="6092751"/>
          </a:xfrm>
          <a:solidFill>
            <a:srgbClr val="1E3A8A"/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B68609-0D3F-56A3-0D78-D38C0F51CAC3}"/>
              </a:ext>
            </a:extLst>
          </p:cNvPr>
          <p:cNvSpPr txBox="1"/>
          <p:nvPr/>
        </p:nvSpPr>
        <p:spPr>
          <a:xfrm>
            <a:off x="1173334" y="1840032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800" dirty="0"/>
              <a:t>Projeto de </a:t>
            </a:r>
            <a:r>
              <a:rPr lang="pt-BR" sz="4800" dirty="0" err="1"/>
              <a:t>Ley</a:t>
            </a:r>
            <a:r>
              <a:rPr lang="pt-BR" sz="4800" dirty="0"/>
              <a:t> nº 2338/23</a:t>
            </a:r>
          </a:p>
        </p:txBody>
      </p:sp>
    </p:spTree>
    <p:extLst>
      <p:ext uri="{BB962C8B-B14F-4D97-AF65-F5344CB8AC3E}">
        <p14:creationId xmlns:p14="http://schemas.microsoft.com/office/powerpoint/2010/main" val="371777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64121" y="2303348"/>
            <a:ext cx="8186622" cy="8446968"/>
          </a:xfrm>
        </p:spPr>
        <p:txBody>
          <a:bodyPr>
            <a:normAutofit/>
          </a:bodyPr>
          <a:lstStyle/>
          <a:p>
            <a:r>
              <a:rPr sz="4800" dirty="0" err="1"/>
              <a:t>Importancia</a:t>
            </a:r>
            <a:r>
              <a:rPr sz="4800" dirty="0"/>
              <a:t> de la </a:t>
            </a:r>
            <a:r>
              <a:rPr sz="4800" dirty="0" err="1"/>
              <a:t>protección</a:t>
            </a:r>
            <a:r>
              <a:rPr sz="4800" dirty="0"/>
              <a:t> de </a:t>
            </a:r>
            <a:r>
              <a:rPr sz="4800" dirty="0" err="1"/>
              <a:t>los</a:t>
            </a:r>
            <a:r>
              <a:rPr sz="4800" dirty="0"/>
              <a:t> derechos </a:t>
            </a:r>
            <a:r>
              <a:rPr sz="4800" dirty="0" err="1"/>
              <a:t>humanos</a:t>
            </a:r>
            <a:r>
              <a:rPr sz="4800" dirty="0"/>
              <a:t> y </a:t>
            </a:r>
            <a:r>
              <a:rPr sz="4800" dirty="0" err="1"/>
              <a:t>fundamentales</a:t>
            </a:r>
            <a:endParaRPr lang="pt-BR" sz="4800" dirty="0"/>
          </a:p>
          <a:p>
            <a:endParaRPr sz="4800" dirty="0"/>
          </a:p>
          <a:p>
            <a:r>
              <a:rPr sz="4800" dirty="0" err="1"/>
              <a:t>Desafíos</a:t>
            </a:r>
            <a:r>
              <a:rPr sz="4800" dirty="0"/>
              <a:t> y </a:t>
            </a:r>
            <a:r>
              <a:rPr sz="4800" dirty="0" err="1"/>
              <a:t>oportunidades</a:t>
            </a:r>
            <a:r>
              <a:rPr sz="4800" dirty="0"/>
              <a:t> </a:t>
            </a:r>
            <a:r>
              <a:rPr sz="4800" dirty="0" err="1"/>
              <a:t>en</a:t>
            </a:r>
            <a:r>
              <a:rPr sz="4800" dirty="0"/>
              <a:t> la </a:t>
            </a:r>
            <a:r>
              <a:rPr sz="4800" dirty="0" err="1"/>
              <a:t>regulación</a:t>
            </a:r>
            <a:endParaRPr lang="pt-BR" sz="4800" dirty="0"/>
          </a:p>
          <a:p>
            <a:pPr marL="76200" indent="0">
              <a:buNone/>
            </a:pPr>
            <a:endParaRPr lang="pt-BR" sz="4800" dirty="0"/>
          </a:p>
          <a:p>
            <a:r>
              <a:rPr lang="pt-BR" sz="4800" dirty="0" err="1"/>
              <a:t>Supervisión</a:t>
            </a:r>
            <a:r>
              <a:rPr lang="pt-BR" sz="4800" dirty="0"/>
              <a:t> e </a:t>
            </a:r>
            <a:r>
              <a:rPr lang="pt-BR" sz="4800" dirty="0" err="1"/>
              <a:t>Inspección</a:t>
            </a:r>
            <a:r>
              <a:rPr lang="pt-BR" sz="4800" dirty="0"/>
              <a:t> </a:t>
            </a:r>
            <a:endParaRPr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solidFill>
            <a:srgbClr val="1E3A8A"/>
          </a:solidFill>
        </p:spPr>
        <p:txBody>
          <a:bodyPr>
            <a:normAutofit fontScale="70000" lnSpcReduction="20000"/>
          </a:bodyPr>
          <a:lstStyle/>
          <a:p>
            <a:pPr algn="ctr"/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algn="ctr"/>
            <a:r>
              <a:rPr lang="es-ES" sz="7800" dirty="0">
                <a:solidFill>
                  <a:schemeClr val="bg1"/>
                </a:solidFill>
              </a:rPr>
              <a:t>Estructura básica del proyecto de ley </a:t>
            </a:r>
          </a:p>
          <a:p>
            <a:pPr algn="ctr"/>
            <a:endParaRPr lang="es-ES" sz="7800" dirty="0">
              <a:solidFill>
                <a:schemeClr val="bg1"/>
              </a:solidFill>
            </a:endParaRPr>
          </a:p>
          <a:p>
            <a:r>
              <a:rPr lang="es-ES" sz="4300" dirty="0">
                <a:solidFill>
                  <a:schemeClr val="bg1"/>
                </a:solidFill>
              </a:rPr>
              <a:t>Capítulo I. Disposiciones Preliminares </a:t>
            </a:r>
          </a:p>
          <a:p>
            <a:r>
              <a:rPr lang="es-ES" sz="4300" dirty="0">
                <a:solidFill>
                  <a:schemeClr val="bg1"/>
                </a:solidFill>
              </a:rPr>
              <a:t>•Ámbito de aplicación;</a:t>
            </a:r>
          </a:p>
          <a:p>
            <a:r>
              <a:rPr lang="es-ES" sz="4300" dirty="0">
                <a:solidFill>
                  <a:schemeClr val="bg1"/>
                </a:solidFill>
              </a:rPr>
              <a:t>• Principios;</a:t>
            </a:r>
          </a:p>
          <a:p>
            <a:r>
              <a:rPr lang="es-ES" sz="4300" dirty="0">
                <a:solidFill>
                  <a:schemeClr val="bg1"/>
                </a:solidFill>
              </a:rPr>
              <a:t>• Fundamentos; </a:t>
            </a:r>
          </a:p>
          <a:p>
            <a:r>
              <a:rPr lang="es-ES" sz="4300" dirty="0">
                <a:solidFill>
                  <a:schemeClr val="bg1"/>
                </a:solidFill>
              </a:rPr>
              <a:t>• Definiciones </a:t>
            </a:r>
          </a:p>
          <a:p>
            <a:endParaRPr lang="es-ES" sz="4300" dirty="0">
              <a:solidFill>
                <a:schemeClr val="bg1"/>
              </a:solidFill>
            </a:endParaRPr>
          </a:p>
          <a:p>
            <a:r>
              <a:rPr lang="es-ES" sz="4300" dirty="0">
                <a:solidFill>
                  <a:schemeClr val="bg1"/>
                </a:solidFill>
              </a:rPr>
              <a:t>Capitulo II. De derechos </a:t>
            </a:r>
          </a:p>
          <a:p>
            <a:endParaRPr lang="es-ES" sz="4300" dirty="0">
              <a:solidFill>
                <a:schemeClr val="bg1"/>
              </a:solidFill>
            </a:endParaRPr>
          </a:p>
          <a:p>
            <a:r>
              <a:rPr lang="es-ES" sz="4300" dirty="0">
                <a:solidFill>
                  <a:schemeClr val="bg1"/>
                </a:solidFill>
              </a:rPr>
              <a:t>Capítulo III. Evaluación y categorización de riesgos </a:t>
            </a:r>
          </a:p>
          <a:p>
            <a:r>
              <a:rPr lang="es-ES" sz="4300" dirty="0">
                <a:solidFill>
                  <a:schemeClr val="bg1"/>
                </a:solidFill>
              </a:rPr>
              <a:t>• Criterios de clasificación de riesgos </a:t>
            </a:r>
          </a:p>
          <a:p>
            <a:r>
              <a:rPr lang="es-ES" sz="4300" dirty="0">
                <a:solidFill>
                  <a:schemeClr val="bg1"/>
                </a:solidFill>
              </a:rPr>
              <a:t>• Evaluación algorítmica de impacto para alto riesgo</a:t>
            </a:r>
          </a:p>
          <a:p>
            <a:r>
              <a:rPr lang="es-ES" sz="4300" dirty="0">
                <a:solidFill>
                  <a:schemeClr val="bg1"/>
                </a:solidFill>
              </a:rPr>
              <a:t> </a:t>
            </a:r>
          </a:p>
          <a:p>
            <a:r>
              <a:rPr lang="es-ES" sz="4300" dirty="0">
                <a:solidFill>
                  <a:schemeClr val="bg1"/>
                </a:solidFill>
              </a:rPr>
              <a:t>Capítulo IV. De la Gobernanza de los Sistemas de Inteligencia Artificial</a:t>
            </a:r>
          </a:p>
          <a:p>
            <a:endParaRPr lang="es-ES" sz="4300" dirty="0">
              <a:solidFill>
                <a:schemeClr val="bg1"/>
              </a:solidFill>
            </a:endParaRPr>
          </a:p>
          <a:p>
            <a:r>
              <a:rPr lang="es-ES" sz="4300" dirty="0">
                <a:solidFill>
                  <a:schemeClr val="bg1"/>
                </a:solidFill>
              </a:rPr>
              <a:t>Capítulo V. Responsabilidad Civil </a:t>
            </a:r>
          </a:p>
          <a:p>
            <a:endParaRPr lang="es-ES" sz="4300" dirty="0">
              <a:solidFill>
                <a:schemeClr val="bg1"/>
              </a:solidFill>
            </a:endParaRPr>
          </a:p>
          <a:p>
            <a:r>
              <a:rPr lang="es-ES" sz="4300" dirty="0">
                <a:solidFill>
                  <a:schemeClr val="bg1"/>
                </a:solidFill>
              </a:rPr>
              <a:t>Capítulo VI. Supervisión e Inspección </a:t>
            </a:r>
          </a:p>
          <a:p>
            <a:endParaRPr lang="es-ES" sz="4300" dirty="0">
              <a:solidFill>
                <a:schemeClr val="bg1"/>
              </a:solidFill>
            </a:endParaRPr>
          </a:p>
          <a:p>
            <a:r>
              <a:rPr lang="es-ES" sz="4300" dirty="0">
                <a:solidFill>
                  <a:schemeClr val="bg1"/>
                </a:solidFill>
              </a:rPr>
              <a:t>Capítulo VII. De las Disposiciones Finales</a:t>
            </a:r>
            <a:endParaRPr lang="es-ES" sz="5200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58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0325" y="1155032"/>
            <a:ext cx="8186622" cy="844696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11100" dirty="0">
                <a:solidFill>
                  <a:schemeClr val="tx1"/>
                </a:solidFill>
              </a:rPr>
              <a:t>VII – la libre empresa, libre competencia y protección del consumidor; 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endParaRPr lang="es-ES" sz="111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11100" dirty="0">
                <a:solidFill>
                  <a:schemeClr val="tx1"/>
                </a:solidFill>
              </a:rPr>
              <a:t>VIII – la privacidad, protección de datos y autodeterminación informativa;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endParaRPr lang="es-ES" sz="111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11100" dirty="0">
                <a:solidFill>
                  <a:schemeClr val="tx1"/>
                </a:solidFill>
              </a:rPr>
              <a:t> IX – la promoción de la investigación y el desarrollo con el objetivo de estimular la innovación en los sectores productivos y autoridades públicas; 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endParaRPr lang="es-ES" sz="111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11100" dirty="0">
                <a:solidFill>
                  <a:schemeClr val="tx1"/>
                </a:solidFill>
              </a:rPr>
              <a:t>X – acceso a la información, a la educación, al conocimiento de los sistemas de inteligencia artificial y sus aplicaciones</a:t>
            </a:r>
            <a:r>
              <a:rPr lang="es-ES" sz="9600" dirty="0">
                <a:solidFill>
                  <a:schemeClr val="tx1"/>
                </a:solidFill>
              </a:rPr>
              <a:t>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10287000"/>
          </a:xfrm>
          <a:solidFill>
            <a:srgbClr val="1E3A8A"/>
          </a:solidFill>
        </p:spPr>
        <p:txBody>
          <a:bodyPr>
            <a:normAutofit fontScale="32500" lnSpcReduction="20000"/>
          </a:bodyPr>
          <a:lstStyle/>
          <a:p>
            <a:pPr algn="ctr"/>
            <a:endParaRPr lang="es-ES" sz="10400" dirty="0">
              <a:solidFill>
                <a:srgbClr val="FFFFFF"/>
              </a:solidFill>
            </a:endParaRPr>
          </a:p>
          <a:p>
            <a:pPr marL="0" algn="ctr">
              <a:lnSpc>
                <a:spcPct val="120000"/>
              </a:lnSpc>
              <a:spcAft>
                <a:spcPts val="600"/>
              </a:spcAft>
            </a:pPr>
            <a:r>
              <a:rPr lang="es-ES" sz="11100" dirty="0">
                <a:solidFill>
                  <a:schemeClr val="bg1"/>
                </a:solidFill>
              </a:rPr>
              <a:t>FUNDAMENTOS 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1100" dirty="0">
                <a:solidFill>
                  <a:schemeClr val="bg1"/>
                </a:solidFill>
              </a:rPr>
              <a:t>I – la centralidad de la persona humana;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1100" dirty="0">
                <a:solidFill>
                  <a:schemeClr val="bg1"/>
                </a:solidFill>
              </a:rPr>
              <a:t> 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1100" dirty="0">
                <a:solidFill>
                  <a:schemeClr val="bg1"/>
                </a:solidFill>
              </a:rPr>
              <a:t>II –lo respeto a los derechos humanos y a los valores democráticos; 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endParaRPr lang="es-ES" sz="11100" dirty="0">
              <a:solidFill>
                <a:schemeClr val="bg1"/>
              </a:solidFill>
            </a:endParaRP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1100" dirty="0">
                <a:solidFill>
                  <a:schemeClr val="bg1"/>
                </a:solidFill>
              </a:rPr>
              <a:t>III – el libre desarrollo de la personalidad;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1100" dirty="0">
                <a:solidFill>
                  <a:schemeClr val="bg1"/>
                </a:solidFill>
              </a:rPr>
              <a:t> 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1100" dirty="0">
                <a:solidFill>
                  <a:schemeClr val="bg1"/>
                </a:solidFill>
              </a:rPr>
              <a:t>IV – la protección del medio ambiente y desarrollo sostenible; 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endParaRPr lang="es-ES" sz="11100" dirty="0">
              <a:solidFill>
                <a:schemeClr val="bg1"/>
              </a:solidFill>
            </a:endParaRP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1100" dirty="0">
                <a:solidFill>
                  <a:schemeClr val="bg1"/>
                </a:solidFill>
              </a:rPr>
              <a:t>V – la igualdad, no discriminación, pluralidad y respeto de los derechos laborales; 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endParaRPr lang="es-ES" sz="11100" dirty="0">
              <a:solidFill>
                <a:schemeClr val="bg1"/>
              </a:solidFill>
            </a:endParaRP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1100" dirty="0">
                <a:solidFill>
                  <a:schemeClr val="bg1"/>
                </a:solidFill>
              </a:rPr>
              <a:t>VI – el desarrollo tecnológico e innovación; </a:t>
            </a:r>
          </a:p>
        </p:txBody>
      </p:sp>
    </p:spTree>
    <p:extLst>
      <p:ext uri="{BB962C8B-B14F-4D97-AF65-F5344CB8AC3E}">
        <p14:creationId xmlns:p14="http://schemas.microsoft.com/office/powerpoint/2010/main" val="350176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0325" y="1155031"/>
            <a:ext cx="8186622" cy="8775777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9600" dirty="0"/>
              <a:t>VIII – Debido proceso legal, impugnabilidad y contradicción; 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9600" dirty="0"/>
              <a:t>IX – Trazabilidad de las decisiones durante el ciclo de vida de los sistemas de inteligencia artificial como medio de rendición de cuentas y atribución de responsabilidades a una persona física o jurídica; 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9600" dirty="0"/>
              <a:t>X – Rendición de cuentas, responsabilidad y reparación integral de daño; 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9600" dirty="0"/>
              <a:t>XI – Prevención, precaución y mitigación de riesgos sistémicos derivados de usos intencionales o no intencionales y efectos imprevistos de los sistemas de inteligencia artificial; 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9600" dirty="0"/>
              <a:t>XII – No maleficencia y proporcionalidad entre los métodos utilizados y los fines determinados y legítimos de los sistemas de inteligencia artificial.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10287000"/>
          </a:xfrm>
          <a:solidFill>
            <a:srgbClr val="1E3A8A"/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es-ES" sz="10400" dirty="0">
              <a:solidFill>
                <a:srgbClr val="FFFFFF"/>
              </a:solidFill>
            </a:endParaRPr>
          </a:p>
          <a:p>
            <a:pPr marL="0" algn="ctr">
              <a:lnSpc>
                <a:spcPct val="120000"/>
              </a:lnSpc>
              <a:spcAft>
                <a:spcPts val="600"/>
              </a:spcAft>
            </a:pPr>
            <a:r>
              <a:rPr lang="es-ES" sz="14400" dirty="0">
                <a:solidFill>
                  <a:schemeClr val="bg1"/>
                </a:solidFill>
              </a:rPr>
              <a:t>PRINCIPIOS </a:t>
            </a:r>
          </a:p>
          <a:p>
            <a:pPr marL="0" algn="ctr">
              <a:lnSpc>
                <a:spcPct val="120000"/>
              </a:lnSpc>
              <a:spcAft>
                <a:spcPts val="600"/>
              </a:spcAft>
            </a:pPr>
            <a:endParaRPr lang="es-ES" sz="14400" dirty="0">
              <a:solidFill>
                <a:schemeClr val="bg1"/>
              </a:solidFill>
            </a:endParaRP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4400" dirty="0">
                <a:solidFill>
                  <a:schemeClr val="bg1"/>
                </a:solidFill>
              </a:rPr>
              <a:t>I – Crecimiento inclusivo, desarrollo sostenible;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4400" dirty="0">
                <a:solidFill>
                  <a:schemeClr val="bg1"/>
                </a:solidFill>
              </a:rPr>
              <a:t>II – Autodeterminación, libertad de decisión y elección; 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4400" dirty="0">
                <a:solidFill>
                  <a:schemeClr val="bg1"/>
                </a:solidFill>
              </a:rPr>
              <a:t>III – Participación humana en el ciclo de supervisión humana efectiva; inteligencia artificial;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4400" dirty="0">
                <a:solidFill>
                  <a:schemeClr val="bg1"/>
                </a:solidFill>
              </a:rPr>
              <a:t>IV – No discriminación; 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4400" dirty="0">
                <a:solidFill>
                  <a:schemeClr val="bg1"/>
                </a:solidFill>
              </a:rPr>
              <a:t>V – Justicia, equidad e inclusión; 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4400" dirty="0">
                <a:solidFill>
                  <a:schemeClr val="bg1"/>
                </a:solidFill>
              </a:rPr>
              <a:t>VI – Transparencia, </a:t>
            </a:r>
            <a:r>
              <a:rPr lang="es-ES" sz="14400" dirty="0" err="1">
                <a:solidFill>
                  <a:schemeClr val="bg1"/>
                </a:solidFill>
              </a:rPr>
              <a:t>explicabilidad</a:t>
            </a:r>
            <a:r>
              <a:rPr lang="es-ES" sz="14400" dirty="0">
                <a:solidFill>
                  <a:schemeClr val="bg1"/>
                </a:solidFill>
              </a:rPr>
              <a:t>, auditabilidad;</a:t>
            </a:r>
          </a:p>
          <a:p>
            <a:pPr marL="358775" algn="just">
              <a:lnSpc>
                <a:spcPct val="120000"/>
              </a:lnSpc>
              <a:spcAft>
                <a:spcPts val="600"/>
              </a:spcAft>
            </a:pPr>
            <a:r>
              <a:rPr lang="es-ES" sz="14400" dirty="0">
                <a:solidFill>
                  <a:schemeClr val="bg1"/>
                </a:solidFill>
              </a:rPr>
              <a:t>VII – Confiabilidad, robustez de la inteligencia artificial y seguridad de la información. Sistemas de inteligibilidad e inteligencia;</a:t>
            </a:r>
            <a:endParaRPr lang="es-ES" sz="1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0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215" y="1957150"/>
            <a:ext cx="17035569" cy="802105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76200" indent="0" algn="just">
              <a:buNone/>
            </a:pPr>
            <a:r>
              <a:rPr lang="es-ES" sz="4000" dirty="0"/>
              <a:t>a) Identificación biométrica remota “en tiempo real” en espacios públicos; </a:t>
            </a:r>
          </a:p>
          <a:p>
            <a:pPr marL="76200" indent="0" algn="just">
              <a:buNone/>
            </a:pPr>
            <a:r>
              <a:rPr lang="es-ES" sz="4000" dirty="0"/>
              <a:t>b) Garantías de vinculación a la autorización judicial, pero condicionadas a la persecución de los delitos graves. Problemas para la aplicación de sistemas de identificación biométrica remota; </a:t>
            </a:r>
          </a:p>
          <a:p>
            <a:pPr marL="76200" indent="0" algn="just">
              <a:buNone/>
            </a:pPr>
            <a:r>
              <a:rPr lang="es-ES" sz="4000" dirty="0"/>
              <a:t>c) Protección contra posibles efectos discriminatorios con sistemas de categorización biométrica que utilizan características sensibles (por ejemplo, género, raza, religión); </a:t>
            </a:r>
          </a:p>
          <a:p>
            <a:pPr marL="76200" indent="0" algn="just">
              <a:buNone/>
            </a:pPr>
            <a:r>
              <a:rPr lang="es-ES" sz="4000" dirty="0"/>
              <a:t>d) Sistemas policiales predictivos basados ​​en perfiles sociales, ubicación o patrones de comportamiento pasados;</a:t>
            </a:r>
          </a:p>
          <a:p>
            <a:pPr marL="76200" indent="0" algn="just">
              <a:buNone/>
            </a:pPr>
            <a:r>
              <a:rPr lang="es-ES" sz="4000" dirty="0"/>
              <a:t>e) Colecciones que potencialmente violen los derechos humanos y la privacidad de las imágenes; rasgos faciales de Internet u otras fuentes para crear bases de datos de reconocimiento facial;</a:t>
            </a:r>
          </a:p>
          <a:p>
            <a:pPr marL="76200" indent="0" algn="just">
              <a:buNone/>
            </a:pPr>
            <a:r>
              <a:rPr lang="es-ES" sz="4000" dirty="0"/>
              <a:t>f) Restricciones y calificación de riesgo elevada para los sistemas de IA utilizados para  influir en los votantes, en los resultados electorales y en sistemas de recomendación utilizados por plataformas de redes sociales; </a:t>
            </a:r>
          </a:p>
          <a:p>
            <a:pPr marL="76200" indent="0" algn="just">
              <a:buNone/>
            </a:pPr>
            <a:r>
              <a:rPr lang="es-ES" sz="4000" dirty="0"/>
              <a:t>g) Creación de entornos de pruebas regulatorios, es decir, sectores o entornos de la vida real</a:t>
            </a:r>
            <a:r>
              <a:rPr lang="es-ES" sz="4000"/>
              <a:t>, establecidos </a:t>
            </a:r>
            <a:r>
              <a:rPr lang="es-ES" sz="4000" dirty="0"/>
              <a:t>por las autoridades públicas para probar la IA antes de su despliegue generalizado </a:t>
            </a:r>
            <a:r>
              <a:rPr lang="es-ES" sz="4000"/>
              <a:t>y difuso.</a:t>
            </a:r>
            <a:endParaRPr lang="es-ES" sz="6600" dirty="0"/>
          </a:p>
        </p:txBody>
      </p:sp>
      <p:graphicFrame>
        <p:nvGraphicFramePr>
          <p:cNvPr id="5" name="Tabela 6">
            <a:extLst>
              <a:ext uri="{FF2B5EF4-FFF2-40B4-BE49-F238E27FC236}">
                <a16:creationId xmlns:a16="http://schemas.microsoft.com/office/drawing/2014/main" id="{7615A44C-EE8B-25D1-E73D-6114C95C59A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53075824"/>
              </p:ext>
            </p:extLst>
          </p:nvPr>
        </p:nvGraphicFramePr>
        <p:xfrm>
          <a:off x="1384701" y="709851"/>
          <a:ext cx="14805139" cy="95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5139">
                  <a:extLst>
                    <a:ext uri="{9D8B030D-6E8A-4147-A177-3AD203B41FA5}">
                      <a16:colId xmlns:a16="http://schemas.microsoft.com/office/drawing/2014/main" val="1387964052"/>
                    </a:ext>
                  </a:extLst>
                </a:gridCol>
              </a:tblGrid>
              <a:tr h="951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48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El Reglamento UE del 15/06/23</a:t>
                      </a:r>
                      <a:endParaRPr lang="pt-B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4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3572540"/>
            <a:ext cx="18288000" cy="6714459"/>
          </a:xfrm>
          <a:solidFill>
            <a:srgbClr val="1E3A8A"/>
          </a:solidFill>
        </p:spPr>
        <p:txBody>
          <a:bodyPr>
            <a:normAutofit fontScale="92500" lnSpcReduction="20000"/>
          </a:bodyPr>
          <a:lstStyle/>
          <a:p>
            <a:pPr marL="9779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endParaRPr kumimoji="0" lang="es-E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9779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r>
              <a:rPr kumimoji="0" lang="es-ES" sz="66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ome Light" panose="020B0502040204020203" pitchFamily="34" charset="0"/>
                <a:cs typeface="Biome Light" panose="020B0502040204020203" pitchFamily="34" charset="0"/>
                <a:sym typeface="Calibri"/>
              </a:rPr>
              <a:t>La necesidad de una regulación bien pensada</a:t>
            </a:r>
          </a:p>
          <a:p>
            <a:pPr marL="9779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endParaRPr kumimoji="0" lang="es-ES" sz="66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ome Light" panose="020B0502040204020203" pitchFamily="34" charset="0"/>
              <a:cs typeface="Biome Light" panose="020B0502040204020203" pitchFamily="34" charset="0"/>
              <a:sym typeface="Calibri"/>
            </a:endParaRPr>
          </a:p>
          <a:p>
            <a:pPr marL="9779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r>
              <a:rPr kumimoji="0" lang="es-ES" sz="66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ome Light" panose="020B0502040204020203" pitchFamily="34" charset="0"/>
                <a:cs typeface="Biome Light" panose="020B0502040204020203" pitchFamily="34" charset="0"/>
                <a:sym typeface="Calibri"/>
              </a:rPr>
              <a:t>Promover la innovación sin comprometer derechos</a:t>
            </a:r>
          </a:p>
          <a:p>
            <a:pPr marL="9779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endParaRPr lang="es-E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ome Light" panose="020B0502040204020203" pitchFamily="34" charset="0"/>
              <a:cs typeface="Biome Light" panose="020B0502040204020203" pitchFamily="34" charset="0"/>
            </a:endParaRPr>
          </a:p>
          <a:p>
            <a:pPr marL="9779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r>
              <a: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502040204020203" pitchFamily="34" charset="0"/>
                <a:cs typeface="Biome Light" panose="020B0502040204020203" pitchFamily="34" charset="0"/>
              </a:rPr>
              <a:t>Participación multidisciplinaria</a:t>
            </a:r>
          </a:p>
          <a:p>
            <a:pPr marL="9779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endParaRPr kumimoji="0" lang="es-ES" sz="66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ome Light" panose="020B0502040204020203" pitchFamily="34" charset="0"/>
              <a:cs typeface="Biome Light" panose="020B0502040204020203" pitchFamily="34" charset="0"/>
              <a:sym typeface="Calibri"/>
            </a:endParaRPr>
          </a:p>
          <a:p>
            <a:pPr marL="9779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tabLst/>
              <a:defRPr/>
            </a:pPr>
            <a:r>
              <a:rPr kumimoji="0" lang="es-ES" sz="66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ome Light" panose="020B0502040204020203" pitchFamily="34" charset="0"/>
                <a:cs typeface="Biome Light" panose="020B0502040204020203" pitchFamily="34" charset="0"/>
                <a:sym typeface="Calibri"/>
              </a:rPr>
              <a:t>El papel crucial del derecho comparado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endParaRPr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2898" y="1282631"/>
            <a:ext cx="13997562" cy="2077258"/>
          </a:xfrm>
        </p:spPr>
        <p:txBody>
          <a:bodyPr/>
          <a:lstStyle/>
          <a:p>
            <a:pPr algn="ctr">
              <a:defRPr>
                <a:solidFill>
                  <a:srgbClr val="1E3A8A"/>
                </a:solidFill>
              </a:defRPr>
            </a:pPr>
            <a:r>
              <a:rPr dirty="0" err="1"/>
              <a:t>Conclusión</a:t>
            </a:r>
            <a:endParaRPr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mart Slides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00EA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511aacd-8b6e-4fe1-8773-9724e26e88a3}" enabled="0" method="" siteId="{d511aacd-8b6e-4fe1-8773-9724e26e88a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847</Words>
  <Application>Microsoft Office PowerPoint</Application>
  <PresentationFormat>Personalizar</PresentationFormat>
  <Paragraphs>104</Paragraphs>
  <Slides>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Biome Light</vt:lpstr>
      <vt:lpstr>Roboto Light</vt:lpstr>
      <vt:lpstr>Smart Slides v1</vt:lpstr>
      <vt:lpstr>think-cell Slide</vt:lpstr>
      <vt:lpstr>La regulación de la inteligencia artificial desde la perspectiva del derecho comparado</vt:lpstr>
      <vt:lpstr>Apresentação do PowerPoint</vt:lpstr>
      <vt:lpstr>Proyectos Legislativos en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Slides</dc:title>
  <dc:creator>Afonso de Paula Pinheiro Rocha</dc:creator>
  <cp:lastModifiedBy>Afonso de Paula Pinheiro Rocha</cp:lastModifiedBy>
  <cp:revision>38</cp:revision>
  <dcterms:modified xsi:type="dcterms:W3CDTF">2023-10-09T02:10:57Z</dcterms:modified>
</cp:coreProperties>
</file>