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67" r:id="rId2"/>
    <p:sldId id="260" r:id="rId3"/>
    <p:sldId id="261" r:id="rId4"/>
    <p:sldId id="262" r:id="rId5"/>
    <p:sldId id="268" r:id="rId6"/>
  </p:sldIdLst>
  <p:sldSz cx="18288000" cy="10287000"/>
  <p:notesSz cx="6858000" cy="9144000"/>
  <p:embeddedFontLst>
    <p:embeddedFont>
      <p:font typeface="Biome Light" panose="020B03030302040208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 Light" panose="020000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000000"/>
          </p15:clr>
        </p15:guide>
        <p15:guide id="2" pos="58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0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/>
    <p:restoredTop sz="94684"/>
  </p:normalViewPr>
  <p:slideViewPr>
    <p:cSldViewPr snapToGrid="0">
      <p:cViewPr varScale="1">
        <p:scale>
          <a:sx n="38" d="100"/>
          <a:sy n="38" d="100"/>
        </p:scale>
        <p:origin x="104" y="104"/>
      </p:cViewPr>
      <p:guideLst>
        <p:guide orient="horz" pos="648"/>
        <p:guide pos="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onso de Paula Pinheiro Rocha" userId="241badb3-30a1-41f9-864a-3633b0c25eaa" providerId="ADAL" clId="{F140625C-97A2-41A1-B282-16763FE386D0}"/>
    <pc:docChg chg="modSld">
      <pc:chgData name="Afonso de Paula Pinheiro Rocha" userId="241badb3-30a1-41f9-864a-3633b0c25eaa" providerId="ADAL" clId="{F140625C-97A2-41A1-B282-16763FE386D0}" dt="2023-10-09T01:43:33.818" v="0" actId="20577"/>
      <pc:docMkLst>
        <pc:docMk/>
      </pc:docMkLst>
      <pc:sldChg chg="modSp mod">
        <pc:chgData name="Afonso de Paula Pinheiro Rocha" userId="241badb3-30a1-41f9-864a-3633b0c25eaa" providerId="ADAL" clId="{F140625C-97A2-41A1-B282-16763FE386D0}" dt="2023-10-09T01:43:33.818" v="0" actId="20577"/>
        <pc:sldMkLst>
          <pc:docMk/>
          <pc:sldMk cId="0" sldId="268"/>
        </pc:sldMkLst>
        <pc:spChg chg="mod">
          <ac:chgData name="Afonso de Paula Pinheiro Rocha" userId="241badb3-30a1-41f9-864a-3633b0c25eaa" providerId="ADAL" clId="{F140625C-97A2-41A1-B282-16763FE386D0}" dt="2023-10-09T01:43:33.818" v="0" actId="20577"/>
          <ac:spMkLst>
            <pc:docMk/>
            <pc:sldMk cId="0" sldId="26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_SLIDE_LAYOUT" preserve="1" userDrawn="1">
  <p:cSld name="1st_Slide_FULL_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2FF0AA-4FA1-E149-BB2E-7C66E2894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7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2FF0AA-4FA1-E149-BB2E-7C66E2894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64B0-BB80-85B4-6D20-14E6EB4829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5DCF182-B604-EEF0-2FEE-71E45D8CE0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29400" y="1027450"/>
            <a:ext cx="13969941" cy="1808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Smart Slides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54938CA8-0274-0498-1064-D46F9913D5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29400" y="5165912"/>
            <a:ext cx="11310225" cy="443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 sz="4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Make Slides in a flash</a:t>
            </a:r>
            <a:endParaRPr dirty="0"/>
          </a:p>
        </p:txBody>
      </p:sp>
      <p:sp>
        <p:nvSpPr>
          <p:cNvPr id="2" name="Google Shape;18;p3">
            <a:extLst>
              <a:ext uri="{FF2B5EF4-FFF2-40B4-BE49-F238E27FC236}">
                <a16:creationId xmlns:a16="http://schemas.microsoft.com/office/drawing/2014/main" id="{A773960F-5BCD-9B71-8C77-4E720F5358F1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544800" y="1028700"/>
            <a:ext cx="1824125" cy="16793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910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IMAGE_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2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-30955" y="6375"/>
            <a:ext cx="914400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879496" y="3708450"/>
            <a:ext cx="7489429" cy="58927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879496" y="2263774"/>
            <a:ext cx="7489429" cy="144467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16002000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B52679D-00ED-7CE2-017B-041885E86B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3146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_FINAL_SLIDE" userDrawn="1">
  <p:cSld name="END_SLIDE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FA9C0-522C-1ABD-D14A-7299E0537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4423718"/>
            <a:ext cx="18288000" cy="58632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US" dirty="0"/>
              <a:t>10</a:t>
            </a: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EABAFD-74D6-51C2-98C1-CCA5795CC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0678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EABAFD-74D6-51C2-98C1-CCA5795CC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41;p7"/>
          <p:cNvSpPr txBox="1">
            <a:spLocks noGrp="1"/>
          </p:cNvSpPr>
          <p:nvPr>
            <p:ph type="title" hasCustomPrompt="1"/>
          </p:nvPr>
        </p:nvSpPr>
        <p:spPr>
          <a:xfrm>
            <a:off x="929400" y="1027449"/>
            <a:ext cx="13997562" cy="271046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 hasCustomPrompt="1"/>
          </p:nvPr>
        </p:nvSpPr>
        <p:spPr>
          <a:xfrm>
            <a:off x="929400" y="5143500"/>
            <a:ext cx="1463565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 sz="4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43" name="Google Shape;43;p7"/>
          <p:cNvSpPr>
            <a:spLocks noGrp="1"/>
          </p:cNvSpPr>
          <p:nvPr>
            <p:ph type="pic" idx="2" hasCustomPrompt="1"/>
          </p:nvPr>
        </p:nvSpPr>
        <p:spPr>
          <a:xfrm>
            <a:off x="15565050" y="1027450"/>
            <a:ext cx="1808700" cy="1808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3_BLOCK_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3668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1494DB-BB2C-1488-7FA7-14252B9BB5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9966960"/>
            <a:ext cx="18288000" cy="32003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AU" dirty="0"/>
          </a:p>
        </p:txBody>
      </p:sp>
      <p:sp>
        <p:nvSpPr>
          <p:cNvPr id="23" name="Google Shape;17;p3">
            <a:extLst>
              <a:ext uri="{FF2B5EF4-FFF2-40B4-BE49-F238E27FC236}">
                <a16:creationId xmlns:a16="http://schemas.microsoft.com/office/drawing/2014/main" id="{32C7D559-D1EE-DBF8-7D21-FD5B68299FB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19813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5E11F02-F723-E887-1059-7D8B547CC1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24406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25" name="Google Shape;17;p3">
            <a:extLst>
              <a:ext uri="{FF2B5EF4-FFF2-40B4-BE49-F238E27FC236}">
                <a16:creationId xmlns:a16="http://schemas.microsoft.com/office/drawing/2014/main" id="{A0A92251-08F7-740D-70BE-AE9F66EC98F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1357186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89A4AD0-78D2-7CB1-A52C-254E41F679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661779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3720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3_BLOCK_LAYOUT_V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1000" y="2747907"/>
            <a:ext cx="4656225" cy="2047037"/>
          </a:xfr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1494DB-BB2C-1488-7FA7-14252B9BB5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0"/>
            <a:ext cx="361950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AU" dirty="0"/>
          </a:p>
        </p:txBody>
      </p:sp>
      <p:sp>
        <p:nvSpPr>
          <p:cNvPr id="23" name="Google Shape;17;p3">
            <a:extLst>
              <a:ext uri="{FF2B5EF4-FFF2-40B4-BE49-F238E27FC236}">
                <a16:creationId xmlns:a16="http://schemas.microsoft.com/office/drawing/2014/main" id="{32C7D559-D1EE-DBF8-7D21-FD5B68299FB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19813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5E11F02-F723-E887-1059-7D8B547CC1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8390" y="2747906"/>
            <a:ext cx="4677648" cy="2047037"/>
          </a:xfr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25" name="Google Shape;17;p3">
            <a:extLst>
              <a:ext uri="{FF2B5EF4-FFF2-40B4-BE49-F238E27FC236}">
                <a16:creationId xmlns:a16="http://schemas.microsoft.com/office/drawing/2014/main" id="{A0A92251-08F7-740D-70BE-AE9F66EC98F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1357186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89A4AD0-78D2-7CB1-A52C-254E41F679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57186" y="2747905"/>
            <a:ext cx="4644814" cy="2047037"/>
          </a:xfrm>
        </p:spPr>
        <p:txBody>
          <a:bodyPr/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3192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4_BLOCK_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6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076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" name="Google Shape;17;p3">
            <a:extLst>
              <a:ext uri="{FF2B5EF4-FFF2-40B4-BE49-F238E27FC236}">
                <a16:creationId xmlns:a16="http://schemas.microsoft.com/office/drawing/2014/main" id="{B72C5E58-53F4-0EA6-D32E-ADEF51F174DB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104028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48E7E5D-1895-B2EB-B13F-C15207C40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4028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12" name="Google Shape;17;p3">
            <a:extLst>
              <a:ext uri="{FF2B5EF4-FFF2-40B4-BE49-F238E27FC236}">
                <a16:creationId xmlns:a16="http://schemas.microsoft.com/office/drawing/2014/main" id="{4EC85EFB-1D00-34F3-DEFC-3D132152607F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9288980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22</a:t>
            </a:r>
            <a:endParaRPr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A08CF17-561F-6A45-B311-DF3E79243E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88980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20</a:t>
            </a:r>
          </a:p>
        </p:txBody>
      </p:sp>
      <p:sp>
        <p:nvSpPr>
          <p:cNvPr id="21" name="Google Shape;17;p3">
            <a:extLst>
              <a:ext uri="{FF2B5EF4-FFF2-40B4-BE49-F238E27FC236}">
                <a16:creationId xmlns:a16="http://schemas.microsoft.com/office/drawing/2014/main" id="{97130B1B-4ED5-07BD-72B7-007C1D1E0682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13473932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25</a:t>
            </a:r>
            <a:endParaRPr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4D333938-660B-24CF-7672-26505437B26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473932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073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FULLPAGE_IMAGE_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0" y="6375"/>
            <a:ext cx="18287999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EAD0F-8252-A92E-A4DF-B071AD590E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8288000" cy="10293350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6119813" y="5869292"/>
            <a:ext cx="6093129" cy="275907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76200" lvl="0" indent="0" algn="ctr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2671482" y="2263775"/>
            <a:ext cx="13330518" cy="287972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8EFC7-DE23-07B9-50F1-01C75247A7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-1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7201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_SLIDE_LAYOUT" preserve="1" userDrawn="1">
  <p:cSld name="AGEN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2FF0AA-4FA1-E149-BB2E-7C66E2894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7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2FF0AA-4FA1-E149-BB2E-7C66E2894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64B0-BB80-85B4-6D20-14E6EB4829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862458" y="0"/>
            <a:ext cx="5055325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5DCF182-B604-EEF0-2FEE-71E45D8CE0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29401" y="2011363"/>
            <a:ext cx="8214600" cy="14176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4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54938CA8-0274-0498-1064-D46F9913D5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29401" y="3747247"/>
            <a:ext cx="8214600" cy="500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71500" lvl="0" indent="-5715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3097672A-5659-5B5F-6D5C-F22FA04F334D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544800" y="1027450"/>
            <a:ext cx="1828950" cy="1808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AB3CEC-34D5-F8C2-2849-CD522F40C82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862458" y="9601200"/>
            <a:ext cx="505532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7760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BASIC_CONTENT_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5F9A914-029A-FACA-89CD-82BDDCAA23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899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F9A914-029A-FACA-89CD-82BDDCAA2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4831491" y="3207472"/>
            <a:ext cx="6499897" cy="19296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4831492" y="5149875"/>
            <a:ext cx="6499896" cy="44577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533400"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4831491" y="102870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Google Shape;35;p6">
            <a:extLst>
              <a:ext uri="{FF2B5EF4-FFF2-40B4-BE49-F238E27FC236}">
                <a16:creationId xmlns:a16="http://schemas.microsoft.com/office/drawing/2014/main" id="{06D4F85C-9A50-3DC0-80AA-7315DE0FAC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239625" y="6375"/>
            <a:ext cx="6048375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8176A5C-D173-4CE5-8B87-A1D02EA54F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26" y="0"/>
            <a:ext cx="4094909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196E1-1554-1258-960F-5C778357F7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239625" y="9601200"/>
            <a:ext cx="505532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9958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TEXT" userDrawn="1">
  <p:cSld name="HEADING_LEFT_CONTENT_RIGH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552A79-B159-5259-79DF-C48F82B0D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154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552A79-B159-5259-79DF-C48F82B0D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25;p4"/>
          <p:cNvSpPr txBox="1"/>
          <p:nvPr/>
        </p:nvSpPr>
        <p:spPr>
          <a:xfrm>
            <a:off x="942500" y="9602000"/>
            <a:ext cx="8201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Smart Slides ChatGPT Plugin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" name="Google Shape;26;p4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 hasCustomPrompt="1"/>
          </p:nvPr>
        </p:nvSpPr>
        <p:spPr>
          <a:xfrm>
            <a:off x="9700325" y="2010750"/>
            <a:ext cx="5844300" cy="75912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4E20F-F2E2-7BD3-CA85-528A005F52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80117613-6917-EF6F-BF4D-A48C702D8D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42500" y="2010750"/>
            <a:ext cx="7119600" cy="1704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US" dirty="0"/>
              <a:t>0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9144000" y="6375"/>
            <a:ext cx="914400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10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3729318"/>
            <a:ext cx="7529186" cy="587188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19163" y="2263775"/>
            <a:ext cx="7529186" cy="14655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569A8CA-36B2-E265-E4E7-8A8DF21B36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277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23RD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6119813" y="6375"/>
            <a:ext cx="12168187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3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4410635"/>
            <a:ext cx="4624475" cy="519056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19075" y="2263775"/>
            <a:ext cx="4624475" cy="214685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1B0C253-932F-B3BD-E206-97C92A0A7EA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9813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8993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TOP_WITH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C84CE4-FE6A-F2C4-A6BC-618800B883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5143500"/>
            <a:ext cx="1223962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US" dirty="0"/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2239624" y="6375"/>
            <a:ext cx="6048375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19074" y="5865222"/>
            <a:ext cx="10393359" cy="373597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19075" y="2263775"/>
            <a:ext cx="10393358" cy="219392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83D0F6-2B8F-8E60-1AD0-C2C9565B7E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239625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97787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23RD_IMG_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2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-30955" y="6375"/>
            <a:ext cx="1227058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2744450" y="4428564"/>
            <a:ext cx="4624475" cy="51726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2744450" y="2263775"/>
            <a:ext cx="4624475" cy="216478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15997325" y="63885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A16B800-55C2-CFB0-4AA2-3CBB648B98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1660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D679FE-3B60-23E0-8EBD-D3204877DB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40606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D679FE-3B60-23E0-8EBD-D3204877D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9075" y="2464225"/>
            <a:ext cx="14625600" cy="7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 err="1"/>
              <a:t>asd</a:t>
            </a:r>
            <a:endParaRPr dirty="0"/>
          </a:p>
        </p:txBody>
      </p:sp>
      <p:sp>
        <p:nvSpPr>
          <p:cNvPr id="8" name="Google Shape;8;p1"/>
          <p:cNvSpPr txBox="1"/>
          <p:nvPr/>
        </p:nvSpPr>
        <p:spPr>
          <a:xfrm>
            <a:off x="942500" y="9602000"/>
            <a:ext cx="8201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Smart Slides ChatGPT Plugin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4" r:id="rId4"/>
    <p:sldLayoutId id="2147483650" r:id="rId5"/>
    <p:sldLayoutId id="2147483660" r:id="rId6"/>
    <p:sldLayoutId id="2147483657" r:id="rId7"/>
    <p:sldLayoutId id="2147483665" r:id="rId8"/>
    <p:sldLayoutId id="2147483658" r:id="rId9"/>
    <p:sldLayoutId id="2147483661" r:id="rId10"/>
    <p:sldLayoutId id="2147483653" r:id="rId11"/>
    <p:sldLayoutId id="2147483655" r:id="rId12"/>
    <p:sldLayoutId id="2147483659" r:id="rId13"/>
    <p:sldLayoutId id="214748365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E46962"/>
          </p15:clr>
        </p15:guide>
        <p15:guide id="2" pos="579">
          <p15:clr>
            <a:srgbClr val="E46962"/>
          </p15:clr>
        </p15:guide>
        <p15:guide id="3" pos="10944">
          <p15:clr>
            <a:srgbClr val="E46962"/>
          </p15:clr>
        </p15:guide>
        <p15:guide id="4" orient="horz" pos="648">
          <p15:clr>
            <a:srgbClr val="E46962"/>
          </p15:clr>
        </p15:guide>
        <p15:guide id="5" orient="horz" pos="6048">
          <p15:clr>
            <a:srgbClr val="E46962"/>
          </p15:clr>
        </p15:guide>
        <p15:guide id="6" orient="horz" pos="3240">
          <p15:clr>
            <a:srgbClr val="E46962"/>
          </p15:clr>
        </p15:guide>
        <p15:guide id="7" orient="horz" pos="1267">
          <p15:clr>
            <a:srgbClr val="E46962"/>
          </p15:clr>
        </p15:guide>
        <p15:guide id="8" pos="9792">
          <p15:clr>
            <a:srgbClr val="E46962"/>
          </p15:clr>
        </p15:guide>
        <p15:guide id="9" pos="10080">
          <p15:clr>
            <a:srgbClr val="E46962"/>
          </p15:clr>
        </p15:guide>
        <p15:guide id="10" pos="3855" userDrawn="1">
          <p15:clr>
            <a:srgbClr val="E46962"/>
          </p15:clr>
        </p15:guide>
        <p15:guide id="11" pos="7710" userDrawn="1">
          <p15:clr>
            <a:srgbClr val="E46962"/>
          </p15:clr>
        </p15:guide>
        <p15:guide id="12" orient="horz" pos="2160" userDrawn="1">
          <p15:clr>
            <a:srgbClr val="E46962"/>
          </p15:clr>
        </p15:guide>
        <p15:guide id="13" orient="horz" pos="4310" userDrawn="1">
          <p15:clr>
            <a:srgbClr val="E46962"/>
          </p15:clr>
        </p15:guide>
        <p15:guide id="14" orient="horz" pos="1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831E7FE-1864-009E-DBA0-55629A4FB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5143500"/>
            <a:ext cx="11149263" cy="5143500"/>
          </a:xfrm>
        </p:spPr>
        <p:txBody>
          <a:bodyPr/>
          <a:lstStyle/>
          <a:p>
            <a:pPr marL="898525" algn="l">
              <a:spcAft>
                <a:spcPts val="600"/>
              </a:spcAft>
            </a:pPr>
            <a:endParaRPr lang="pt-BR" sz="3600" dirty="0"/>
          </a:p>
          <a:p>
            <a:pPr marL="352425" algn="l">
              <a:spcAft>
                <a:spcPts val="600"/>
              </a:spcAft>
            </a:pPr>
            <a:r>
              <a:rPr lang="es-ES" sz="3600" b="1" i="1" dirty="0"/>
              <a:t>Innovación Legal, Sostenibilidad/ESG y Compliance en Argentina y en Brasil </a:t>
            </a:r>
            <a:r>
              <a:rPr lang="pt-BR" sz="3600" b="1" i="1" dirty="0"/>
              <a:t>- </a:t>
            </a:r>
            <a:r>
              <a:rPr lang="pt-BR" sz="3600" b="1" i="1" dirty="0" err="1"/>
              <a:t>Octubre</a:t>
            </a:r>
            <a:r>
              <a:rPr lang="pt-BR" sz="3600" b="1" i="1" dirty="0"/>
              <a:t>/2023</a:t>
            </a:r>
          </a:p>
          <a:p>
            <a:pPr marL="898525" algn="l">
              <a:spcAft>
                <a:spcPts val="600"/>
              </a:spcAft>
            </a:pPr>
            <a:endParaRPr lang="pt-BR" sz="3600" dirty="0"/>
          </a:p>
          <a:p>
            <a:pPr marL="898525">
              <a:spcAft>
                <a:spcPts val="600"/>
              </a:spcAft>
            </a:pPr>
            <a:r>
              <a:rPr lang="pt-BR" sz="3600" dirty="0"/>
              <a:t>Afonso de Paula Pinheiro Rocha - </a:t>
            </a:r>
            <a:r>
              <a:rPr lang="pt-BR" sz="2800" dirty="0"/>
              <a:t>Ministério Público do Trabalho - </a:t>
            </a:r>
            <a:r>
              <a:rPr lang="pt-BR" sz="2800" dirty="0" err="1"/>
              <a:t>Doctor</a:t>
            </a:r>
            <a:r>
              <a:rPr lang="pt-BR" sz="2800" dirty="0"/>
              <a:t> </a:t>
            </a:r>
            <a:r>
              <a:rPr lang="pt-BR" sz="2800" dirty="0" err="1"/>
              <a:t>en</a:t>
            </a:r>
            <a:r>
              <a:rPr lang="pt-BR" sz="2800" dirty="0"/>
              <a:t> </a:t>
            </a:r>
            <a:r>
              <a:rPr lang="pt-BR" sz="2800" dirty="0" err="1"/>
              <a:t>Derecho</a:t>
            </a:r>
            <a:endParaRPr lang="pt-BR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203" y="560181"/>
            <a:ext cx="9840152" cy="3498472"/>
          </a:xfrm>
        </p:spPr>
        <p:txBody>
          <a:bodyPr wrap="square" anchor="t">
            <a:normAutofit fontScale="90000"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lang="es-ES" sz="9600" dirty="0">
                <a:solidFill>
                  <a:schemeClr val="tx1"/>
                </a:solidFill>
              </a:rPr>
              <a:t>Redes Contractuales y Responsabilidad Socio Ambiental</a:t>
            </a:r>
          </a:p>
        </p:txBody>
      </p:sp>
      <p:pic>
        <p:nvPicPr>
          <p:cNvPr id="2" name="Espaço Reservado para Conteúdo 13">
            <a:extLst>
              <a:ext uri="{FF2B5EF4-FFF2-40B4-BE49-F238E27FC236}">
                <a16:creationId xmlns:a16="http://schemas.microsoft.com/office/drawing/2014/main" id="{EF10077F-17D7-D9C9-D385-3A89D80FA8A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55900" r="17429" b="-1"/>
          <a:stretch/>
        </p:blipFill>
        <p:spPr>
          <a:xfrm>
            <a:off x="11149263" y="10"/>
            <a:ext cx="7138737" cy="10286990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AD3806-3B04-BB5B-93DE-73ACD559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0946"/>
            <a:ext cx="5010849" cy="1286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267"/>
            <a:ext cx="7991774" cy="3824706"/>
          </a:xfrm>
        </p:spPr>
        <p:txBody>
          <a:bodyPr wrap="square" anchor="t">
            <a:normAutofit fontScale="90000"/>
          </a:bodyPr>
          <a:lstStyle/>
          <a:p>
            <a:pPr algn="ctr">
              <a:defRPr>
                <a:solidFill>
                  <a:srgbClr val="8500EA"/>
                </a:solidFill>
              </a:defRPr>
            </a:pPr>
            <a:r>
              <a:rPr lang="es-ES" sz="8000" dirty="0"/>
              <a:t>Redes Contractuales en el Derecho Brasileño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7054" y="694267"/>
            <a:ext cx="8966546" cy="8890000"/>
          </a:xfrm>
        </p:spPr>
        <p:txBody>
          <a:bodyPr wrap="square" anchor="t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s-ES" sz="4800" dirty="0"/>
              <a:t>Definición y concepto general</a:t>
            </a:r>
          </a:p>
          <a:p>
            <a:pPr algn="just">
              <a:spcAft>
                <a:spcPts val="600"/>
              </a:spcAft>
            </a:pPr>
            <a:endParaRPr lang="es-ES" sz="4800" dirty="0"/>
          </a:p>
          <a:p>
            <a:pPr algn="just">
              <a:spcAft>
                <a:spcPts val="600"/>
              </a:spcAft>
            </a:pPr>
            <a:r>
              <a:rPr lang="es-ES" sz="4800" dirty="0"/>
              <a:t>Reconocimiento legal y regulación.</a:t>
            </a:r>
          </a:p>
          <a:p>
            <a:pPr algn="just">
              <a:spcAft>
                <a:spcPts val="600"/>
              </a:spcAft>
            </a:pPr>
            <a:endParaRPr lang="es-ES" sz="4800" dirty="0"/>
          </a:p>
          <a:p>
            <a:pPr algn="just">
              <a:spcAft>
                <a:spcPts val="600"/>
              </a:spcAft>
            </a:pPr>
            <a:r>
              <a:rPr lang="es-ES" sz="4800" dirty="0"/>
              <a:t>Importancia en el contexto empresarial y jurídico</a:t>
            </a:r>
          </a:p>
          <a:p>
            <a:pPr algn="just">
              <a:spcAft>
                <a:spcPts val="600"/>
              </a:spcAft>
            </a:pPr>
            <a:endParaRPr lang="es-ES" sz="4800" dirty="0"/>
          </a:p>
          <a:p>
            <a:pPr algn="just">
              <a:spcAft>
                <a:spcPts val="600"/>
              </a:spcAft>
            </a:pPr>
            <a:r>
              <a:rPr lang="es-ES" sz="4800" dirty="0"/>
              <a:t>Diferencias con otros sistemas jurídicos.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1BA980-2434-CE78-E4BC-D047A38C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654" y="4188773"/>
            <a:ext cx="8182428" cy="6248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0324" y="978568"/>
            <a:ext cx="7737443" cy="8623432"/>
          </a:xfrm>
        </p:spPr>
        <p:txBody>
          <a:bodyPr>
            <a:normAutofit/>
          </a:bodyPr>
          <a:lstStyle/>
          <a:p>
            <a:pPr algn="just"/>
            <a:endParaRPr lang="pt-BR" sz="6000" dirty="0"/>
          </a:p>
          <a:p>
            <a:pPr algn="just"/>
            <a:r>
              <a:rPr sz="6000" dirty="0" err="1"/>
              <a:t>Violaciones</a:t>
            </a:r>
            <a:r>
              <a:rPr sz="6000" dirty="0"/>
              <a:t> a derechos </a:t>
            </a:r>
            <a:r>
              <a:rPr sz="6000" dirty="0" err="1"/>
              <a:t>humanos</a:t>
            </a:r>
            <a:r>
              <a:rPr sz="6000" dirty="0"/>
              <a:t>.</a:t>
            </a:r>
          </a:p>
          <a:p>
            <a:pPr algn="just"/>
            <a:endParaRPr lang="pt-BR" sz="6000" dirty="0"/>
          </a:p>
          <a:p>
            <a:pPr algn="just"/>
            <a:r>
              <a:rPr sz="6000" dirty="0" err="1"/>
              <a:t>Mecanismos</a:t>
            </a:r>
            <a:r>
              <a:rPr sz="6000" dirty="0"/>
              <a:t> de </a:t>
            </a:r>
            <a:r>
              <a:rPr sz="6000" dirty="0" err="1"/>
              <a:t>imputación</a:t>
            </a:r>
            <a:r>
              <a:rPr sz="6000" dirty="0"/>
              <a:t> y </a:t>
            </a:r>
            <a:r>
              <a:rPr sz="6000" dirty="0" err="1"/>
              <a:t>criterios</a:t>
            </a:r>
            <a:r>
              <a:rPr sz="60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solidFill>
            <a:srgbClr val="8500EA"/>
          </a:solidFill>
        </p:spPr>
        <p:txBody>
          <a:bodyPr>
            <a:normAutofit/>
          </a:bodyPr>
          <a:lstStyle/>
          <a:p>
            <a:pPr marL="273050" algn="ctr"/>
            <a:endParaRPr lang="pt-BR" sz="6600" dirty="0">
              <a:solidFill>
                <a:schemeClr val="bg1"/>
              </a:solidFill>
            </a:endParaRPr>
          </a:p>
          <a:p>
            <a:pPr marL="273050" algn="ctr"/>
            <a:endParaRPr lang="pt-BR" sz="6600" dirty="0">
              <a:solidFill>
                <a:schemeClr val="bg1"/>
              </a:solidFill>
            </a:endParaRPr>
          </a:p>
          <a:p>
            <a:pPr marL="273050" algn="ctr"/>
            <a:endParaRPr lang="pt-BR" sz="6600" dirty="0">
              <a:solidFill>
                <a:schemeClr val="bg1"/>
              </a:solidFill>
            </a:endParaRPr>
          </a:p>
          <a:p>
            <a:pPr marL="273050" algn="ctr"/>
            <a:r>
              <a:rPr lang="pt-BR" sz="6600" dirty="0">
                <a:solidFill>
                  <a:schemeClr val="bg1"/>
                </a:solidFill>
              </a:rPr>
              <a:t>Fundamentos Jurídicos de </a:t>
            </a:r>
            <a:r>
              <a:rPr lang="pt-BR" sz="6600" dirty="0" err="1">
                <a:solidFill>
                  <a:schemeClr val="bg1"/>
                </a:solidFill>
              </a:rPr>
              <a:t>Responsabilidad</a:t>
            </a:r>
            <a:r>
              <a:rPr lang="pt-BR" sz="6600" dirty="0">
                <a:solidFill>
                  <a:schemeClr val="bg1"/>
                </a:solidFill>
              </a:rPr>
              <a:t> - Redes </a:t>
            </a:r>
            <a:r>
              <a:rPr lang="pt-BR" sz="6600" dirty="0" err="1">
                <a:solidFill>
                  <a:schemeClr val="bg1"/>
                </a:solidFill>
              </a:rPr>
              <a:t>Contratuales</a:t>
            </a:r>
            <a:r>
              <a:rPr lang="pt-BR" sz="6600" dirty="0">
                <a:solidFill>
                  <a:schemeClr val="bg1"/>
                </a:solidFill>
              </a:rPr>
              <a:t> </a:t>
            </a:r>
            <a:endParaRPr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001" y="6094497"/>
            <a:ext cx="8786399" cy="4162926"/>
          </a:xfrm>
        </p:spPr>
        <p:txBody>
          <a:bodyPr>
            <a:normAutofit/>
          </a:bodyPr>
          <a:lstStyle/>
          <a:p>
            <a:pPr algn="just"/>
            <a:r>
              <a:rPr sz="5400" dirty="0" err="1"/>
              <a:t>Trabajo</a:t>
            </a:r>
            <a:r>
              <a:rPr sz="5400" dirty="0"/>
              <a:t> </a:t>
            </a:r>
            <a:r>
              <a:rPr sz="5400" dirty="0" err="1"/>
              <a:t>esclavo</a:t>
            </a:r>
            <a:r>
              <a:rPr sz="5400" dirty="0"/>
              <a:t> y </a:t>
            </a:r>
            <a:r>
              <a:rPr sz="5400" dirty="0" err="1"/>
              <a:t>trabajo</a:t>
            </a:r>
            <a:r>
              <a:rPr sz="5400" dirty="0"/>
              <a:t> </a:t>
            </a:r>
            <a:r>
              <a:rPr sz="5400" dirty="0" err="1"/>
              <a:t>infantil</a:t>
            </a:r>
            <a:r>
              <a:rPr sz="5400" dirty="0"/>
              <a:t>.</a:t>
            </a:r>
            <a:endParaRPr lang="pt-BR" sz="5400" dirty="0"/>
          </a:p>
          <a:p>
            <a:pPr algn="just"/>
            <a:r>
              <a:rPr sz="5400" dirty="0" err="1"/>
              <a:t>Impacto</a:t>
            </a:r>
            <a:r>
              <a:rPr sz="5400" dirty="0"/>
              <a:t> </a:t>
            </a:r>
            <a:r>
              <a:rPr sz="5400" dirty="0" err="1"/>
              <a:t>en</a:t>
            </a:r>
            <a:r>
              <a:rPr sz="5400" dirty="0"/>
              <a:t> las </a:t>
            </a:r>
            <a:r>
              <a:rPr sz="5400" dirty="0" err="1"/>
              <a:t>cadenas</a:t>
            </a:r>
            <a:r>
              <a:rPr sz="5400" dirty="0"/>
              <a:t> </a:t>
            </a:r>
            <a:r>
              <a:rPr sz="5400" dirty="0" err="1"/>
              <a:t>productivas</a:t>
            </a:r>
            <a:r>
              <a:rPr sz="54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7934" y="5120998"/>
            <a:ext cx="7489429" cy="1444675"/>
          </a:xfrm>
        </p:spPr>
        <p:txBody>
          <a:bodyPr/>
          <a:lstStyle/>
          <a:p>
            <a:pPr>
              <a:defRPr>
                <a:solidFill>
                  <a:srgbClr val="8500EA"/>
                </a:solidFill>
              </a:defRPr>
            </a:pPr>
            <a:r>
              <a:rPr dirty="0"/>
              <a:t>Casos </a:t>
            </a:r>
            <a:r>
              <a:rPr dirty="0" err="1"/>
              <a:t>en</a:t>
            </a:r>
            <a:r>
              <a:rPr dirty="0"/>
              <a:t> Derecho </a:t>
            </a:r>
            <a:r>
              <a:rPr dirty="0" err="1"/>
              <a:t>Brasileño</a:t>
            </a:r>
            <a:endParaRPr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B2C87E-A0BD-F841-E701-0CB04562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101262" cy="526181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651E8AA-FAD5-D8E3-C4C0-B167884D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261811"/>
            <a:ext cx="8101261" cy="502518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1EC62D5-0168-4A85-B42C-45F958C6F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298" y="0"/>
            <a:ext cx="10170702" cy="47740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4423718"/>
            <a:ext cx="18288000" cy="5863281"/>
          </a:xfrm>
          <a:solidFill>
            <a:srgbClr val="1E3A8A"/>
          </a:solidFill>
        </p:spPr>
        <p:txBody>
          <a:bodyPr>
            <a:normAutofit fontScale="92500" lnSpcReduction="10000"/>
          </a:bodyPr>
          <a:lstStyle/>
          <a:p>
            <a:pPr marL="977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977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kumimoji="0" lang="es-ES" sz="6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Necesidad de comprender la responsabilidad socioambiental.</a:t>
            </a:r>
          </a:p>
          <a:p>
            <a:pPr marL="977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endParaRPr kumimoji="0" lang="es-ES" sz="66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ome Light" panose="020B0502040204020203" pitchFamily="34" charset="0"/>
              <a:cs typeface="Biome Light" panose="020B0502040204020203" pitchFamily="34" charset="0"/>
              <a:sym typeface="Calibri"/>
            </a:endParaRPr>
          </a:p>
          <a:p>
            <a:pPr marL="977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kumimoji="0" lang="es-ES" sz="6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Su importancia para todos los integrantes de las </a:t>
            </a:r>
            <a:r>
              <a:rPr kumimoji="0" lang="es-ES" sz="66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redes contractuales </a:t>
            </a:r>
            <a:r>
              <a:rPr kumimoji="0" lang="es-ES" sz="6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y de las cadenas productivas.</a:t>
            </a:r>
          </a:p>
          <a:p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1E3A8A"/>
                </a:solidFill>
              </a:defRPr>
            </a:pPr>
            <a:r>
              <a:rPr dirty="0" err="1"/>
              <a:t>Conclusión</a:t>
            </a: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mart Slides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00EA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511aacd-8b6e-4fe1-8773-9724e26e88a3}" enabled="0" method="" siteId="{d511aacd-8b6e-4fe1-8773-9724e26e88a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123</Words>
  <Application>Microsoft Office PowerPoint</Application>
  <PresentationFormat>Personalizar</PresentationFormat>
  <Paragraphs>29</Paragraphs>
  <Slides>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Calibri</vt:lpstr>
      <vt:lpstr>Arial</vt:lpstr>
      <vt:lpstr>Roboto Light</vt:lpstr>
      <vt:lpstr>Biome Light</vt:lpstr>
      <vt:lpstr>Smart Slides v1</vt:lpstr>
      <vt:lpstr>think-cell Slide</vt:lpstr>
      <vt:lpstr>Redes Contractuales y Responsabilidad Socio Ambiental</vt:lpstr>
      <vt:lpstr>Redes Contractuales en el Derecho Brasileño</vt:lpstr>
      <vt:lpstr>Apresentação do PowerPoint</vt:lpstr>
      <vt:lpstr>Casos en Derecho Brasileño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Slides</dc:title>
  <dc:creator>Afonso de Paula Pinheiro Rocha</dc:creator>
  <cp:lastModifiedBy>Afonso de Paula Pinheiro Rocha</cp:lastModifiedBy>
  <cp:revision>34</cp:revision>
  <dcterms:modified xsi:type="dcterms:W3CDTF">2023-10-09T01:43:48Z</dcterms:modified>
</cp:coreProperties>
</file>