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08" r:id="rId3"/>
    <p:sldId id="300" r:id="rId4"/>
    <p:sldId id="310" r:id="rId5"/>
    <p:sldId id="319" r:id="rId6"/>
    <p:sldId id="321" r:id="rId7"/>
    <p:sldId id="312" r:id="rId8"/>
    <p:sldId id="320" r:id="rId9"/>
    <p:sldId id="315" r:id="rId10"/>
    <p:sldId id="316" r:id="rId11"/>
    <p:sldId id="326" r:id="rId12"/>
  </p:sldIdLst>
  <p:sldSz cx="9144000" cy="5143500" type="screen16x9"/>
  <p:notesSz cx="7099300" cy="10234613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lacial Indifference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43" roundtripDataSignature="AMtx7miF8srOF+ZAKPoCBr5gBUDNf6uzh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ticia Castro" initials="" lastIdx="3" clrIdx="2"/>
  <p:cmAuthor id="1" name="Franco Ciceron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C2D0"/>
    <a:srgbClr val="009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5196" autoAdjust="0"/>
  </p:normalViewPr>
  <p:slideViewPr>
    <p:cSldViewPr snapToGrid="0">
      <p:cViewPr varScale="1">
        <p:scale>
          <a:sx n="49" d="100"/>
          <a:sy n="49" d="100"/>
        </p:scale>
        <p:origin x="1780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43" Type="http://customschemas.google.com/relationships/presentationmetadata" Target="meta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8B8C9-9DE8-7545-AEE7-91AE2698909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A0C992-DBDE-CA4A-89AD-1AD2AC9246D9}">
      <dgm:prSet/>
      <dgm:spPr>
        <a:solidFill>
          <a:srgbClr val="DF8600"/>
        </a:solidFill>
      </dgm:spPr>
      <dgm:t>
        <a:bodyPr/>
        <a:lstStyle/>
        <a:p>
          <a:pPr rtl="0"/>
          <a:r>
            <a:rPr lang="es-ES">
              <a:solidFill>
                <a:schemeClr val="bg1"/>
              </a:solidFill>
              <a:latin typeface="Glacial Indifference"/>
            </a:rPr>
            <a:t>Ciencia Ciudadana</a:t>
          </a:r>
        </a:p>
      </dgm:t>
    </dgm:pt>
    <dgm:pt modelId="{D0F4200C-FCD5-B042-9DB0-28B195FAC181}" type="parTrans" cxnId="{1BB121CF-FBE2-CA4F-9761-3EC57EA110AC}">
      <dgm:prSet/>
      <dgm:spPr/>
      <dgm:t>
        <a:bodyPr/>
        <a:lstStyle/>
        <a:p>
          <a:endParaRPr lang="en-GB"/>
        </a:p>
      </dgm:t>
    </dgm:pt>
    <dgm:pt modelId="{B533ADE8-A9BF-DE4E-80A0-E70ADE559E33}" type="sibTrans" cxnId="{1BB121CF-FBE2-CA4F-9761-3EC57EA110AC}">
      <dgm:prSet/>
      <dgm:spPr/>
      <dgm:t>
        <a:bodyPr/>
        <a:lstStyle/>
        <a:p>
          <a:endParaRPr lang="en-GB"/>
        </a:p>
      </dgm:t>
    </dgm:pt>
    <dgm:pt modelId="{CA15E76A-40D1-8242-9112-D81FFB78BECE}">
      <dgm:prSet/>
      <dgm:spPr>
        <a:solidFill>
          <a:srgbClr val="718C00"/>
        </a:solidFill>
      </dgm:spPr>
      <dgm:t>
        <a:bodyPr/>
        <a:lstStyle/>
        <a:p>
          <a:r>
            <a:rPr lang="es-ES">
              <a:solidFill>
                <a:schemeClr val="bg1"/>
              </a:solidFill>
              <a:latin typeface="Glacial Indifference"/>
            </a:rPr>
            <a:t>Social</a:t>
          </a:r>
          <a:endParaRPr lang="en-ES">
            <a:solidFill>
              <a:schemeClr val="bg1"/>
            </a:solidFill>
            <a:latin typeface="Glacial Indifference"/>
          </a:endParaRPr>
        </a:p>
      </dgm:t>
    </dgm:pt>
    <dgm:pt modelId="{0AB2F021-67A7-DB43-85C5-4A0A35E5AA5C}" type="parTrans" cxnId="{C6559618-8AF5-394B-9C3C-22D9C94EDB16}">
      <dgm:prSet/>
      <dgm:spPr/>
      <dgm:t>
        <a:bodyPr/>
        <a:lstStyle/>
        <a:p>
          <a:endParaRPr lang="en-GB"/>
        </a:p>
      </dgm:t>
    </dgm:pt>
    <dgm:pt modelId="{C1DB0D4A-3472-194C-9DD3-002C05789CA9}" type="sibTrans" cxnId="{C6559618-8AF5-394B-9C3C-22D9C94EDB16}">
      <dgm:prSet/>
      <dgm:spPr/>
      <dgm:t>
        <a:bodyPr/>
        <a:lstStyle/>
        <a:p>
          <a:endParaRPr lang="en-GB"/>
        </a:p>
      </dgm:t>
    </dgm:pt>
    <dgm:pt modelId="{0106A388-F719-884C-9707-16651BAEE52F}">
      <dgm:prSet/>
      <dgm:spPr>
        <a:solidFill>
          <a:srgbClr val="DD5400"/>
        </a:solidFill>
      </dgm:spPr>
      <dgm:t>
        <a:bodyPr/>
        <a:lstStyle/>
        <a:p>
          <a:pPr rtl="0"/>
          <a:r>
            <a:rPr lang="en-ES">
              <a:latin typeface="Glacial Indifference"/>
            </a:rPr>
            <a:t>Co-</a:t>
          </a:r>
          <a:r>
            <a:rPr lang="en-ES" err="1">
              <a:latin typeface="Glacial Indifference"/>
            </a:rPr>
            <a:t>producción</a:t>
          </a:r>
          <a:r>
            <a:rPr lang="en-ES">
              <a:latin typeface="Glacial Indifference"/>
            </a:rPr>
            <a:t> y </a:t>
          </a:r>
          <a:r>
            <a:rPr lang="en-ES" err="1">
              <a:latin typeface="Glacial Indifference"/>
            </a:rPr>
            <a:t>participación</a:t>
          </a:r>
          <a:endParaRPr lang="en-GB" err="1">
            <a:latin typeface="Glacial Indifference"/>
          </a:endParaRPr>
        </a:p>
      </dgm:t>
    </dgm:pt>
    <dgm:pt modelId="{BC41D3BB-D38B-5347-99AC-C11F645609D1}" type="parTrans" cxnId="{887E79B6-B271-634D-BF89-CBB7B8E40EA6}">
      <dgm:prSet/>
      <dgm:spPr/>
      <dgm:t>
        <a:bodyPr/>
        <a:lstStyle/>
        <a:p>
          <a:endParaRPr lang="en-GB"/>
        </a:p>
      </dgm:t>
    </dgm:pt>
    <dgm:pt modelId="{FF1F2ACF-F9C2-D642-99C8-68B97A76EA28}" type="sibTrans" cxnId="{887E79B6-B271-634D-BF89-CBB7B8E40EA6}">
      <dgm:prSet/>
      <dgm:spPr/>
      <dgm:t>
        <a:bodyPr/>
        <a:lstStyle/>
        <a:p>
          <a:endParaRPr lang="en-GB"/>
        </a:p>
      </dgm:t>
    </dgm:pt>
    <dgm:pt modelId="{159D256A-975B-2D4A-9183-8CBF635D031D}">
      <dgm:prSet/>
      <dgm:spPr>
        <a:solidFill>
          <a:srgbClr val="1C7376"/>
        </a:solidFill>
      </dgm:spPr>
      <dgm:t>
        <a:bodyPr/>
        <a:lstStyle/>
        <a:p>
          <a:pPr rtl="0"/>
          <a:r>
            <a:rPr lang="es-ES">
              <a:latin typeface="Glacial Indifference"/>
            </a:rPr>
            <a:t>Integrada en redes comunitarias</a:t>
          </a:r>
          <a:endParaRPr lang="en-ES">
            <a:latin typeface="Glacial Indifference"/>
          </a:endParaRPr>
        </a:p>
      </dgm:t>
    </dgm:pt>
    <dgm:pt modelId="{B1F5F852-AA0D-6846-814A-83813D8E75A6}" type="parTrans" cxnId="{31C25A76-F527-994F-8904-10FF6364784D}">
      <dgm:prSet/>
      <dgm:spPr/>
      <dgm:t>
        <a:bodyPr/>
        <a:lstStyle/>
        <a:p>
          <a:endParaRPr lang="en-GB"/>
        </a:p>
      </dgm:t>
    </dgm:pt>
    <dgm:pt modelId="{857D46D9-D7B6-DF4D-B5F0-41604BAFDEE7}" type="sibTrans" cxnId="{31C25A76-F527-994F-8904-10FF6364784D}">
      <dgm:prSet/>
      <dgm:spPr/>
      <dgm:t>
        <a:bodyPr/>
        <a:lstStyle/>
        <a:p>
          <a:endParaRPr lang="en-GB"/>
        </a:p>
      </dgm:t>
    </dgm:pt>
    <dgm:pt modelId="{AF97F8BE-6CC2-6542-A7BA-11247B002D85}">
      <dgm:prSet phldr="0"/>
      <dgm:spPr>
        <a:solidFill>
          <a:srgbClr val="1C7376"/>
        </a:solidFill>
      </dgm:spPr>
      <dgm:t>
        <a:bodyPr/>
        <a:lstStyle/>
        <a:p>
          <a:pPr rtl="0"/>
          <a:r>
            <a:rPr lang="en-GB" err="1">
              <a:latin typeface="Glacial Indifference"/>
            </a:rPr>
            <a:t>Preocupaciones</a:t>
          </a:r>
          <a:r>
            <a:rPr lang="en-GB">
              <a:latin typeface="Glacial Indifference"/>
            </a:rPr>
            <a:t> </a:t>
          </a:r>
          <a:r>
            <a:rPr lang="en-GB" err="1">
              <a:latin typeface="Glacial Indifference"/>
            </a:rPr>
            <a:t>sociales</a:t>
          </a:r>
          <a:r>
            <a:rPr lang="en-GB">
              <a:latin typeface="Glacial Indifference"/>
            </a:rPr>
            <a:t>, </a:t>
          </a:r>
          <a:r>
            <a:rPr lang="en-GB" err="1">
              <a:latin typeface="Glacial Indifference"/>
            </a:rPr>
            <a:t>territorialmente</a:t>
          </a:r>
          <a:r>
            <a:rPr lang="en-GB">
              <a:latin typeface="Glacial Indifference"/>
            </a:rPr>
            <a:t> </a:t>
          </a:r>
          <a:r>
            <a:rPr lang="en-GB" err="1">
              <a:latin typeface="Glacial Indifference"/>
            </a:rPr>
            <a:t>situada</a:t>
          </a:r>
        </a:p>
      </dgm:t>
    </dgm:pt>
    <dgm:pt modelId="{CB806669-3108-0843-B8C0-842DCA0CE88C}" type="parTrans" cxnId="{C7BA870F-A0B4-C64D-8C89-1EC8FE9231EB}">
      <dgm:prSet/>
      <dgm:spPr/>
      <dgm:t>
        <a:bodyPr/>
        <a:lstStyle/>
        <a:p>
          <a:endParaRPr lang="en-GB"/>
        </a:p>
      </dgm:t>
    </dgm:pt>
    <dgm:pt modelId="{BC2A2B77-FF8C-764C-A4A3-F60168DDE076}" type="sibTrans" cxnId="{C7BA870F-A0B4-C64D-8C89-1EC8FE9231EB}">
      <dgm:prSet/>
      <dgm:spPr/>
      <dgm:t>
        <a:bodyPr/>
        <a:lstStyle/>
        <a:p>
          <a:endParaRPr lang="en-GB"/>
        </a:p>
      </dgm:t>
    </dgm:pt>
    <dgm:pt modelId="{D0040184-D4F3-1B49-A4DF-74BE5D1FABA0}">
      <dgm:prSet/>
      <dgm:spPr>
        <a:solidFill>
          <a:srgbClr val="DD5400"/>
        </a:solidFill>
      </dgm:spPr>
      <dgm:t>
        <a:bodyPr/>
        <a:lstStyle/>
        <a:p>
          <a:pPr rtl="0"/>
          <a:r>
            <a:rPr lang="es-ES">
              <a:latin typeface="Glacial Indifference"/>
            </a:rPr>
            <a:t>Basada en experiencias</a:t>
          </a:r>
        </a:p>
      </dgm:t>
    </dgm:pt>
    <dgm:pt modelId="{9B742173-205B-744A-8941-492D28891926}" type="parTrans" cxnId="{E12F024D-0E0D-514B-9B96-F155B4A950F0}">
      <dgm:prSet/>
      <dgm:spPr/>
      <dgm:t>
        <a:bodyPr/>
        <a:lstStyle/>
        <a:p>
          <a:endParaRPr lang="en-GB"/>
        </a:p>
      </dgm:t>
    </dgm:pt>
    <dgm:pt modelId="{A0847213-6AFA-4643-9D66-79AF109865AC}" type="sibTrans" cxnId="{E12F024D-0E0D-514B-9B96-F155B4A950F0}">
      <dgm:prSet/>
      <dgm:spPr/>
      <dgm:t>
        <a:bodyPr/>
        <a:lstStyle/>
        <a:p>
          <a:endParaRPr lang="en-GB"/>
        </a:p>
      </dgm:t>
    </dgm:pt>
    <dgm:pt modelId="{74CC0AB2-D309-6C4A-9022-67DDF21E52CC}">
      <dgm:prSet phldr="0"/>
      <dgm:spPr>
        <a:solidFill>
          <a:srgbClr val="1C7376"/>
        </a:solidFill>
      </dgm:spPr>
      <dgm:t>
        <a:bodyPr/>
        <a:lstStyle/>
        <a:p>
          <a:pPr rtl="0"/>
          <a:r>
            <a:rPr lang="en-GB" err="1">
              <a:latin typeface="Glacial Indifference"/>
            </a:rPr>
            <a:t>Concebida</a:t>
          </a:r>
          <a:r>
            <a:rPr lang="en-GB">
              <a:latin typeface="Glacial Indifference"/>
            </a:rPr>
            <a:t> </a:t>
          </a:r>
          <a:r>
            <a:rPr lang="en-GB" err="1">
              <a:latin typeface="Glacial Indifference"/>
            </a:rPr>
            <a:t>desde</a:t>
          </a:r>
          <a:r>
            <a:rPr lang="en-GB">
              <a:latin typeface="Glacial Indifference"/>
            </a:rPr>
            <a:t> </a:t>
          </a:r>
          <a:r>
            <a:rPr lang="en-GB" err="1">
              <a:latin typeface="Glacial Indifference"/>
            </a:rPr>
            <a:t>el</a:t>
          </a:r>
          <a:r>
            <a:rPr lang="en-GB">
              <a:latin typeface="Glacial Indifference"/>
            </a:rPr>
            <a:t> </a:t>
          </a:r>
          <a:r>
            <a:rPr lang="en-GB" err="1">
              <a:latin typeface="Glacial Indifference"/>
            </a:rPr>
            <a:t>conocimiento</a:t>
          </a:r>
          <a:r>
            <a:rPr lang="en-GB">
              <a:latin typeface="Glacial Indifference"/>
            </a:rPr>
            <a:t> </a:t>
          </a:r>
          <a:r>
            <a:rPr lang="en-GB" err="1">
              <a:latin typeface="Glacial Indifference"/>
            </a:rPr>
            <a:t>colectivo</a:t>
          </a:r>
        </a:p>
      </dgm:t>
    </dgm:pt>
    <dgm:pt modelId="{0EB52B78-020C-8F40-BC75-8120AED2D7D9}" type="parTrans" cxnId="{46E8418E-2831-924A-96DF-0EBD0C92E531}">
      <dgm:prSet/>
      <dgm:spPr/>
      <dgm:t>
        <a:bodyPr/>
        <a:lstStyle/>
        <a:p>
          <a:endParaRPr lang="en-GB"/>
        </a:p>
      </dgm:t>
    </dgm:pt>
    <dgm:pt modelId="{8C6C0712-0457-0340-AE5C-7F4031E07A20}" type="sibTrans" cxnId="{46E8418E-2831-924A-96DF-0EBD0C92E531}">
      <dgm:prSet/>
      <dgm:spPr/>
      <dgm:t>
        <a:bodyPr/>
        <a:lstStyle/>
        <a:p>
          <a:endParaRPr lang="en-GB"/>
        </a:p>
      </dgm:t>
    </dgm:pt>
    <dgm:pt modelId="{C2C2276B-A980-2E41-921E-E80FF4AFA5C0}">
      <dgm:prSet/>
      <dgm:spPr>
        <a:solidFill>
          <a:srgbClr val="DD5400"/>
        </a:solidFill>
      </dgm:spPr>
      <dgm:t>
        <a:bodyPr/>
        <a:lstStyle/>
        <a:p>
          <a:pPr rtl="0"/>
          <a:r>
            <a:rPr lang="es-ES">
              <a:latin typeface="Glacial Indifference"/>
            </a:rPr>
            <a:t>En búsqueda de la transformación</a:t>
          </a:r>
        </a:p>
      </dgm:t>
    </dgm:pt>
    <dgm:pt modelId="{445974F0-D769-B049-B188-5FB15F6188F6}" type="parTrans" cxnId="{53CF265E-9826-3340-BF6A-5913C2F218B6}">
      <dgm:prSet/>
      <dgm:spPr/>
      <dgm:t>
        <a:bodyPr/>
        <a:lstStyle/>
        <a:p>
          <a:endParaRPr lang="en-GB"/>
        </a:p>
      </dgm:t>
    </dgm:pt>
    <dgm:pt modelId="{B2BF4565-D8A0-234A-9734-F0C328CA1363}" type="sibTrans" cxnId="{53CF265E-9826-3340-BF6A-5913C2F218B6}">
      <dgm:prSet/>
      <dgm:spPr/>
      <dgm:t>
        <a:bodyPr/>
        <a:lstStyle/>
        <a:p>
          <a:endParaRPr lang="en-GB"/>
        </a:p>
      </dgm:t>
    </dgm:pt>
    <dgm:pt modelId="{1B4E5521-A3F9-1F49-8443-67DA6F84734D}" type="pres">
      <dgm:prSet presAssocID="{9828B8C9-9DE8-7545-AEE7-91AE26989095}" presName="theList" presStyleCnt="0">
        <dgm:presLayoutVars>
          <dgm:dir/>
          <dgm:animLvl val="lvl"/>
          <dgm:resizeHandles val="exact"/>
        </dgm:presLayoutVars>
      </dgm:prSet>
      <dgm:spPr/>
    </dgm:pt>
    <dgm:pt modelId="{DDE87FEA-D085-744F-A711-1FE6FF0563C6}" type="pres">
      <dgm:prSet presAssocID="{98A0C992-DBDE-CA4A-89AD-1AD2AC9246D9}" presName="compNode" presStyleCnt="0"/>
      <dgm:spPr/>
    </dgm:pt>
    <dgm:pt modelId="{73CC2AF5-0647-6943-8A43-0455BFD5BDC8}" type="pres">
      <dgm:prSet presAssocID="{98A0C992-DBDE-CA4A-89AD-1AD2AC9246D9}" presName="aNode" presStyleLbl="bgShp" presStyleIdx="0" presStyleCnt="2"/>
      <dgm:spPr/>
    </dgm:pt>
    <dgm:pt modelId="{FA765362-8264-3B4A-90C1-8D668862D76E}" type="pres">
      <dgm:prSet presAssocID="{98A0C992-DBDE-CA4A-89AD-1AD2AC9246D9}" presName="textNode" presStyleLbl="bgShp" presStyleIdx="0" presStyleCnt="2"/>
      <dgm:spPr/>
    </dgm:pt>
    <dgm:pt modelId="{08903D2C-943A-D541-BA25-3CC09601D0FA}" type="pres">
      <dgm:prSet presAssocID="{98A0C992-DBDE-CA4A-89AD-1AD2AC9246D9}" presName="compChildNode" presStyleCnt="0"/>
      <dgm:spPr/>
    </dgm:pt>
    <dgm:pt modelId="{789A5E04-7BEE-9B4F-A5FB-6E0F23075B7D}" type="pres">
      <dgm:prSet presAssocID="{98A0C992-DBDE-CA4A-89AD-1AD2AC9246D9}" presName="theInnerList" presStyleCnt="0"/>
      <dgm:spPr/>
    </dgm:pt>
    <dgm:pt modelId="{C3C38427-173A-D94A-A991-BB718884DB69}" type="pres">
      <dgm:prSet presAssocID="{D0040184-D4F3-1B49-A4DF-74BE5D1FABA0}" presName="childNode" presStyleLbl="node1" presStyleIdx="0" presStyleCnt="6">
        <dgm:presLayoutVars>
          <dgm:bulletEnabled val="1"/>
        </dgm:presLayoutVars>
      </dgm:prSet>
      <dgm:spPr/>
    </dgm:pt>
    <dgm:pt modelId="{94F688AD-BB28-9F45-B827-A4037492AB45}" type="pres">
      <dgm:prSet presAssocID="{D0040184-D4F3-1B49-A4DF-74BE5D1FABA0}" presName="aSpace2" presStyleCnt="0"/>
      <dgm:spPr/>
    </dgm:pt>
    <dgm:pt modelId="{5B134DF2-4C3D-4842-A15E-3D0CCEF48633}" type="pres">
      <dgm:prSet presAssocID="{0106A388-F719-884C-9707-16651BAEE52F}" presName="childNode" presStyleLbl="node1" presStyleIdx="1" presStyleCnt="6">
        <dgm:presLayoutVars>
          <dgm:bulletEnabled val="1"/>
        </dgm:presLayoutVars>
      </dgm:prSet>
      <dgm:spPr/>
    </dgm:pt>
    <dgm:pt modelId="{33DCC4D2-D1DE-B244-B91E-3729016DD20A}" type="pres">
      <dgm:prSet presAssocID="{0106A388-F719-884C-9707-16651BAEE52F}" presName="aSpace2" presStyleCnt="0"/>
      <dgm:spPr/>
    </dgm:pt>
    <dgm:pt modelId="{3D273E2E-1314-884C-BF5E-FCC5971E143C}" type="pres">
      <dgm:prSet presAssocID="{C2C2276B-A980-2E41-921E-E80FF4AFA5C0}" presName="childNode" presStyleLbl="node1" presStyleIdx="2" presStyleCnt="6">
        <dgm:presLayoutVars>
          <dgm:bulletEnabled val="1"/>
        </dgm:presLayoutVars>
      </dgm:prSet>
      <dgm:spPr/>
    </dgm:pt>
    <dgm:pt modelId="{354A2856-46E7-3F42-A349-3AB7A2C65DA9}" type="pres">
      <dgm:prSet presAssocID="{98A0C992-DBDE-CA4A-89AD-1AD2AC9246D9}" presName="aSpace" presStyleCnt="0"/>
      <dgm:spPr/>
    </dgm:pt>
    <dgm:pt modelId="{09FA4737-554F-2D4D-A646-D537634924B1}" type="pres">
      <dgm:prSet presAssocID="{CA15E76A-40D1-8242-9112-D81FFB78BECE}" presName="compNode" presStyleCnt="0"/>
      <dgm:spPr/>
    </dgm:pt>
    <dgm:pt modelId="{1E13174B-F60C-9F4A-B295-94D61F9ACA5C}" type="pres">
      <dgm:prSet presAssocID="{CA15E76A-40D1-8242-9112-D81FFB78BECE}" presName="aNode" presStyleLbl="bgShp" presStyleIdx="1" presStyleCnt="2"/>
      <dgm:spPr/>
    </dgm:pt>
    <dgm:pt modelId="{5C0452B8-A2E6-424F-860A-846FF295DE63}" type="pres">
      <dgm:prSet presAssocID="{CA15E76A-40D1-8242-9112-D81FFB78BECE}" presName="textNode" presStyleLbl="bgShp" presStyleIdx="1" presStyleCnt="2"/>
      <dgm:spPr/>
    </dgm:pt>
    <dgm:pt modelId="{A8EE3A7E-6361-0B40-A2C9-54EB246CAAF8}" type="pres">
      <dgm:prSet presAssocID="{CA15E76A-40D1-8242-9112-D81FFB78BECE}" presName="compChildNode" presStyleCnt="0"/>
      <dgm:spPr/>
    </dgm:pt>
    <dgm:pt modelId="{C2C5BE48-3F0E-B54B-9D27-0B0F23B0BCE9}" type="pres">
      <dgm:prSet presAssocID="{CA15E76A-40D1-8242-9112-D81FFB78BECE}" presName="theInnerList" presStyleCnt="0"/>
      <dgm:spPr/>
    </dgm:pt>
    <dgm:pt modelId="{98D1C6BC-6FD5-E949-875B-3C9296C06036}" type="pres">
      <dgm:prSet presAssocID="{159D256A-975B-2D4A-9183-8CBF635D031D}" presName="childNode" presStyleLbl="node1" presStyleIdx="3" presStyleCnt="6">
        <dgm:presLayoutVars>
          <dgm:bulletEnabled val="1"/>
        </dgm:presLayoutVars>
      </dgm:prSet>
      <dgm:spPr/>
    </dgm:pt>
    <dgm:pt modelId="{26BC3C47-B7F0-2247-B3BD-FD37BA54E2EB}" type="pres">
      <dgm:prSet presAssocID="{159D256A-975B-2D4A-9183-8CBF635D031D}" presName="aSpace2" presStyleCnt="0"/>
      <dgm:spPr/>
    </dgm:pt>
    <dgm:pt modelId="{E35F0E4B-629E-0B48-9474-9FDBDD4BEF79}" type="pres">
      <dgm:prSet presAssocID="{74CC0AB2-D309-6C4A-9022-67DDF21E52CC}" presName="childNode" presStyleLbl="node1" presStyleIdx="4" presStyleCnt="6">
        <dgm:presLayoutVars>
          <dgm:bulletEnabled val="1"/>
        </dgm:presLayoutVars>
      </dgm:prSet>
      <dgm:spPr/>
    </dgm:pt>
    <dgm:pt modelId="{0495B4FE-A77C-4640-AD26-CACFD05143DE}" type="pres">
      <dgm:prSet presAssocID="{74CC0AB2-D309-6C4A-9022-67DDF21E52CC}" presName="aSpace2" presStyleCnt="0"/>
      <dgm:spPr/>
    </dgm:pt>
    <dgm:pt modelId="{4A9B8B32-37FB-2144-A1CA-56964525F0F1}" type="pres">
      <dgm:prSet presAssocID="{AF97F8BE-6CC2-6542-A7BA-11247B002D85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D942330A-3627-8A44-AD0C-2DA79A51A885}" type="presOf" srcId="{98A0C992-DBDE-CA4A-89AD-1AD2AC9246D9}" destId="{FA765362-8264-3B4A-90C1-8D668862D76E}" srcOrd="1" destOrd="0" presId="urn:microsoft.com/office/officeart/2005/8/layout/lProcess2"/>
    <dgm:cxn modelId="{C7BA870F-A0B4-C64D-8C89-1EC8FE9231EB}" srcId="{CA15E76A-40D1-8242-9112-D81FFB78BECE}" destId="{AF97F8BE-6CC2-6542-A7BA-11247B002D85}" srcOrd="2" destOrd="0" parTransId="{CB806669-3108-0843-B8C0-842DCA0CE88C}" sibTransId="{BC2A2B77-FF8C-764C-A4A3-F60168DDE076}"/>
    <dgm:cxn modelId="{C6559618-8AF5-394B-9C3C-22D9C94EDB16}" srcId="{9828B8C9-9DE8-7545-AEE7-91AE26989095}" destId="{CA15E76A-40D1-8242-9112-D81FFB78BECE}" srcOrd="1" destOrd="0" parTransId="{0AB2F021-67A7-DB43-85C5-4A0A35E5AA5C}" sibTransId="{C1DB0D4A-3472-194C-9DD3-002C05789CA9}"/>
    <dgm:cxn modelId="{44308A1E-17C3-6D4C-AB71-D2A95A768D06}" type="presOf" srcId="{98A0C992-DBDE-CA4A-89AD-1AD2AC9246D9}" destId="{73CC2AF5-0647-6943-8A43-0455BFD5BDC8}" srcOrd="0" destOrd="0" presId="urn:microsoft.com/office/officeart/2005/8/layout/lProcess2"/>
    <dgm:cxn modelId="{53CF265E-9826-3340-BF6A-5913C2F218B6}" srcId="{98A0C992-DBDE-CA4A-89AD-1AD2AC9246D9}" destId="{C2C2276B-A980-2E41-921E-E80FF4AFA5C0}" srcOrd="2" destOrd="0" parTransId="{445974F0-D769-B049-B188-5FB15F6188F6}" sibTransId="{B2BF4565-D8A0-234A-9734-F0C328CA1363}"/>
    <dgm:cxn modelId="{58D48541-7731-9D4C-A42E-BA15DD081E71}" type="presOf" srcId="{CA15E76A-40D1-8242-9112-D81FFB78BECE}" destId="{1E13174B-F60C-9F4A-B295-94D61F9ACA5C}" srcOrd="0" destOrd="0" presId="urn:microsoft.com/office/officeart/2005/8/layout/lProcess2"/>
    <dgm:cxn modelId="{E12F024D-0E0D-514B-9B96-F155B4A950F0}" srcId="{98A0C992-DBDE-CA4A-89AD-1AD2AC9246D9}" destId="{D0040184-D4F3-1B49-A4DF-74BE5D1FABA0}" srcOrd="0" destOrd="0" parTransId="{9B742173-205B-744A-8941-492D28891926}" sibTransId="{A0847213-6AFA-4643-9D66-79AF109865AC}"/>
    <dgm:cxn modelId="{31C25A76-F527-994F-8904-10FF6364784D}" srcId="{CA15E76A-40D1-8242-9112-D81FFB78BECE}" destId="{159D256A-975B-2D4A-9183-8CBF635D031D}" srcOrd="0" destOrd="0" parTransId="{B1F5F852-AA0D-6846-814A-83813D8E75A6}" sibTransId="{857D46D9-D7B6-DF4D-B5F0-41604BAFDEE7}"/>
    <dgm:cxn modelId="{E9766157-8F47-9E43-9748-A35BCBF499A6}" type="presOf" srcId="{159D256A-975B-2D4A-9183-8CBF635D031D}" destId="{98D1C6BC-6FD5-E949-875B-3C9296C06036}" srcOrd="0" destOrd="0" presId="urn:microsoft.com/office/officeart/2005/8/layout/lProcess2"/>
    <dgm:cxn modelId="{46E8418E-2831-924A-96DF-0EBD0C92E531}" srcId="{CA15E76A-40D1-8242-9112-D81FFB78BECE}" destId="{74CC0AB2-D309-6C4A-9022-67DDF21E52CC}" srcOrd="1" destOrd="0" parTransId="{0EB52B78-020C-8F40-BC75-8120AED2D7D9}" sibTransId="{8C6C0712-0457-0340-AE5C-7F4031E07A20}"/>
    <dgm:cxn modelId="{3B536EAD-300B-6B4D-A426-C819513CF8DA}" type="presOf" srcId="{9828B8C9-9DE8-7545-AEE7-91AE26989095}" destId="{1B4E5521-A3F9-1F49-8443-67DA6F84734D}" srcOrd="0" destOrd="0" presId="urn:microsoft.com/office/officeart/2005/8/layout/lProcess2"/>
    <dgm:cxn modelId="{887E79B6-B271-634D-BF89-CBB7B8E40EA6}" srcId="{98A0C992-DBDE-CA4A-89AD-1AD2AC9246D9}" destId="{0106A388-F719-884C-9707-16651BAEE52F}" srcOrd="1" destOrd="0" parTransId="{BC41D3BB-D38B-5347-99AC-C11F645609D1}" sibTransId="{FF1F2ACF-F9C2-D642-99C8-68B97A76EA28}"/>
    <dgm:cxn modelId="{21CFD4C8-66F3-B848-A950-5DE7CB434AF1}" type="presOf" srcId="{AF97F8BE-6CC2-6542-A7BA-11247B002D85}" destId="{4A9B8B32-37FB-2144-A1CA-56964525F0F1}" srcOrd="0" destOrd="0" presId="urn:microsoft.com/office/officeart/2005/8/layout/lProcess2"/>
    <dgm:cxn modelId="{1BB121CF-FBE2-CA4F-9761-3EC57EA110AC}" srcId="{9828B8C9-9DE8-7545-AEE7-91AE26989095}" destId="{98A0C992-DBDE-CA4A-89AD-1AD2AC9246D9}" srcOrd="0" destOrd="0" parTransId="{D0F4200C-FCD5-B042-9DB0-28B195FAC181}" sibTransId="{B533ADE8-A9BF-DE4E-80A0-E70ADE559E33}"/>
    <dgm:cxn modelId="{7158E9D5-1DCB-0F47-802A-D3116C4468EB}" type="presOf" srcId="{CA15E76A-40D1-8242-9112-D81FFB78BECE}" destId="{5C0452B8-A2E6-424F-860A-846FF295DE63}" srcOrd="1" destOrd="0" presId="urn:microsoft.com/office/officeart/2005/8/layout/lProcess2"/>
    <dgm:cxn modelId="{FBEDA8EA-D8FC-744E-8050-18E430AE250B}" type="presOf" srcId="{D0040184-D4F3-1B49-A4DF-74BE5D1FABA0}" destId="{C3C38427-173A-D94A-A991-BB718884DB69}" srcOrd="0" destOrd="0" presId="urn:microsoft.com/office/officeart/2005/8/layout/lProcess2"/>
    <dgm:cxn modelId="{02AD9EF1-37BF-EA4D-990A-B7895FB955AE}" type="presOf" srcId="{0106A388-F719-884C-9707-16651BAEE52F}" destId="{5B134DF2-4C3D-4842-A15E-3D0CCEF48633}" srcOrd="0" destOrd="0" presId="urn:microsoft.com/office/officeart/2005/8/layout/lProcess2"/>
    <dgm:cxn modelId="{2C161BFC-4BF6-F541-87C8-5195820B4FE7}" type="presOf" srcId="{C2C2276B-A980-2E41-921E-E80FF4AFA5C0}" destId="{3D273E2E-1314-884C-BF5E-FCC5971E143C}" srcOrd="0" destOrd="0" presId="urn:microsoft.com/office/officeart/2005/8/layout/lProcess2"/>
    <dgm:cxn modelId="{B0E7DEFF-483B-4E42-8975-AB4842128654}" type="presOf" srcId="{74CC0AB2-D309-6C4A-9022-67DDF21E52CC}" destId="{E35F0E4B-629E-0B48-9474-9FDBDD4BEF79}" srcOrd="0" destOrd="0" presId="urn:microsoft.com/office/officeart/2005/8/layout/lProcess2"/>
    <dgm:cxn modelId="{259B7988-2679-344E-9C64-06751BF8FBDA}" type="presParOf" srcId="{1B4E5521-A3F9-1F49-8443-67DA6F84734D}" destId="{DDE87FEA-D085-744F-A711-1FE6FF0563C6}" srcOrd="0" destOrd="0" presId="urn:microsoft.com/office/officeart/2005/8/layout/lProcess2"/>
    <dgm:cxn modelId="{90B2D5EE-1852-2B43-AE32-FDF9F1CF5CC7}" type="presParOf" srcId="{DDE87FEA-D085-744F-A711-1FE6FF0563C6}" destId="{73CC2AF5-0647-6943-8A43-0455BFD5BDC8}" srcOrd="0" destOrd="0" presId="urn:microsoft.com/office/officeart/2005/8/layout/lProcess2"/>
    <dgm:cxn modelId="{1E11B672-9922-AC4B-827F-132416B3381E}" type="presParOf" srcId="{DDE87FEA-D085-744F-A711-1FE6FF0563C6}" destId="{FA765362-8264-3B4A-90C1-8D668862D76E}" srcOrd="1" destOrd="0" presId="urn:microsoft.com/office/officeart/2005/8/layout/lProcess2"/>
    <dgm:cxn modelId="{53A682F8-502D-BD41-B140-BF52DDF38252}" type="presParOf" srcId="{DDE87FEA-D085-744F-A711-1FE6FF0563C6}" destId="{08903D2C-943A-D541-BA25-3CC09601D0FA}" srcOrd="2" destOrd="0" presId="urn:microsoft.com/office/officeart/2005/8/layout/lProcess2"/>
    <dgm:cxn modelId="{CDF9FD51-6EDE-F240-B332-60D1B08FB550}" type="presParOf" srcId="{08903D2C-943A-D541-BA25-3CC09601D0FA}" destId="{789A5E04-7BEE-9B4F-A5FB-6E0F23075B7D}" srcOrd="0" destOrd="0" presId="urn:microsoft.com/office/officeart/2005/8/layout/lProcess2"/>
    <dgm:cxn modelId="{0A0B2DFE-6481-8B42-BCDB-15B57B226C37}" type="presParOf" srcId="{789A5E04-7BEE-9B4F-A5FB-6E0F23075B7D}" destId="{C3C38427-173A-D94A-A991-BB718884DB69}" srcOrd="0" destOrd="0" presId="urn:microsoft.com/office/officeart/2005/8/layout/lProcess2"/>
    <dgm:cxn modelId="{A21C461B-FE39-2748-93FB-E8A501A98440}" type="presParOf" srcId="{789A5E04-7BEE-9B4F-A5FB-6E0F23075B7D}" destId="{94F688AD-BB28-9F45-B827-A4037492AB45}" srcOrd="1" destOrd="0" presId="urn:microsoft.com/office/officeart/2005/8/layout/lProcess2"/>
    <dgm:cxn modelId="{FA10CE15-B90F-4F4C-A33D-B1A20808D704}" type="presParOf" srcId="{789A5E04-7BEE-9B4F-A5FB-6E0F23075B7D}" destId="{5B134DF2-4C3D-4842-A15E-3D0CCEF48633}" srcOrd="2" destOrd="0" presId="urn:microsoft.com/office/officeart/2005/8/layout/lProcess2"/>
    <dgm:cxn modelId="{C43FE6F6-5A47-7843-A03F-23AF92981BC0}" type="presParOf" srcId="{789A5E04-7BEE-9B4F-A5FB-6E0F23075B7D}" destId="{33DCC4D2-D1DE-B244-B91E-3729016DD20A}" srcOrd="3" destOrd="0" presId="urn:microsoft.com/office/officeart/2005/8/layout/lProcess2"/>
    <dgm:cxn modelId="{D4EEB7CE-8307-2240-875E-03C0D4DE7F80}" type="presParOf" srcId="{789A5E04-7BEE-9B4F-A5FB-6E0F23075B7D}" destId="{3D273E2E-1314-884C-BF5E-FCC5971E143C}" srcOrd="4" destOrd="0" presId="urn:microsoft.com/office/officeart/2005/8/layout/lProcess2"/>
    <dgm:cxn modelId="{D6F5794F-FC00-B34A-AA55-3FB2834E96ED}" type="presParOf" srcId="{1B4E5521-A3F9-1F49-8443-67DA6F84734D}" destId="{354A2856-46E7-3F42-A349-3AB7A2C65DA9}" srcOrd="1" destOrd="0" presId="urn:microsoft.com/office/officeart/2005/8/layout/lProcess2"/>
    <dgm:cxn modelId="{82C63992-944E-E34C-8133-A6836767F2B8}" type="presParOf" srcId="{1B4E5521-A3F9-1F49-8443-67DA6F84734D}" destId="{09FA4737-554F-2D4D-A646-D537634924B1}" srcOrd="2" destOrd="0" presId="urn:microsoft.com/office/officeart/2005/8/layout/lProcess2"/>
    <dgm:cxn modelId="{4A523914-B750-9D4B-A54C-2576DB41983C}" type="presParOf" srcId="{09FA4737-554F-2D4D-A646-D537634924B1}" destId="{1E13174B-F60C-9F4A-B295-94D61F9ACA5C}" srcOrd="0" destOrd="0" presId="urn:microsoft.com/office/officeart/2005/8/layout/lProcess2"/>
    <dgm:cxn modelId="{38E0E03F-0EB4-134F-8C6D-100EDDF3C352}" type="presParOf" srcId="{09FA4737-554F-2D4D-A646-D537634924B1}" destId="{5C0452B8-A2E6-424F-860A-846FF295DE63}" srcOrd="1" destOrd="0" presId="urn:microsoft.com/office/officeart/2005/8/layout/lProcess2"/>
    <dgm:cxn modelId="{4CBFB097-8D21-F048-955E-F5369FDB5A63}" type="presParOf" srcId="{09FA4737-554F-2D4D-A646-D537634924B1}" destId="{A8EE3A7E-6361-0B40-A2C9-54EB246CAAF8}" srcOrd="2" destOrd="0" presId="urn:microsoft.com/office/officeart/2005/8/layout/lProcess2"/>
    <dgm:cxn modelId="{92A23C8E-140B-CA47-AE74-287003E3C3C3}" type="presParOf" srcId="{A8EE3A7E-6361-0B40-A2C9-54EB246CAAF8}" destId="{C2C5BE48-3F0E-B54B-9D27-0B0F23B0BCE9}" srcOrd="0" destOrd="0" presId="urn:microsoft.com/office/officeart/2005/8/layout/lProcess2"/>
    <dgm:cxn modelId="{374FDD88-BBD6-E340-969D-F23F4AB1467C}" type="presParOf" srcId="{C2C5BE48-3F0E-B54B-9D27-0B0F23B0BCE9}" destId="{98D1C6BC-6FD5-E949-875B-3C9296C06036}" srcOrd="0" destOrd="0" presId="urn:microsoft.com/office/officeart/2005/8/layout/lProcess2"/>
    <dgm:cxn modelId="{984823A9-C52F-B548-BD5E-FA90F9B1D1AE}" type="presParOf" srcId="{C2C5BE48-3F0E-B54B-9D27-0B0F23B0BCE9}" destId="{26BC3C47-B7F0-2247-B3BD-FD37BA54E2EB}" srcOrd="1" destOrd="0" presId="urn:microsoft.com/office/officeart/2005/8/layout/lProcess2"/>
    <dgm:cxn modelId="{0C12B0A4-CA93-ED46-AE20-84940CA081A2}" type="presParOf" srcId="{C2C5BE48-3F0E-B54B-9D27-0B0F23B0BCE9}" destId="{E35F0E4B-629E-0B48-9474-9FDBDD4BEF79}" srcOrd="2" destOrd="0" presId="urn:microsoft.com/office/officeart/2005/8/layout/lProcess2"/>
    <dgm:cxn modelId="{2E871A57-062C-5348-A443-A95A089D9760}" type="presParOf" srcId="{C2C5BE48-3F0E-B54B-9D27-0B0F23B0BCE9}" destId="{0495B4FE-A77C-4640-AD26-CACFD05143DE}" srcOrd="3" destOrd="0" presId="urn:microsoft.com/office/officeart/2005/8/layout/lProcess2"/>
    <dgm:cxn modelId="{EB4D112F-02AC-5743-85C2-1E232EF3E05A}" type="presParOf" srcId="{C2C5BE48-3F0E-B54B-9D27-0B0F23B0BCE9}" destId="{4A9B8B32-37FB-2144-A1CA-56964525F0F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C2AF5-0647-6943-8A43-0455BFD5BDC8}">
      <dsp:nvSpPr>
        <dsp:cNvPr id="0" name=""/>
        <dsp:cNvSpPr/>
      </dsp:nvSpPr>
      <dsp:spPr>
        <a:xfrm>
          <a:off x="4342" y="0"/>
          <a:ext cx="4176977" cy="3364990"/>
        </a:xfrm>
        <a:prstGeom prst="roundRect">
          <a:avLst>
            <a:gd name="adj" fmla="val 10000"/>
          </a:avLst>
        </a:prstGeom>
        <a:solidFill>
          <a:srgbClr val="DF8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>
              <a:solidFill>
                <a:schemeClr val="bg1"/>
              </a:solidFill>
              <a:latin typeface="Glacial Indifference"/>
            </a:rPr>
            <a:t>Ciencia Ciudadana</a:t>
          </a:r>
        </a:p>
      </dsp:txBody>
      <dsp:txXfrm>
        <a:off x="4342" y="0"/>
        <a:ext cx="4176977" cy="1009497"/>
      </dsp:txXfrm>
    </dsp:sp>
    <dsp:sp modelId="{C3C38427-173A-D94A-A991-BB718884DB69}">
      <dsp:nvSpPr>
        <dsp:cNvPr id="0" name=""/>
        <dsp:cNvSpPr/>
      </dsp:nvSpPr>
      <dsp:spPr>
        <a:xfrm>
          <a:off x="422039" y="1009784"/>
          <a:ext cx="3341582" cy="661085"/>
        </a:xfrm>
        <a:prstGeom prst="roundRect">
          <a:avLst>
            <a:gd name="adj" fmla="val 10000"/>
          </a:avLst>
        </a:prstGeom>
        <a:solidFill>
          <a:srgbClr val="DD54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Glacial Indifference"/>
            </a:rPr>
            <a:t>Basada en experiencias</a:t>
          </a:r>
        </a:p>
      </dsp:txBody>
      <dsp:txXfrm>
        <a:off x="441402" y="1029147"/>
        <a:ext cx="3302856" cy="622359"/>
      </dsp:txXfrm>
    </dsp:sp>
    <dsp:sp modelId="{5B134DF2-4C3D-4842-A15E-3D0CCEF48633}">
      <dsp:nvSpPr>
        <dsp:cNvPr id="0" name=""/>
        <dsp:cNvSpPr/>
      </dsp:nvSpPr>
      <dsp:spPr>
        <a:xfrm>
          <a:off x="422039" y="1772575"/>
          <a:ext cx="3341582" cy="661085"/>
        </a:xfrm>
        <a:prstGeom prst="roundRect">
          <a:avLst>
            <a:gd name="adj" fmla="val 10000"/>
          </a:avLst>
        </a:prstGeom>
        <a:solidFill>
          <a:srgbClr val="DD54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ES" sz="1900" kern="1200">
              <a:latin typeface="Glacial Indifference"/>
            </a:rPr>
            <a:t>Co-</a:t>
          </a:r>
          <a:r>
            <a:rPr lang="en-ES" sz="1900" kern="1200" err="1">
              <a:latin typeface="Glacial Indifference"/>
            </a:rPr>
            <a:t>producción</a:t>
          </a:r>
          <a:r>
            <a:rPr lang="en-ES" sz="1900" kern="1200">
              <a:latin typeface="Glacial Indifference"/>
            </a:rPr>
            <a:t> y </a:t>
          </a:r>
          <a:r>
            <a:rPr lang="en-ES" sz="1900" kern="1200" err="1">
              <a:latin typeface="Glacial Indifference"/>
            </a:rPr>
            <a:t>participación</a:t>
          </a:r>
          <a:endParaRPr lang="en-GB" sz="1900" kern="1200" err="1">
            <a:latin typeface="Glacial Indifference"/>
          </a:endParaRPr>
        </a:p>
      </dsp:txBody>
      <dsp:txXfrm>
        <a:off x="441402" y="1791938"/>
        <a:ext cx="3302856" cy="622359"/>
      </dsp:txXfrm>
    </dsp:sp>
    <dsp:sp modelId="{3D273E2E-1314-884C-BF5E-FCC5971E143C}">
      <dsp:nvSpPr>
        <dsp:cNvPr id="0" name=""/>
        <dsp:cNvSpPr/>
      </dsp:nvSpPr>
      <dsp:spPr>
        <a:xfrm>
          <a:off x="422039" y="2535367"/>
          <a:ext cx="3341582" cy="661085"/>
        </a:xfrm>
        <a:prstGeom prst="roundRect">
          <a:avLst>
            <a:gd name="adj" fmla="val 10000"/>
          </a:avLst>
        </a:prstGeom>
        <a:solidFill>
          <a:srgbClr val="DD54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Glacial Indifference"/>
            </a:rPr>
            <a:t>En búsqueda de la transformación</a:t>
          </a:r>
        </a:p>
      </dsp:txBody>
      <dsp:txXfrm>
        <a:off x="441402" y="2554730"/>
        <a:ext cx="3302856" cy="622359"/>
      </dsp:txXfrm>
    </dsp:sp>
    <dsp:sp modelId="{1E13174B-F60C-9F4A-B295-94D61F9ACA5C}">
      <dsp:nvSpPr>
        <dsp:cNvPr id="0" name=""/>
        <dsp:cNvSpPr/>
      </dsp:nvSpPr>
      <dsp:spPr>
        <a:xfrm>
          <a:off x="4494593" y="0"/>
          <a:ext cx="4176977" cy="3364990"/>
        </a:xfrm>
        <a:prstGeom prst="roundRect">
          <a:avLst>
            <a:gd name="adj" fmla="val 10000"/>
          </a:avLst>
        </a:prstGeom>
        <a:solidFill>
          <a:srgbClr val="718C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>
              <a:solidFill>
                <a:schemeClr val="bg1"/>
              </a:solidFill>
              <a:latin typeface="Glacial Indifference"/>
            </a:rPr>
            <a:t>Social</a:t>
          </a:r>
          <a:endParaRPr lang="en-ES" sz="3700" kern="1200">
            <a:solidFill>
              <a:schemeClr val="bg1"/>
            </a:solidFill>
            <a:latin typeface="Glacial Indifference"/>
          </a:endParaRPr>
        </a:p>
      </dsp:txBody>
      <dsp:txXfrm>
        <a:off x="4494593" y="0"/>
        <a:ext cx="4176977" cy="1009497"/>
      </dsp:txXfrm>
    </dsp:sp>
    <dsp:sp modelId="{98D1C6BC-6FD5-E949-875B-3C9296C06036}">
      <dsp:nvSpPr>
        <dsp:cNvPr id="0" name=""/>
        <dsp:cNvSpPr/>
      </dsp:nvSpPr>
      <dsp:spPr>
        <a:xfrm>
          <a:off x="4912290" y="1009784"/>
          <a:ext cx="3341582" cy="661085"/>
        </a:xfrm>
        <a:prstGeom prst="roundRect">
          <a:avLst>
            <a:gd name="adj" fmla="val 10000"/>
          </a:avLst>
        </a:prstGeom>
        <a:solidFill>
          <a:srgbClr val="1C737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Glacial Indifference"/>
            </a:rPr>
            <a:t>Integrada en redes comunitarias</a:t>
          </a:r>
          <a:endParaRPr lang="en-ES" sz="1900" kern="1200">
            <a:latin typeface="Glacial Indifference"/>
          </a:endParaRPr>
        </a:p>
      </dsp:txBody>
      <dsp:txXfrm>
        <a:off x="4931653" y="1029147"/>
        <a:ext cx="3302856" cy="622359"/>
      </dsp:txXfrm>
    </dsp:sp>
    <dsp:sp modelId="{E35F0E4B-629E-0B48-9474-9FDBDD4BEF79}">
      <dsp:nvSpPr>
        <dsp:cNvPr id="0" name=""/>
        <dsp:cNvSpPr/>
      </dsp:nvSpPr>
      <dsp:spPr>
        <a:xfrm>
          <a:off x="4912290" y="1772575"/>
          <a:ext cx="3341582" cy="661085"/>
        </a:xfrm>
        <a:prstGeom prst="roundRect">
          <a:avLst>
            <a:gd name="adj" fmla="val 10000"/>
          </a:avLst>
        </a:prstGeom>
        <a:solidFill>
          <a:srgbClr val="1C737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err="1">
              <a:latin typeface="Glacial Indifference"/>
            </a:rPr>
            <a:t>Concebida</a:t>
          </a:r>
          <a:r>
            <a:rPr lang="en-GB" sz="1900" kern="1200">
              <a:latin typeface="Glacial Indifference"/>
            </a:rPr>
            <a:t> </a:t>
          </a:r>
          <a:r>
            <a:rPr lang="en-GB" sz="1900" kern="1200" err="1">
              <a:latin typeface="Glacial Indifference"/>
            </a:rPr>
            <a:t>desde</a:t>
          </a:r>
          <a:r>
            <a:rPr lang="en-GB" sz="1900" kern="1200">
              <a:latin typeface="Glacial Indifference"/>
            </a:rPr>
            <a:t> </a:t>
          </a:r>
          <a:r>
            <a:rPr lang="en-GB" sz="1900" kern="1200" err="1">
              <a:latin typeface="Glacial Indifference"/>
            </a:rPr>
            <a:t>el</a:t>
          </a:r>
          <a:r>
            <a:rPr lang="en-GB" sz="1900" kern="1200">
              <a:latin typeface="Glacial Indifference"/>
            </a:rPr>
            <a:t> </a:t>
          </a:r>
          <a:r>
            <a:rPr lang="en-GB" sz="1900" kern="1200" err="1">
              <a:latin typeface="Glacial Indifference"/>
            </a:rPr>
            <a:t>conocimiento</a:t>
          </a:r>
          <a:r>
            <a:rPr lang="en-GB" sz="1900" kern="1200">
              <a:latin typeface="Glacial Indifference"/>
            </a:rPr>
            <a:t> </a:t>
          </a:r>
          <a:r>
            <a:rPr lang="en-GB" sz="1900" kern="1200" err="1">
              <a:latin typeface="Glacial Indifference"/>
            </a:rPr>
            <a:t>colectivo</a:t>
          </a:r>
        </a:p>
      </dsp:txBody>
      <dsp:txXfrm>
        <a:off x="4931653" y="1791938"/>
        <a:ext cx="3302856" cy="622359"/>
      </dsp:txXfrm>
    </dsp:sp>
    <dsp:sp modelId="{4A9B8B32-37FB-2144-A1CA-56964525F0F1}">
      <dsp:nvSpPr>
        <dsp:cNvPr id="0" name=""/>
        <dsp:cNvSpPr/>
      </dsp:nvSpPr>
      <dsp:spPr>
        <a:xfrm>
          <a:off x="4912290" y="2535367"/>
          <a:ext cx="3341582" cy="661085"/>
        </a:xfrm>
        <a:prstGeom prst="roundRect">
          <a:avLst>
            <a:gd name="adj" fmla="val 10000"/>
          </a:avLst>
        </a:prstGeom>
        <a:solidFill>
          <a:srgbClr val="1C737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err="1">
              <a:latin typeface="Glacial Indifference"/>
            </a:rPr>
            <a:t>Preocupaciones</a:t>
          </a:r>
          <a:r>
            <a:rPr lang="en-GB" sz="1900" kern="1200">
              <a:latin typeface="Glacial Indifference"/>
            </a:rPr>
            <a:t> </a:t>
          </a:r>
          <a:r>
            <a:rPr lang="en-GB" sz="1900" kern="1200" err="1">
              <a:latin typeface="Glacial Indifference"/>
            </a:rPr>
            <a:t>sociales</a:t>
          </a:r>
          <a:r>
            <a:rPr lang="en-GB" sz="1900" kern="1200">
              <a:latin typeface="Glacial Indifference"/>
            </a:rPr>
            <a:t>, </a:t>
          </a:r>
          <a:r>
            <a:rPr lang="en-GB" sz="1900" kern="1200" err="1">
              <a:latin typeface="Glacial Indifference"/>
            </a:rPr>
            <a:t>territorialmente</a:t>
          </a:r>
          <a:r>
            <a:rPr lang="en-GB" sz="1900" kern="1200">
              <a:latin typeface="Glacial Indifference"/>
            </a:rPr>
            <a:t> </a:t>
          </a:r>
          <a:r>
            <a:rPr lang="en-GB" sz="1900" kern="1200" err="1">
              <a:latin typeface="Glacial Indifference"/>
            </a:rPr>
            <a:t>situada</a:t>
          </a:r>
        </a:p>
      </dsp:txBody>
      <dsp:txXfrm>
        <a:off x="4931653" y="2554730"/>
        <a:ext cx="3302856" cy="622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0465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393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4" name="Google Shape;34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H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19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D4EB-F314-4FB1-BE4E-C1CB0897589A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134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1AE69-D104-4966-874C-8AD9963FECF8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3956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019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BD4EB-F314-4FB1-BE4E-C1CB0897589A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29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7" name="Google Shape;2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2076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21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508" name="Google Shape;508;p21:notes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s" sz="1500"/>
              <a:pPr algn="r">
                <a:buSzPts val="1400"/>
              </a:pPr>
              <a:t>8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70856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22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495239" indent="-247620">
              <a:buClr>
                <a:srgbClr val="3E3E3E"/>
              </a:buClr>
              <a:buSzPts val="1400"/>
            </a:pPr>
            <a:endParaRPr lang="es-ES"/>
          </a:p>
        </p:txBody>
      </p:sp>
      <p:sp>
        <p:nvSpPr>
          <p:cNvPr id="526" name="Google Shape;526;p22:notes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s" sz="1500"/>
              <a:pPr algn="r">
                <a:buSzPts val="1400"/>
              </a:pPr>
              <a:t>9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2180425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23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t" anchorCtr="0">
            <a:noAutofit/>
          </a:bodyPr>
          <a:lstStyle/>
          <a:p>
            <a:pPr marL="494665" indent="-323215"/>
            <a:endParaRPr lang="es"/>
          </a:p>
        </p:txBody>
      </p:sp>
      <p:sp>
        <p:nvSpPr>
          <p:cNvPr id="545" name="Google Shape;545;p23:notes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s" sz="1500"/>
              <a:pPr algn="r">
                <a:buSzPts val="1400"/>
              </a:pPr>
              <a:t>10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61708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179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16C9-7B00-4179-9B64-D44401E673FC}" type="datetimeFigureOut">
              <a:rPr lang="es-AR" smtClean="0"/>
              <a:t>6/7/2023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6D91-ABDF-468D-AB7B-FA009E22A3C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032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emf"/><Relationship Id="rId5" Type="http://schemas.openxmlformats.org/officeDocument/2006/relationships/image" Target="../media/image3.jpeg"/><Relationship Id="rId10" Type="http://schemas.openxmlformats.org/officeDocument/2006/relationships/image" Target="../media/image12.emf"/><Relationship Id="rId4" Type="http://schemas.openxmlformats.org/officeDocument/2006/relationships/image" Target="../media/image2.png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hyperlink" Target="No%20Registradxs_QPR_2.mp4" TargetMode="External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"/>
          <p:cNvSpPr txBox="1">
            <a:spLocks noGrp="1"/>
          </p:cNvSpPr>
          <p:nvPr>
            <p:ph type="ctrTitle"/>
          </p:nvPr>
        </p:nvSpPr>
        <p:spPr>
          <a:xfrm>
            <a:off x="311700" y="897808"/>
            <a:ext cx="8520600" cy="23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" sz="4000" b="1" dirty="0">
                <a:solidFill>
                  <a:schemeClr val="accent5"/>
                </a:solidFill>
                <a:latin typeface="Glacial Indifference" panose="00000500000000000000" pitchFamily="2" charset="0"/>
                <a:sym typeface="Arial"/>
              </a:rPr>
              <a:t>Ciencia Ciudadana en Argentina</a:t>
            </a:r>
            <a:br>
              <a:rPr lang="es" sz="4000" b="1" dirty="0">
                <a:solidFill>
                  <a:schemeClr val="accent5"/>
                </a:solidFill>
                <a:latin typeface="Glacial Indifference" panose="00000500000000000000" pitchFamily="2" charset="0"/>
                <a:sym typeface="Arial"/>
              </a:rPr>
            </a:br>
            <a:r>
              <a:rPr lang="es" sz="3600" b="1" dirty="0">
                <a:solidFill>
                  <a:schemeClr val="accent5"/>
                </a:solidFill>
                <a:latin typeface="Glacial Indifference" panose="00000500000000000000" pitchFamily="2" charset="0"/>
                <a:sym typeface="Arial"/>
              </a:rPr>
              <a:t>CoAct Justicia Ambiental</a:t>
            </a:r>
            <a:br>
              <a:rPr lang="es" sz="3600" b="1" dirty="0">
                <a:solidFill>
                  <a:schemeClr val="accent5"/>
                </a:solidFill>
                <a:latin typeface="Glacial Indifference" panose="00000500000000000000" pitchFamily="2" charset="0"/>
                <a:sym typeface="Arial"/>
              </a:rPr>
            </a:br>
            <a:r>
              <a:rPr lang="es" sz="3200" b="1" dirty="0">
                <a:solidFill>
                  <a:schemeClr val="accent5"/>
                </a:solidFill>
                <a:latin typeface="Glacial Indifference" panose="00000500000000000000" pitchFamily="2" charset="0"/>
                <a:sym typeface="Arial"/>
              </a:rPr>
              <a:t>Plataforma QPR</a:t>
            </a:r>
            <a:endParaRPr sz="3200" b="1" dirty="0">
              <a:solidFill>
                <a:schemeClr val="accent5"/>
              </a:solidFill>
              <a:latin typeface="Glacial Indifference" panose="00000500000000000000" pitchFamily="2" charset="0"/>
              <a:sym typeface="Arial"/>
            </a:endParaRPr>
          </a:p>
        </p:txBody>
      </p:sp>
      <p:sp>
        <p:nvSpPr>
          <p:cNvPr id="224" name="Google Shape;224;p1"/>
          <p:cNvSpPr txBox="1">
            <a:spLocks noGrp="1"/>
          </p:cNvSpPr>
          <p:nvPr>
            <p:ph type="subTitle" idx="1"/>
          </p:nvPr>
        </p:nvSpPr>
        <p:spPr>
          <a:xfrm>
            <a:off x="311700" y="32114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3300">
                <a:latin typeface="Glacial Indifference" panose="00000500000000000000" pitchFamily="2" charset="0"/>
              </a:rPr>
              <a:t>Valeria Arza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GB">
              <a:latin typeface="Glacial Indifference" panose="00000500000000000000" pitchFamily="2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>
                <a:latin typeface="Glacial Indifference" panose="00000500000000000000" pitchFamily="2" charset="0"/>
              </a:rPr>
              <a:t>CONICET y CENIT/UNSAM</a:t>
            </a:r>
            <a:endParaRPr>
              <a:latin typeface="Glacial Indifference" panose="00000500000000000000" pitchFamily="2" charset="0"/>
            </a:endParaRPr>
          </a:p>
        </p:txBody>
      </p:sp>
      <p:pic>
        <p:nvPicPr>
          <p:cNvPr id="225" name="Google Shape;2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372" y="115198"/>
            <a:ext cx="1436914" cy="51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8456" y="4726378"/>
            <a:ext cx="1537106" cy="39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6069" y="4726369"/>
            <a:ext cx="814932" cy="39973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"/>
          <p:cNvSpPr txBox="1"/>
          <p:nvPr/>
        </p:nvSpPr>
        <p:spPr>
          <a:xfrm>
            <a:off x="7903894" y="4683825"/>
            <a:ext cx="1200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E3E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0" i="0" u="none" strike="noStrike" cap="none">
                <a:solidFill>
                  <a:srgbClr val="3E3E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900">
                <a:solidFill>
                  <a:srgbClr val="3E3E3E"/>
                </a:solidFill>
              </a:rPr>
              <a:t>Julio</a:t>
            </a:r>
            <a:r>
              <a:rPr lang="es" sz="900" b="0" i="0" u="none" strike="noStrike" cap="none">
                <a:solidFill>
                  <a:srgbClr val="3E3E3E"/>
                </a:solidFill>
                <a:latin typeface="Arial"/>
                <a:ea typeface="Arial"/>
                <a:cs typeface="Arial"/>
                <a:sym typeface="Arial"/>
              </a:rPr>
              <a:t> 2023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112" y="4791268"/>
            <a:ext cx="459001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"/>
          <p:cNvSpPr txBox="1"/>
          <p:nvPr/>
        </p:nvSpPr>
        <p:spPr>
          <a:xfrm>
            <a:off x="702769" y="4787756"/>
            <a:ext cx="44601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" sz="8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El proyecto CoAct ha recibido financiación del programa de investigación e innovación Horizonte 2020 de la Unión Europea en el marco del acuerdo de subvención No. 873048</a:t>
            </a:r>
            <a:endParaRPr sz="800" b="0" i="0" u="none" strike="noStrike" cap="none">
              <a:solidFill>
                <a:srgbClr val="3E3E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6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7132" y="2599057"/>
            <a:ext cx="1392251" cy="68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9701" y="4716604"/>
            <a:ext cx="1537106" cy="399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3"/>
          <p:cNvSpPr txBox="1">
            <a:spLocks noGrp="1"/>
          </p:cNvSpPr>
          <p:nvPr>
            <p:ph type="ctrTitle"/>
          </p:nvPr>
        </p:nvSpPr>
        <p:spPr>
          <a:xfrm>
            <a:off x="3100121" y="-743787"/>
            <a:ext cx="4564200" cy="12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E3E3E"/>
              </a:buClr>
              <a:buSzPts val="3200"/>
            </a:pPr>
            <a:r>
              <a:rPr lang="es" sz="2100" b="1">
                <a:solidFill>
                  <a:srgbClr val="0097A7"/>
                </a:solidFill>
                <a:latin typeface="Glacial Indifference" panose="00000500000000000000" pitchFamily="2" charset="0"/>
              </a:rPr>
              <a:t>Áreas naturales</a:t>
            </a:r>
            <a:endParaRPr sz="2100">
              <a:solidFill>
                <a:srgbClr val="0097A7"/>
              </a:solidFill>
              <a:latin typeface="Glacial Indifference" panose="00000500000000000000" pitchFamily="2" charset="0"/>
            </a:endParaRPr>
          </a:p>
        </p:txBody>
      </p:sp>
      <p:sp>
        <p:nvSpPr>
          <p:cNvPr id="548" name="Google Shape;548;p23"/>
          <p:cNvSpPr txBox="1">
            <a:spLocks noGrp="1"/>
          </p:cNvSpPr>
          <p:nvPr>
            <p:ph type="subTitle" idx="1"/>
          </p:nvPr>
        </p:nvSpPr>
        <p:spPr>
          <a:xfrm>
            <a:off x="3243946" y="1273609"/>
            <a:ext cx="5333999" cy="2723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97" indent="0" algn="l">
              <a:buClr>
                <a:srgbClr val="1C7376"/>
              </a:buClr>
              <a:buSzPts val="3600"/>
            </a:pPr>
            <a:r>
              <a:rPr lang="es" sz="1350"/>
              <a:t> </a:t>
            </a:r>
            <a:endParaRPr sz="1350">
              <a:solidFill>
                <a:srgbClr val="3E3E3E"/>
              </a:solidFill>
            </a:endParaRPr>
          </a:p>
        </p:txBody>
      </p:sp>
      <p:sp>
        <p:nvSpPr>
          <p:cNvPr id="549" name="Google Shape;549;p23"/>
          <p:cNvSpPr/>
          <p:nvPr/>
        </p:nvSpPr>
        <p:spPr>
          <a:xfrm>
            <a:off x="0" y="0"/>
            <a:ext cx="2970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buSzPts val="1350"/>
            </a:pPr>
            <a:r>
              <a:rPr lang="e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Google Shape;5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144" y="227672"/>
            <a:ext cx="1436913" cy="51199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3"/>
          <p:cNvSpPr/>
          <p:nvPr/>
        </p:nvSpPr>
        <p:spPr>
          <a:xfrm>
            <a:off x="4895456" y="3478457"/>
            <a:ext cx="17817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>
              <a:buSzPts val="1350"/>
            </a:pPr>
            <a:r>
              <a:rPr lang="e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23"/>
          <p:cNvSpPr txBox="1"/>
          <p:nvPr/>
        </p:nvSpPr>
        <p:spPr>
          <a:xfrm>
            <a:off x="3059880" y="736830"/>
            <a:ext cx="6027775" cy="256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>
              <a:buSzPts val="1300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Los humedales y las áreas verdes son importantes para el saneamiento.</a:t>
            </a:r>
          </a:p>
          <a:p>
            <a:pPr>
              <a:buSzPts val="1300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Patrimonio biológico y cultural de la cuenca. </a:t>
            </a:r>
          </a:p>
          <a:p>
            <a:pPr>
              <a:buSzPts val="1300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Permiten la interacción social y la recreación</a:t>
            </a:r>
          </a:p>
          <a:p>
            <a:pPr>
              <a:buSzPts val="1300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Son pocos y están amenazados por la agricultura, la industrialización y la urbanización.</a:t>
            </a:r>
            <a:endParaRPr sz="1200">
              <a:solidFill>
                <a:srgbClr val="131313"/>
              </a:solidFill>
              <a:latin typeface="Glacial Indifference" panose="00000500000000000000" pitchFamily="2" charset="0"/>
            </a:endParaRPr>
          </a:p>
          <a:p>
            <a:pPr>
              <a:buSzPts val="1300"/>
            </a:pPr>
            <a:endParaRPr sz="1200">
              <a:solidFill>
                <a:srgbClr val="131313"/>
              </a:solidFill>
              <a:latin typeface="Glacial Indifference" panose="00000500000000000000" pitchFamily="2" charset="0"/>
            </a:endParaRPr>
          </a:p>
          <a:p>
            <a:pPr>
              <a:buSzPts val="1300"/>
            </a:pPr>
            <a:r>
              <a:rPr lang="es" sz="1200" b="1">
                <a:solidFill>
                  <a:srgbClr val="131313"/>
                </a:solidFill>
                <a:latin typeface="Glacial Indifference" panose="00000500000000000000" pitchFamily="2" charset="0"/>
              </a:rPr>
              <a:t>¿Qué información ciudadana se comparte en QPR?</a:t>
            </a:r>
          </a:p>
          <a:p>
            <a:pPr>
              <a:buSzPts val="1300"/>
            </a:pPr>
            <a:endParaRPr sz="1200" b="1">
              <a:solidFill>
                <a:srgbClr val="131313"/>
              </a:solidFill>
              <a:latin typeface="Glacial Indifference" panose="00000500000000000000" pitchFamily="2" charset="0"/>
            </a:endParaRPr>
          </a:p>
          <a:p>
            <a:pPr marL="256699" indent="-75724">
              <a:buClr>
                <a:srgbClr val="131313"/>
              </a:buClr>
              <a:buSzPts val="120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Patrimonio biológico y cultural</a:t>
            </a:r>
          </a:p>
          <a:p>
            <a:pPr marL="256699" indent="-75724">
              <a:buClr>
                <a:srgbClr val="131313"/>
              </a:buClr>
              <a:buSzPts val="120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Amenazas</a:t>
            </a:r>
          </a:p>
          <a:p>
            <a:pPr marL="256699" indent="-75724">
              <a:buClr>
                <a:srgbClr val="131313"/>
              </a:buClr>
              <a:buSzPts val="120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Usos y memorias</a:t>
            </a:r>
          </a:p>
          <a:p>
            <a:pPr marL="256699" indent="-75724">
              <a:buClr>
                <a:srgbClr val="131313"/>
              </a:buClr>
              <a:buSzPts val="120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/>
              </a:rPr>
              <a:t>Procesos de protección </a:t>
            </a:r>
          </a:p>
          <a:p>
            <a:pPr marL="256699" indent="-75724">
              <a:buClr>
                <a:srgbClr val="131313"/>
              </a:buClr>
              <a:buSzPts val="1200"/>
              <a:buChar char="•"/>
            </a:pP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pPr>
              <a:buClr>
                <a:srgbClr val="131313"/>
              </a:buClr>
              <a:buSzPts val="1200"/>
            </a:pPr>
            <a:r>
              <a:rPr lang="es-ES" sz="1200" b="1">
                <a:solidFill>
                  <a:srgbClr val="131313"/>
                </a:solidFill>
                <a:latin typeface="Glacial Indifference" panose="00000500000000000000" pitchFamily="2" charset="0"/>
              </a:rPr>
              <a:t>¿Cómo se la puede usar?</a:t>
            </a:r>
            <a:endParaRPr lang="es" sz="1200">
              <a:solidFill>
                <a:srgbClr val="131313"/>
              </a:solidFill>
              <a:latin typeface="Glacial Indifference" panose="00000500000000000000" pitchFamily="2" charset="0"/>
              <a:sym typeface="Wingdings" panose="05000000000000000000" pitchFamily="2" charset="2"/>
            </a:endParaRPr>
          </a:p>
          <a:p>
            <a:pPr marL="256699" indent="-75724">
              <a:buClr>
                <a:srgbClr val="131313"/>
              </a:buClr>
              <a:buSzPts val="1200"/>
              <a:buChar char="•"/>
            </a:pPr>
            <a:endParaRPr lang="es" sz="1200">
              <a:solidFill>
                <a:srgbClr val="131313"/>
              </a:solidFill>
            </a:endParaRPr>
          </a:p>
        </p:txBody>
      </p:sp>
      <p:sp>
        <p:nvSpPr>
          <p:cNvPr id="555" name="Google Shape;555;p23"/>
          <p:cNvSpPr/>
          <p:nvPr/>
        </p:nvSpPr>
        <p:spPr>
          <a:xfrm>
            <a:off x="2007466" y="4058677"/>
            <a:ext cx="957980" cy="1026143"/>
          </a:xfrm>
          <a:prstGeom prst="donut">
            <a:avLst>
              <a:gd name="adj" fmla="val 6652"/>
            </a:avLst>
          </a:prstGeom>
          <a:solidFill>
            <a:srgbClr val="1C737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buSzPts val="1350"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227671"/>
            <a:ext cx="2970001" cy="198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887" y="2066287"/>
            <a:ext cx="2975774" cy="199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3150" y="4262852"/>
            <a:ext cx="459000" cy="58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7627" y="4279050"/>
            <a:ext cx="476024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48439" y="4263127"/>
            <a:ext cx="476025" cy="58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7063788" y="3167888"/>
            <a:ext cx="21620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1" lvl="2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Política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diagnóstico y monitoreo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planificar corredor biocultural consistente con fallo judicial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manejo ambiental: definición de nuevas categorías de protección</a:t>
            </a:r>
            <a:endParaRPr lang="es" sz="1200">
              <a:solidFill>
                <a:srgbClr val="131313"/>
              </a:solidFill>
              <a:latin typeface="Glacial Indifference" panose="00000500000000000000" pitchFamily="2" charset="0"/>
              <a:sym typeface="Wingdings" panose="05000000000000000000" pitchFamily="2" charset="2"/>
            </a:endParaRPr>
          </a:p>
          <a:p>
            <a:endParaRPr lang="en-US" sz="1900"/>
          </a:p>
        </p:txBody>
      </p:sp>
      <p:sp>
        <p:nvSpPr>
          <p:cNvPr id="3" name="CuadroTexto 2"/>
          <p:cNvSpPr txBox="1"/>
          <p:nvPr/>
        </p:nvSpPr>
        <p:spPr>
          <a:xfrm>
            <a:off x="5652029" y="3167888"/>
            <a:ext cx="175341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1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Comunidades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enseñar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concientizar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visibilizar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monitorear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articular y movilizar</a:t>
            </a:r>
          </a:p>
          <a:p>
            <a:endParaRPr lang="en-US" sz="1900"/>
          </a:p>
        </p:txBody>
      </p:sp>
      <p:sp>
        <p:nvSpPr>
          <p:cNvPr id="4" name="CuadroTexto 3"/>
          <p:cNvSpPr txBox="1"/>
          <p:nvPr/>
        </p:nvSpPr>
        <p:spPr>
          <a:xfrm>
            <a:off x="2971373" y="3167888"/>
            <a:ext cx="30231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1" lvl="2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Ciencia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estudios de ordenamiento territorial (usos)</a:t>
            </a:r>
            <a:endParaRPr lang="es" sz="1200">
              <a:solidFill>
                <a:srgbClr val="131313"/>
              </a:solidFill>
              <a:latin typeface="Glacial Indifference" panose="00000500000000000000" pitchFamily="2" charset="0"/>
              <a:sym typeface="Wingdings" panose="05000000000000000000" pitchFamily="2" charset="2"/>
            </a:endParaRP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estudios de sistemas/estrategias de protección adecuados a contextos urbanos</a:t>
            </a:r>
            <a:endParaRPr lang="es" sz="1200">
              <a:solidFill>
                <a:srgbClr val="131313"/>
              </a:solidFill>
              <a:latin typeface="Glacial Indifference" panose="00000500000000000000" pitchFamily="2" charset="0"/>
              <a:sym typeface="Wingdings" panose="05000000000000000000" pitchFamily="2" charset="2"/>
            </a:endParaRP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estudiar importancia ambiental a escala de sistema de cuenca</a:t>
            </a:r>
          </a:p>
          <a:p>
            <a:endParaRPr lang="en-US" sz="1900">
              <a:latin typeface="Glacial Indifferenc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84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"/>
          <p:cNvSpPr txBox="1">
            <a:spLocks noGrp="1"/>
          </p:cNvSpPr>
          <p:nvPr>
            <p:ph type="ctrTitle"/>
          </p:nvPr>
        </p:nvSpPr>
        <p:spPr>
          <a:xfrm>
            <a:off x="362416" y="74151"/>
            <a:ext cx="7070564" cy="948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l">
              <a:lnSpc>
                <a:spcPct val="90000"/>
              </a:lnSpc>
              <a:buClr>
                <a:srgbClr val="3E3E3E"/>
              </a:buClr>
              <a:buSzPts val="3200"/>
            </a:pPr>
            <a:r>
              <a:rPr lang="es-HN" sz="2100" b="1">
                <a:solidFill>
                  <a:srgbClr val="0097A7"/>
                </a:solidFill>
                <a:latin typeface="Glacial Indifference" panose="00000500000000000000" pitchFamily="2" charset="0"/>
              </a:rPr>
              <a:t>Ciencia ciudadana y política pública</a:t>
            </a:r>
            <a:br>
              <a:rPr lang="es-HN" sz="2100" b="1">
                <a:solidFill>
                  <a:srgbClr val="0097A7"/>
                </a:solidFill>
                <a:latin typeface="Glacial Indifference" panose="00000500000000000000" pitchFamily="2" charset="0"/>
              </a:rPr>
            </a:br>
            <a:endParaRPr lang="es-HN" sz="2100" b="1">
              <a:solidFill>
                <a:srgbClr val="0097A7"/>
              </a:solidFill>
              <a:latin typeface="Glacial Indifference" panose="00000500000000000000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7230" y="700895"/>
            <a:ext cx="4545646" cy="4254233"/>
          </a:xfrm>
        </p:spPr>
        <p:txBody>
          <a:bodyPr>
            <a:normAutofit fontScale="92500"/>
          </a:bodyPr>
          <a:lstStyle/>
          <a:p>
            <a:pPr marL="0" indent="0" algn="l">
              <a:lnSpc>
                <a:spcPct val="120000"/>
              </a:lnSpc>
            </a:pPr>
            <a:r>
              <a:rPr lang="es-ES" sz="1400" b="1">
                <a:solidFill>
                  <a:schemeClr val="tx1"/>
                </a:solidFill>
                <a:latin typeface="Glacial Indifference"/>
              </a:rPr>
              <a:t>Mandatos de participación ciudadana</a:t>
            </a:r>
          </a:p>
          <a:p>
            <a:pPr marL="0" indent="0" algn="l">
              <a:lnSpc>
                <a:spcPct val="120000"/>
              </a:lnSpc>
            </a:pPr>
            <a:endParaRPr lang="es-ES" sz="1400" b="1">
              <a:solidFill>
                <a:schemeClr val="tx1"/>
              </a:solidFill>
              <a:latin typeface="Glacial Indifference"/>
            </a:endParaRPr>
          </a:p>
          <a:p>
            <a:pPr marL="179705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Declaración de Río Naciones Unidas (1992)</a:t>
            </a:r>
          </a:p>
          <a:p>
            <a:pPr marL="179705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Acuerdo de Escazú (2018 – Argentina 2020)</a:t>
            </a:r>
          </a:p>
          <a:p>
            <a:pPr marL="179705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Ley ambiental argentina (2002)</a:t>
            </a:r>
          </a:p>
          <a:p>
            <a:pPr marL="179705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Sentencia caso Mendoza (2008)</a:t>
            </a:r>
          </a:p>
          <a:p>
            <a:pPr marL="179705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Educación ambiental (2021)</a:t>
            </a:r>
          </a:p>
          <a:p>
            <a:pPr marL="495300" indent="-457200" algn="l">
              <a:lnSpc>
                <a:spcPct val="120000"/>
              </a:lnSpc>
              <a:buClr>
                <a:srgbClr val="0097A7"/>
              </a:buClr>
              <a:buFont typeface="Arial" panose="020B0604020202020204" pitchFamily="34" charset="0"/>
              <a:buChar char="•"/>
            </a:pPr>
            <a:endParaRPr lang="en-US" sz="80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38100" indent="0" algn="l">
              <a:lnSpc>
                <a:spcPct val="120000"/>
              </a:lnSpc>
              <a:buClr>
                <a:srgbClr val="0097A7"/>
              </a:buClr>
            </a:pPr>
            <a:endParaRPr lang="es-ES" sz="800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pPr marL="38100" indent="0" algn="l">
              <a:lnSpc>
                <a:spcPct val="120000"/>
              </a:lnSpc>
              <a:buClr>
                <a:srgbClr val="0097A7"/>
              </a:buClr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Investigamos interés de la política en la ciencia ciudadana</a:t>
            </a:r>
          </a:p>
          <a:p>
            <a:pPr marL="179705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Optimismo</a:t>
            </a:r>
          </a:p>
          <a:p>
            <a:pPr marL="179705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Dos visiones</a:t>
            </a:r>
          </a:p>
          <a:p>
            <a:pPr marL="636905" lvl="1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Mejorar procesos de formulación de políticas</a:t>
            </a:r>
          </a:p>
          <a:p>
            <a:pPr marL="636905" lvl="1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1400">
                <a:solidFill>
                  <a:schemeClr val="tx1"/>
                </a:solidFill>
                <a:latin typeface="Glacial Indifference"/>
              </a:rPr>
              <a:t>Ideas para nuevas políticas o programas</a:t>
            </a:r>
          </a:p>
          <a:p>
            <a:pPr marL="636905" lvl="1" indent="-359410" algn="l">
              <a:lnSpc>
                <a:spcPct val="120000"/>
              </a:lnSpc>
              <a:buClr>
                <a:srgbClr val="0097A7"/>
              </a:buClr>
              <a:buSzPct val="150000"/>
              <a:buFont typeface="Arial" panose="020B0604020202020204" pitchFamily="34" charset="0"/>
              <a:buChar char="•"/>
            </a:pPr>
            <a:endParaRPr lang="es-ES" sz="1400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pPr marL="38100" indent="0" algn="l">
              <a:lnSpc>
                <a:spcPct val="120000"/>
              </a:lnSpc>
              <a:buClr>
                <a:srgbClr val="0097A7"/>
              </a:buClr>
            </a:pPr>
            <a:r>
              <a:rPr lang="es-ES" sz="1400" b="1">
                <a:solidFill>
                  <a:schemeClr val="tx1"/>
                </a:solidFill>
                <a:latin typeface="Glacial Indifference"/>
              </a:rPr>
              <a:t>Informe de política sobre justicia ambiental</a:t>
            </a:r>
            <a:r>
              <a:rPr lang="es-ES" sz="1400">
                <a:solidFill>
                  <a:schemeClr val="tx1"/>
                </a:solidFill>
                <a:latin typeface="Glacial Indifference"/>
              </a:rPr>
              <a:t>. Ciencia Ciudadana Social para la Política de Saneamiento en la Cuenca Matanza-Riachuelo</a:t>
            </a:r>
            <a:endParaRPr lang="es-AR">
              <a:solidFill>
                <a:schemeClr val="tx1"/>
              </a:solidFill>
              <a:latin typeface="Glacial Indifference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10287" y="4724296"/>
            <a:ext cx="2584131" cy="23083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endParaRPr lang="en-US" sz="105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751" y="422259"/>
            <a:ext cx="3996102" cy="430642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30" y="3931138"/>
            <a:ext cx="1095131" cy="10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152" y="120253"/>
            <a:ext cx="7886700" cy="994172"/>
          </a:xfrm>
        </p:spPr>
        <p:txBody>
          <a:bodyPr>
            <a:normAutofit/>
          </a:bodyPr>
          <a:lstStyle/>
          <a:p>
            <a:pPr lvl="2" fontAlgn="base"/>
            <a:r>
              <a:rPr lang="en-US" b="1">
                <a:solidFill>
                  <a:schemeClr val="accent5"/>
                </a:solidFill>
                <a:latin typeface="Glacial Indifference" panose="00000500000000000000" pitchFamily="2" charset="0"/>
              </a:rPr>
              <a:t>¿</a:t>
            </a:r>
            <a:r>
              <a:rPr lang="en-US" b="1" err="1">
                <a:solidFill>
                  <a:schemeClr val="accent5"/>
                </a:solidFill>
                <a:latin typeface="Glacial Indifference" panose="00000500000000000000" pitchFamily="2" charset="0"/>
              </a:rPr>
              <a:t>Qué</a:t>
            </a:r>
            <a:r>
              <a:rPr lang="en-US" b="1">
                <a:solidFill>
                  <a:schemeClr val="accent5"/>
                </a:solidFill>
                <a:latin typeface="Glacial Indifference" panose="00000500000000000000" pitchFamily="2" charset="0"/>
              </a:rPr>
              <a:t> </a:t>
            </a:r>
            <a:r>
              <a:rPr lang="en-US" b="1" err="1">
                <a:solidFill>
                  <a:schemeClr val="accent5"/>
                </a:solidFill>
                <a:latin typeface="Glacial Indifference" panose="00000500000000000000" pitchFamily="2" charset="0"/>
              </a:rPr>
              <a:t>es</a:t>
            </a:r>
            <a:r>
              <a:rPr lang="en-US" b="1">
                <a:solidFill>
                  <a:schemeClr val="accent5"/>
                </a:solidFill>
                <a:latin typeface="Glacial Indifference" panose="00000500000000000000" pitchFamily="2" charset="0"/>
              </a:rPr>
              <a:t> la </a:t>
            </a:r>
            <a:r>
              <a:rPr lang="en-US" b="1" err="1">
                <a:solidFill>
                  <a:schemeClr val="accent5"/>
                </a:solidFill>
                <a:latin typeface="Glacial Indifference" panose="00000500000000000000" pitchFamily="2" charset="0"/>
              </a:rPr>
              <a:t>ciencia</a:t>
            </a:r>
            <a:r>
              <a:rPr lang="en-US" b="1">
                <a:solidFill>
                  <a:schemeClr val="accent5"/>
                </a:solidFill>
                <a:latin typeface="Glacial Indifference" panose="00000500000000000000" pitchFamily="2" charset="0"/>
              </a:rPr>
              <a:t> </a:t>
            </a:r>
            <a:r>
              <a:rPr lang="en-US" b="1" err="1">
                <a:solidFill>
                  <a:schemeClr val="accent5"/>
                </a:solidFill>
                <a:latin typeface="Glacial Indifference" panose="00000500000000000000" pitchFamily="2" charset="0"/>
              </a:rPr>
              <a:t>ciudadana</a:t>
            </a:r>
            <a:r>
              <a:rPr lang="en-US" b="1">
                <a:solidFill>
                  <a:schemeClr val="accent5"/>
                </a:solidFill>
                <a:latin typeface="Glacial Indifference" panose="00000500000000000000" pitchFamily="2" charset="0"/>
              </a:rPr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628650" y="1076396"/>
            <a:ext cx="7913565" cy="3556327"/>
          </a:xfrm>
        </p:spPr>
        <p:txBody>
          <a:bodyPr>
            <a:normAutofit/>
          </a:bodyPr>
          <a:lstStyle/>
          <a:p>
            <a:r>
              <a:rPr lang="es-ES" sz="1700" dirty="0">
                <a:solidFill>
                  <a:srgbClr val="0097A7"/>
                </a:solidFill>
                <a:latin typeface="Glacial Indifference"/>
              </a:rPr>
              <a:t>Acercar la ciencia a la sociedad </a:t>
            </a:r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y ayudar con las necesidades y preocupaciones de los ciudadanos </a:t>
            </a:r>
            <a:r>
              <a:rPr lang="es-ES" sz="1100" dirty="0">
                <a:solidFill>
                  <a:schemeClr val="tx1"/>
                </a:solidFill>
                <a:latin typeface="Glacial Indifference"/>
              </a:rPr>
              <a:t>(Irwin, 1995) </a:t>
            </a:r>
            <a:endParaRPr lang="es-ES" sz="1100" dirty="0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Trabajo científico realizado por miembros del </a:t>
            </a:r>
            <a:r>
              <a:rPr lang="es-ES" sz="1700" dirty="0">
                <a:solidFill>
                  <a:srgbClr val="0097A7"/>
                </a:solidFill>
                <a:latin typeface="Glacial Indifference"/>
              </a:rPr>
              <a:t>público general</a:t>
            </a:r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, frecuentemente </a:t>
            </a:r>
            <a:r>
              <a:rPr lang="es-ES" sz="1700" dirty="0">
                <a:solidFill>
                  <a:srgbClr val="0097A7"/>
                </a:solidFill>
                <a:latin typeface="Glacial Indifference"/>
              </a:rPr>
              <a:t>en colaboración </a:t>
            </a:r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o bajo la dirección de científicos profesionales e instituciones </a:t>
            </a:r>
            <a:r>
              <a:rPr lang="es-ES" sz="1700" dirty="0">
                <a:solidFill>
                  <a:srgbClr val="0097A7"/>
                </a:solidFill>
                <a:latin typeface="Glacial Indifference"/>
              </a:rPr>
              <a:t>científicas</a:t>
            </a:r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 </a:t>
            </a:r>
            <a:r>
              <a:rPr lang="es-ES" sz="1100" dirty="0">
                <a:solidFill>
                  <a:schemeClr val="tx1"/>
                </a:solidFill>
                <a:latin typeface="Glacial Indifference"/>
              </a:rPr>
              <a:t>(Diccionario Oxford 2014)</a:t>
            </a:r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 </a:t>
            </a:r>
            <a:endParaRPr lang="es-ES" sz="1700" dirty="0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Diferentes formas de </a:t>
            </a:r>
            <a:r>
              <a:rPr lang="es-ES" sz="1700" dirty="0">
                <a:solidFill>
                  <a:srgbClr val="0097A7"/>
                </a:solidFill>
                <a:latin typeface="Glacial Indifference"/>
              </a:rPr>
              <a:t>participación del público </a:t>
            </a:r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en la ciencia </a:t>
            </a:r>
            <a:r>
              <a:rPr lang="es-ES" sz="1100" dirty="0">
                <a:solidFill>
                  <a:schemeClr val="tx1"/>
                </a:solidFill>
                <a:latin typeface="Glacial Indifference"/>
              </a:rPr>
              <a:t>(</a:t>
            </a:r>
            <a:r>
              <a:rPr lang="es-ES" sz="1100" dirty="0" err="1">
                <a:solidFill>
                  <a:schemeClr val="tx1"/>
                </a:solidFill>
                <a:latin typeface="Glacial Indifference"/>
              </a:rPr>
              <a:t>Haklay</a:t>
            </a:r>
            <a:r>
              <a:rPr lang="es-ES" sz="1100" dirty="0">
                <a:solidFill>
                  <a:schemeClr val="tx1"/>
                </a:solidFill>
                <a:latin typeface="Glacial Indifference"/>
              </a:rPr>
              <a:t> et al, 2021) </a:t>
            </a:r>
            <a:endParaRPr lang="es-ES" sz="1100" dirty="0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Los ciudadanos contribuyen con datos del mundo natural que ellos </a:t>
            </a:r>
            <a:r>
              <a:rPr lang="es-ES" sz="1700" dirty="0">
                <a:solidFill>
                  <a:srgbClr val="0097A7"/>
                </a:solidFill>
                <a:latin typeface="Glacial Indifference"/>
              </a:rPr>
              <a:t>observan</a:t>
            </a:r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 </a:t>
            </a:r>
            <a:r>
              <a:rPr lang="es-ES" sz="1100" dirty="0">
                <a:solidFill>
                  <a:schemeClr val="tx1"/>
                </a:solidFill>
                <a:latin typeface="Glacial Indifference"/>
              </a:rPr>
              <a:t>(</a:t>
            </a:r>
            <a:r>
              <a:rPr lang="es-ES" sz="1100" dirty="0" err="1">
                <a:solidFill>
                  <a:schemeClr val="tx1"/>
                </a:solidFill>
                <a:latin typeface="Glacial Indifference"/>
              </a:rPr>
              <a:t>Bonney</a:t>
            </a:r>
            <a:r>
              <a:rPr lang="es-ES" sz="1100" dirty="0">
                <a:solidFill>
                  <a:schemeClr val="tx1"/>
                </a:solidFill>
                <a:latin typeface="Glacial Indifference"/>
              </a:rPr>
              <a:t>, 1996)</a:t>
            </a:r>
          </a:p>
          <a:p>
            <a:r>
              <a:rPr lang="es-ES" sz="1700" dirty="0">
                <a:solidFill>
                  <a:schemeClr val="tx1"/>
                </a:solidFill>
                <a:latin typeface="Glacial Indifference"/>
              </a:rPr>
              <a:t>Conocimiento científico producido en </a:t>
            </a:r>
            <a:r>
              <a:rPr lang="es-ES" sz="1700" b="1" dirty="0">
                <a:solidFill>
                  <a:srgbClr val="0097A7"/>
                </a:solidFill>
                <a:latin typeface="Glacial Indifference"/>
              </a:rPr>
              <a:t>colaboración entre científicos profesionales y actores de la comunidad  </a:t>
            </a:r>
            <a:r>
              <a:rPr lang="es-ES" sz="1100" dirty="0">
                <a:solidFill>
                  <a:schemeClr val="tx1"/>
                </a:solidFill>
                <a:latin typeface="Glacial Indifference"/>
              </a:rPr>
              <a:t>(Comité Asesor de Ciencia Abierta y Ciudadana, 2022)</a:t>
            </a:r>
          </a:p>
          <a:p>
            <a:pPr marL="342900" lvl="1">
              <a:spcBef>
                <a:spcPts val="750"/>
              </a:spcBef>
            </a:pPr>
            <a:endParaRPr lang="es-ES" sz="1200"/>
          </a:p>
        </p:txBody>
      </p:sp>
      <p:sp>
        <p:nvSpPr>
          <p:cNvPr id="6" name="AutoShape 2" descr="blob:https://web.whatsapp.com/473bdeaa-037e-412b-a22c-577308d05ef2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7" name="AutoShape 4" descr="blob:https://web.whatsapp.com/473bdeaa-037e-412b-a22c-577308d05ef2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6125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5357"/>
            <a:ext cx="7886700" cy="994172"/>
          </a:xfrm>
        </p:spPr>
        <p:txBody>
          <a:bodyPr>
            <a:normAutofit/>
          </a:bodyPr>
          <a:lstStyle/>
          <a:p>
            <a:r>
              <a:rPr lang="en-US" b="1" err="1">
                <a:solidFill>
                  <a:schemeClr val="accent5"/>
                </a:solidFill>
                <a:latin typeface="Glacial Indifference" panose="00000500000000000000" pitchFamily="2" charset="0"/>
              </a:rPr>
              <a:t>Ciencia</a:t>
            </a:r>
            <a:r>
              <a:rPr lang="en-US" b="1">
                <a:solidFill>
                  <a:schemeClr val="accent5"/>
                </a:solidFill>
                <a:latin typeface="Glacial Indifference" panose="00000500000000000000" pitchFamily="2" charset="0"/>
              </a:rPr>
              <a:t> </a:t>
            </a:r>
            <a:r>
              <a:rPr lang="en-US" b="1" err="1">
                <a:solidFill>
                  <a:schemeClr val="accent5"/>
                </a:solidFill>
                <a:latin typeface="Glacial Indifference" panose="00000500000000000000" pitchFamily="2" charset="0"/>
              </a:rPr>
              <a:t>ciudadana</a:t>
            </a:r>
            <a:r>
              <a:rPr lang="en-US" b="1">
                <a:solidFill>
                  <a:schemeClr val="accent5"/>
                </a:solidFill>
                <a:latin typeface="Glacial Indifference" panose="00000500000000000000" pitchFamily="2" charset="0"/>
              </a:rPr>
              <a:t> </a:t>
            </a:r>
            <a:r>
              <a:rPr lang="en-US" b="1" err="1">
                <a:solidFill>
                  <a:schemeClr val="accent5"/>
                </a:solidFill>
                <a:latin typeface="Glacial Indifference" panose="00000500000000000000" pitchFamily="2" charset="0"/>
              </a:rPr>
              <a:t>en</a:t>
            </a:r>
            <a:r>
              <a:rPr lang="en-US" b="1">
                <a:solidFill>
                  <a:schemeClr val="accent5"/>
                </a:solidFill>
                <a:latin typeface="Glacial Indifference" panose="00000500000000000000" pitchFamily="2" charset="0"/>
              </a:rPr>
              <a:t> Argentina</a:t>
            </a:r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89" y="843059"/>
            <a:ext cx="2626604" cy="184192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17474" y="2642266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0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MINCYT-PNUD (2022)</a:t>
            </a:r>
            <a:endParaRPr lang="es-AR" sz="105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3428073" y="843059"/>
            <a:ext cx="5155857" cy="21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Mapeo del </a:t>
            </a:r>
            <a:r>
              <a:rPr lang="es-AR" sz="1600" spc="-6" err="1">
                <a:solidFill>
                  <a:schemeClr val="tx1"/>
                </a:solidFill>
                <a:latin typeface="Glacial Indifference" panose="00000500000000000000" pitchFamily="2" charset="0"/>
              </a:rPr>
              <a:t>MINCyT</a:t>
            </a: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-PNUD</a:t>
            </a: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55 proyectos</a:t>
            </a: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más de 25000 participantes</a:t>
            </a: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70% temáticas locales </a:t>
            </a:r>
          </a:p>
          <a:p>
            <a:pPr marL="108000" lvl="1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Muy diversos</a:t>
            </a: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biodiversidad, justicia ambiental, alerta temprana inundaciones, monitoreo calidad ambiental, etc.</a:t>
            </a: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endParaRPr lang="en-GB" sz="1600" spc="-6">
              <a:solidFill>
                <a:schemeClr val="tx1"/>
              </a:solidFill>
              <a:latin typeface="Glacial Indifference" panose="00000500000000000000" pitchFamily="2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60070" y="989493"/>
            <a:ext cx="84482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050"/>
          </a:p>
          <a:p>
            <a:endParaRPr lang="es-AR" sz="1050">
              <a:solidFill>
                <a:schemeClr val="accent5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182" y="2740755"/>
            <a:ext cx="3023149" cy="23579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628650" y="3449122"/>
            <a:ext cx="535011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ct val="0"/>
              </a:spcBef>
              <a:buFont typeface="Arial"/>
              <a:buNone/>
            </a:pP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Programa Nacional de Ciencia Ciudadana - </a:t>
            </a:r>
            <a:r>
              <a:rPr lang="es-AR" sz="1600" spc="-6" err="1">
                <a:solidFill>
                  <a:schemeClr val="tx1"/>
                </a:solidFill>
                <a:latin typeface="Glacial Indifference" panose="00000500000000000000" pitchFamily="2" charset="0"/>
              </a:rPr>
              <a:t>MINCyT</a:t>
            </a:r>
            <a:endParaRPr lang="es-AR" sz="1600" spc="-6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pPr marL="342900" lvl="1" indent="0" algn="just">
              <a:lnSpc>
                <a:spcPct val="100000"/>
              </a:lnSpc>
              <a:spcBef>
                <a:spcPct val="0"/>
              </a:spcBef>
              <a:buFont typeface="Arial"/>
              <a:buNone/>
            </a:pPr>
            <a:endParaRPr lang="en-GB" sz="1600" spc="-6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AR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Lanzado en octubre 2022</a:t>
            </a: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n-GB" sz="1600" spc="-6" err="1">
                <a:solidFill>
                  <a:schemeClr val="tx1"/>
                </a:solidFill>
                <a:latin typeface="Glacial Indifference" panose="00000500000000000000" pitchFamily="2" charset="0"/>
              </a:rPr>
              <a:t>Convocatoria</a:t>
            </a:r>
            <a:r>
              <a:rPr lang="en-GB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 a </a:t>
            </a:r>
            <a:r>
              <a:rPr lang="en-GB" sz="1600" spc="-6" err="1">
                <a:solidFill>
                  <a:schemeClr val="tx1"/>
                </a:solidFill>
                <a:latin typeface="Glacial Indifference" panose="00000500000000000000" pitchFamily="2" charset="0"/>
              </a:rPr>
              <a:t>proyectos</a:t>
            </a:r>
            <a:r>
              <a:rPr lang="en-GB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 </a:t>
            </a:r>
            <a:r>
              <a:rPr lang="en-GB" sz="1600" spc="-6" err="1">
                <a:solidFill>
                  <a:schemeClr val="tx1"/>
                </a:solidFill>
                <a:latin typeface="Glacial Indifference" panose="00000500000000000000" pitchFamily="2" charset="0"/>
              </a:rPr>
              <a:t>marzo</a:t>
            </a:r>
            <a:r>
              <a:rPr lang="en-GB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 2023</a:t>
            </a: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endParaRPr lang="es-AR" sz="1600" spc="-6">
              <a:solidFill>
                <a:schemeClr val="tx1"/>
              </a:solidFill>
              <a:latin typeface="Glacial Indifferenc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77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92;p20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F13ADB9E-0AD8-D7ED-FFE5-2D1957AAD4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3535" y="201348"/>
            <a:ext cx="1436914" cy="51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53;p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778300B-DD99-40A2-30A8-A1FFF633F8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8457" y="4726379"/>
            <a:ext cx="1537106" cy="39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4;p3" descr="Tabla&#10;&#10;Descripción generada automáticamente">
            <a:extLst>
              <a:ext uri="{FF2B5EF4-FFF2-40B4-BE49-F238E27FC236}">
                <a16:creationId xmlns:a16="http://schemas.microsoft.com/office/drawing/2014/main" id="{3C311E29-B994-9347-56D6-19587A0B97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6069" y="4726370"/>
            <a:ext cx="814932" cy="3997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636759" y="53822"/>
            <a:ext cx="7185804" cy="994200"/>
          </a:xfrm>
        </p:spPr>
        <p:txBody>
          <a:bodyPr/>
          <a:lstStyle/>
          <a:p>
            <a:pPr>
              <a:lnSpc>
                <a:spcPct val="100000"/>
              </a:lnSpc>
              <a:buSzPts val="2800"/>
            </a:pPr>
            <a:r>
              <a:rPr lang="es-AR" sz="2500" b="1">
                <a:solidFill>
                  <a:schemeClr val="accent5"/>
                </a:solidFill>
                <a:latin typeface="Glacial Indifference" panose="00000500000000000000" pitchFamily="2" charset="0"/>
              </a:rPr>
              <a:t>Ejemplos de iniciativas de ciencia ciudadana en Ambiente en Argentina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52" y="2957473"/>
            <a:ext cx="3793925" cy="176889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510214" y="3131219"/>
            <a:ext cx="912362" cy="180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902260"/>
            <a:ext cx="3622251" cy="2314649"/>
          </a:xfrm>
          <a:prstGeom prst="rect">
            <a:avLst/>
          </a:prstGeom>
          <a:ln>
            <a:noFill/>
          </a:ln>
        </p:spPr>
      </p:pic>
      <p:sp>
        <p:nvSpPr>
          <p:cNvPr id="19" name="Rectángulo 18"/>
          <p:cNvSpPr/>
          <p:nvPr/>
        </p:nvSpPr>
        <p:spPr>
          <a:xfrm>
            <a:off x="7763538" y="1107111"/>
            <a:ext cx="912362" cy="180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05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t="695" r="193" b="4365"/>
          <a:stretch/>
        </p:blipFill>
        <p:spPr>
          <a:xfrm>
            <a:off x="636759" y="1103862"/>
            <a:ext cx="3840468" cy="1775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5467" y="3216909"/>
            <a:ext cx="4405534" cy="18757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/>
          <a:srcRect l="3147" r="2154" b="-1709"/>
          <a:stretch/>
        </p:blipFill>
        <p:spPr>
          <a:xfrm>
            <a:off x="6107683" y="2740560"/>
            <a:ext cx="2922740" cy="2037054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08369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619C319-15BA-0248-B661-CFF260B2250B}"/>
              </a:ext>
            </a:extLst>
          </p:cNvPr>
          <p:cNvGraphicFramePr/>
          <p:nvPr/>
        </p:nvGraphicFramePr>
        <p:xfrm>
          <a:off x="272144" y="863337"/>
          <a:ext cx="8675913" cy="3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Google Shape;168;ga8d179f533_0_102">
            <a:extLst>
              <a:ext uri="{FF2B5EF4-FFF2-40B4-BE49-F238E27FC236}">
                <a16:creationId xmlns:a16="http://schemas.microsoft.com/office/drawing/2014/main" id="{6DA83DEA-9B39-9B41-A5A7-FF41E2762B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11143" y="195015"/>
            <a:ext cx="1436912" cy="51199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3947FB5-33DA-1515-EE2D-F78F80C41B16}"/>
              </a:ext>
            </a:extLst>
          </p:cNvPr>
          <p:cNvSpPr txBox="1"/>
          <p:nvPr/>
        </p:nvSpPr>
        <p:spPr>
          <a:xfrm>
            <a:off x="195945" y="180704"/>
            <a:ext cx="8637814" cy="45397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s-HN" sz="2500" b="1">
                <a:solidFill>
                  <a:schemeClr val="accent5"/>
                </a:solidFill>
                <a:latin typeface="Glacial Indifference" panose="00000500000000000000" pitchFamily="2" charset="0"/>
              </a:rPr>
              <a:t>Ciencia Ciudadana Social</a:t>
            </a:r>
          </a:p>
        </p:txBody>
      </p:sp>
      <p:sp>
        <p:nvSpPr>
          <p:cNvPr id="19" name="CuadroTexto 10"/>
          <p:cNvSpPr txBox="1"/>
          <p:nvPr/>
        </p:nvSpPr>
        <p:spPr>
          <a:xfrm>
            <a:off x="2002180" y="4697890"/>
            <a:ext cx="4428139" cy="2077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solidFill>
                <a:srgbClr val="3E3E3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58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0748" y="1356324"/>
            <a:ext cx="4884883" cy="3494336"/>
          </a:xfrm>
        </p:spPr>
        <p:txBody>
          <a:bodyPr>
            <a:normAutofit/>
          </a:bodyPr>
          <a:lstStyle/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ES" sz="1600" spc="-6">
                <a:solidFill>
                  <a:schemeClr val="tx1"/>
                </a:solidFill>
                <a:latin typeface="Glacial Indifference" panose="00000500000000000000" pitchFamily="2" charset="0"/>
              </a:rPr>
              <a:t>Moviliza recursos, aporta conocimiento nuevo y difícil de conseguir por otros medios</a:t>
            </a:r>
          </a:p>
          <a:p>
            <a:pPr marL="850950" lvl="2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ES" spc="-6" dirty="0">
                <a:solidFill>
                  <a:schemeClr val="tx1"/>
                </a:solidFill>
                <a:latin typeface="Glacial Indifference" panose="00000500000000000000" pitchFamily="2" charset="0"/>
              </a:rPr>
              <a:t>Dimensiones: espacial, temporal, temática</a:t>
            </a:r>
          </a:p>
          <a:p>
            <a:pPr marL="850950" lvl="2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endParaRPr lang="es-ES" sz="1600" spc="-6" dirty="0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ES" sz="1600" spc="-6" dirty="0">
                <a:solidFill>
                  <a:schemeClr val="tx1"/>
                </a:solidFill>
                <a:latin typeface="Glacial Indifference" panose="00000500000000000000" pitchFamily="2" charset="0"/>
              </a:rPr>
              <a:t>Procesos que reducen brechas entre ciencia y sociedad</a:t>
            </a:r>
          </a:p>
          <a:p>
            <a:pPr marL="850950" lvl="2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ES" spc="-6" dirty="0">
                <a:solidFill>
                  <a:schemeClr val="tx1"/>
                </a:solidFill>
                <a:latin typeface="Glacial Indifference" panose="00000500000000000000" pitchFamily="2" charset="0"/>
              </a:rPr>
              <a:t>Desarrolla capacidades</a:t>
            </a:r>
          </a:p>
          <a:p>
            <a:pPr marL="850950" lvl="2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ES" spc="-6" dirty="0">
                <a:solidFill>
                  <a:schemeClr val="tx1"/>
                </a:solidFill>
                <a:latin typeface="Glacial Indifference" panose="00000500000000000000" pitchFamily="2" charset="0"/>
              </a:rPr>
              <a:t>Promueve transformación</a:t>
            </a:r>
          </a:p>
          <a:p>
            <a:pPr marL="850950" lvl="2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endParaRPr lang="es-ES" sz="1600" spc="-6" dirty="0">
              <a:solidFill>
                <a:schemeClr val="tx1"/>
              </a:solidFill>
              <a:latin typeface="Glacial Indifference" panose="00000500000000000000" pitchFamily="2" charset="0"/>
            </a:endParaRPr>
          </a:p>
          <a:p>
            <a:pPr marL="393750" lvl="1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ES" sz="1600" spc="-6" dirty="0">
                <a:solidFill>
                  <a:schemeClr val="tx1"/>
                </a:solidFill>
                <a:latin typeface="Glacial Indifference" panose="00000500000000000000" pitchFamily="2" charset="0"/>
              </a:rPr>
              <a:t>Orienta investigación hacia necesidades socio-ambientales</a:t>
            </a:r>
          </a:p>
          <a:p>
            <a:pPr marL="850950" lvl="2" indent="-285750" algn="just">
              <a:lnSpc>
                <a:spcPct val="100000"/>
              </a:lnSpc>
              <a:spcBef>
                <a:spcPct val="0"/>
              </a:spcBef>
              <a:buClr>
                <a:srgbClr val="0097A7"/>
              </a:buClr>
              <a:buFont typeface="Arial" panose="020B0604020202020204" pitchFamily="34" charset="0"/>
              <a:buChar char="•"/>
            </a:pPr>
            <a:r>
              <a:rPr lang="es-ES" spc="-6" dirty="0">
                <a:solidFill>
                  <a:schemeClr val="tx1"/>
                </a:solidFill>
                <a:latin typeface="Glacial Indifference" panose="00000500000000000000" pitchFamily="2" charset="0"/>
              </a:rPr>
              <a:t>Movilización y legitimidad</a:t>
            </a:r>
          </a:p>
          <a:p>
            <a:pPr lvl="1"/>
            <a:endParaRPr lang="es-AR" sz="1425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5290" y="172642"/>
            <a:ext cx="7886700" cy="994172"/>
          </a:xfrm>
        </p:spPr>
        <p:txBody>
          <a:bodyPr>
            <a:normAutofit/>
          </a:bodyPr>
          <a:lstStyle/>
          <a:p>
            <a:r>
              <a:rPr lang="en-GB" sz="2500" b="1" dirty="0" err="1">
                <a:solidFill>
                  <a:schemeClr val="accent5"/>
                </a:solidFill>
                <a:latin typeface="Glacial Indifference" panose="00000500000000000000" pitchFamily="2" charset="0"/>
              </a:rPr>
              <a:t>Ciencia</a:t>
            </a:r>
            <a:r>
              <a:rPr lang="en-GB" sz="2500" b="1" dirty="0">
                <a:solidFill>
                  <a:schemeClr val="accent5"/>
                </a:solidFill>
                <a:latin typeface="Glacial Indifference" panose="00000500000000000000" pitchFamily="2" charset="0"/>
              </a:rPr>
              <a:t> </a:t>
            </a:r>
            <a:r>
              <a:rPr lang="en-GB" sz="2500" b="1" dirty="0" err="1">
                <a:solidFill>
                  <a:schemeClr val="accent5"/>
                </a:solidFill>
                <a:latin typeface="Glacial Indifference" panose="00000500000000000000" pitchFamily="2" charset="0"/>
              </a:rPr>
              <a:t>ciudadana</a:t>
            </a:r>
            <a:br>
              <a:rPr lang="en-GB" sz="2500" b="1" dirty="0">
                <a:solidFill>
                  <a:schemeClr val="accent5"/>
                </a:solidFill>
                <a:latin typeface="Glacial Indifference" panose="00000500000000000000" pitchFamily="2" charset="0"/>
              </a:rPr>
            </a:br>
            <a:r>
              <a:rPr lang="en-GB" sz="2500" b="1" dirty="0" err="1">
                <a:solidFill>
                  <a:schemeClr val="accent5"/>
                </a:solidFill>
                <a:latin typeface="Glacial Indifference" panose="00000500000000000000" pitchFamily="2" charset="0"/>
              </a:rPr>
              <a:t>Beneficios</a:t>
            </a:r>
            <a:r>
              <a:rPr lang="en-GB" sz="2500" b="1" dirty="0">
                <a:solidFill>
                  <a:schemeClr val="accent5"/>
                </a:solidFill>
                <a:latin typeface="Glacial Indifference" panose="00000500000000000000" pitchFamily="2" charset="0"/>
              </a:rPr>
              <a:t> </a:t>
            </a:r>
            <a:r>
              <a:rPr lang="en-GB" sz="2500" b="1" dirty="0" err="1">
                <a:solidFill>
                  <a:schemeClr val="accent5"/>
                </a:solidFill>
                <a:latin typeface="Glacial Indifference" panose="00000500000000000000" pitchFamily="2" charset="0"/>
              </a:rPr>
              <a:t>atribuidos</a:t>
            </a:r>
            <a:endParaRPr lang="es-AR" sz="2500" b="1" dirty="0">
              <a:solidFill>
                <a:schemeClr val="accent5"/>
              </a:solidFill>
              <a:latin typeface="Glacial Indifference" panose="00000500000000000000" pitchFamily="2" charset="0"/>
            </a:endParaRPr>
          </a:p>
        </p:txBody>
      </p:sp>
      <p:pic>
        <p:nvPicPr>
          <p:cNvPr id="11" name="Picture 6" descr="Fig.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75" y="846998"/>
            <a:ext cx="3794001" cy="380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024357" y="4851720"/>
            <a:ext cx="4216037" cy="27699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675"/>
              <a:t>Source: Fritz, S., See, L., Carlson, T. et al. Citizen science and the United Nations Sustainable Development Goals. Nat Sustain 2, 922–930 (2019). https://doi.org/10.1038/s41893-019-0390-3</a:t>
            </a:r>
          </a:p>
        </p:txBody>
      </p:sp>
    </p:spTree>
    <p:extLst>
      <p:ext uri="{BB962C8B-B14F-4D97-AF65-F5344CB8AC3E}">
        <p14:creationId xmlns:p14="http://schemas.microsoft.com/office/powerpoint/2010/main" val="291685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"/>
          <p:cNvSpPr/>
          <p:nvPr/>
        </p:nvSpPr>
        <p:spPr>
          <a:xfrm>
            <a:off x="0" y="0"/>
            <a:ext cx="2970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SzPts val="1400"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"/>
          <p:cNvSpPr txBox="1"/>
          <p:nvPr/>
        </p:nvSpPr>
        <p:spPr>
          <a:xfrm>
            <a:off x="603475" y="2155661"/>
            <a:ext cx="3784178" cy="2226038"/>
          </a:xfrm>
          <a:prstGeom prst="rect">
            <a:avLst/>
          </a:prstGeom>
          <a:noFill/>
          <a:ln w="19050" cap="flat" cmpd="sng">
            <a:solidFill>
              <a:srgbClr val="1C73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s" sz="1500">
                <a:solidFill>
                  <a:srgbClr val="3E3E3E"/>
                </a:solidFill>
                <a:latin typeface="Glacial Indifference" panose="00000500000000000000" pitchFamily="2" charset="0"/>
              </a:rPr>
              <a:t>Co-diseño de </a:t>
            </a:r>
            <a:endParaRPr sz="1500">
              <a:latin typeface="Glacial Indifference" panose="00000500000000000000" pitchFamily="2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sz="1500">
              <a:solidFill>
                <a:srgbClr val="3E3E3E"/>
              </a:solidFill>
              <a:latin typeface="Glacial Indifference" panose="00000500000000000000" pitchFamily="2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sz="1500">
              <a:solidFill>
                <a:srgbClr val="3E3E3E"/>
              </a:solidFill>
              <a:latin typeface="Glacial Indifference" panose="00000500000000000000" pitchFamily="2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sz="1500">
              <a:solidFill>
                <a:srgbClr val="3E3E3E"/>
              </a:solidFill>
              <a:latin typeface="Glacial Indifference" panose="00000500000000000000" pitchFamily="2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sz="1500">
              <a:solidFill>
                <a:srgbClr val="3E3E3E"/>
              </a:solidFill>
              <a:latin typeface="Glacial Indifference" panose="00000500000000000000" pitchFamily="2" charset="0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s" sz="1500">
                <a:solidFill>
                  <a:srgbClr val="3E3E3E"/>
                </a:solidFill>
                <a:latin typeface="Glacial Indifference" panose="00000500000000000000" pitchFamily="2" charset="0"/>
              </a:rPr>
              <a:t>Una plataforma</a:t>
            </a:r>
            <a:r>
              <a:rPr lang="es" sz="1500" b="1">
                <a:solidFill>
                  <a:srgbClr val="3E3E3E"/>
                </a:solidFill>
                <a:latin typeface="Glacial Indifference" panose="00000500000000000000" pitchFamily="2" charset="0"/>
              </a:rPr>
              <a:t> </a:t>
            </a:r>
            <a:r>
              <a:rPr lang="es" sz="1500">
                <a:solidFill>
                  <a:srgbClr val="3E3E3E"/>
                </a:solidFill>
                <a:latin typeface="Glacial Indifference" panose="00000500000000000000" pitchFamily="2" charset="0"/>
              </a:rPr>
              <a:t>de datos generados por la ciudadanía sobre problemas socio-ambientales</a:t>
            </a:r>
            <a:endParaRPr sz="1500">
              <a:latin typeface="Glacial Indifference" panose="00000500000000000000" pitchFamily="2" charset="0"/>
            </a:endParaRPr>
          </a:p>
        </p:txBody>
      </p:sp>
      <p:sp>
        <p:nvSpPr>
          <p:cNvPr id="251" name="Google Shape;251;p3"/>
          <p:cNvSpPr txBox="1"/>
          <p:nvPr/>
        </p:nvSpPr>
        <p:spPr>
          <a:xfrm>
            <a:off x="617114" y="1153659"/>
            <a:ext cx="37569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es" sz="1500" b="1">
                <a:latin typeface="Glacial Indifference" panose="00000500000000000000" pitchFamily="2" charset="0"/>
              </a:rPr>
              <a:t>Objetivo: </a:t>
            </a:r>
            <a:r>
              <a:rPr lang="es" sz="1500">
                <a:solidFill>
                  <a:srgbClr val="3E3E3E"/>
                </a:solidFill>
                <a:latin typeface="Glacial Indifference" panose="00000500000000000000" pitchFamily="2" charset="0"/>
              </a:rPr>
              <a:t>promover el uso de herramientas de ciencia ciudadana social para la justicia ambiental en la Cuenca Matanza-Riachuelo</a:t>
            </a:r>
            <a:endParaRPr sz="1500">
              <a:solidFill>
                <a:srgbClr val="3E3E3E"/>
              </a:solidFill>
              <a:latin typeface="Glacial Indifference" panose="00000500000000000000" pitchFamily="2" charset="0"/>
            </a:endParaRPr>
          </a:p>
          <a:p>
            <a:pPr>
              <a:buSzPts val="1500"/>
            </a:pP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144" y="195015"/>
            <a:ext cx="1436914" cy="511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"/>
          <p:cNvSpPr txBox="1">
            <a:spLocks noGrp="1"/>
          </p:cNvSpPr>
          <p:nvPr>
            <p:ph type="ctrTitle"/>
          </p:nvPr>
        </p:nvSpPr>
        <p:spPr>
          <a:xfrm>
            <a:off x="384438" y="-95336"/>
            <a:ext cx="5334000" cy="12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l">
              <a:buSzPts val="2800"/>
            </a:pPr>
            <a:r>
              <a:rPr lang="es" sz="2500" b="1">
                <a:solidFill>
                  <a:schemeClr val="accent5"/>
                </a:solidFill>
                <a:latin typeface="Glacial Indifference" panose="00000500000000000000" pitchFamily="2" charset="0"/>
              </a:rPr>
              <a:t>CoAct Justicia ambiental</a:t>
            </a:r>
            <a:endParaRPr lang="es-ES" sz="2500" b="1">
              <a:solidFill>
                <a:schemeClr val="accent5"/>
              </a:solidFill>
              <a:latin typeface="Glacial Indifference" panose="00000500000000000000" pitchFamily="2" charset="0"/>
            </a:endParaRPr>
          </a:p>
          <a:p>
            <a:pPr algn="l">
              <a:lnSpc>
                <a:spcPct val="100000"/>
              </a:lnSpc>
              <a:buClr>
                <a:srgbClr val="000000"/>
              </a:buClr>
              <a:buSzPts val="990"/>
            </a:pPr>
            <a:endParaRPr sz="2400" b="1">
              <a:solidFill>
                <a:srgbClr val="0097A7"/>
              </a:solidFill>
              <a:latin typeface="Glacial Indifference" panose="00000500000000000000" pitchFamily="2" charset="0"/>
            </a:endParaRPr>
          </a:p>
        </p:txBody>
      </p:sp>
      <p:sp>
        <p:nvSpPr>
          <p:cNvPr id="259" name="Google Shape;259;p3"/>
          <p:cNvSpPr txBox="1">
            <a:spLocks noGrp="1"/>
          </p:cNvSpPr>
          <p:nvPr>
            <p:ph type="subTitle" idx="1"/>
          </p:nvPr>
        </p:nvSpPr>
        <p:spPr>
          <a:xfrm>
            <a:off x="384438" y="772866"/>
            <a:ext cx="5334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indent="0" algn="l"/>
            <a:r>
              <a:rPr lang="es" sz="1600" b="1">
                <a:solidFill>
                  <a:srgbClr val="3E3E3E"/>
                </a:solidFill>
                <a:latin typeface="Glacial Indifference" panose="00000500000000000000" pitchFamily="2" charset="0"/>
              </a:rPr>
              <a:t>Un proyecto de Ciencia Ciudadana Social</a:t>
            </a:r>
            <a:endParaRPr sz="1500" b="1">
              <a:solidFill>
                <a:srgbClr val="3E3E3E"/>
              </a:solidFill>
            </a:endParaRPr>
          </a:p>
          <a:p>
            <a:pPr marL="0" indent="0" algn="l"/>
            <a:endParaRPr sz="1400">
              <a:solidFill>
                <a:srgbClr val="3E3E3E"/>
              </a:solidFill>
            </a:endParaRPr>
          </a:p>
        </p:txBody>
      </p:sp>
      <p:pic>
        <p:nvPicPr>
          <p:cNvPr id="261" name="Google Shape;26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6004" y="2656939"/>
            <a:ext cx="1392251" cy="68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4161" y="2623026"/>
            <a:ext cx="1257176" cy="16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8326" y="2404338"/>
            <a:ext cx="1857325" cy="10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8338" y="3179226"/>
            <a:ext cx="1857326" cy="131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97;p20"/>
          <p:cNvSpPr/>
          <p:nvPr/>
        </p:nvSpPr>
        <p:spPr>
          <a:xfrm>
            <a:off x="5520917" y="1949139"/>
            <a:ext cx="281165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s" sz="1500" b="1">
                <a:solidFill>
                  <a:srgbClr val="131313"/>
                </a:solidFill>
              </a:rPr>
              <a:t>Áreas naturales</a:t>
            </a:r>
            <a:endParaRPr sz="1500" b="1">
              <a:solidFill>
                <a:srgbClr val="131313"/>
              </a:solidFill>
            </a:endParaRPr>
          </a:p>
        </p:txBody>
      </p:sp>
      <p:pic>
        <p:nvPicPr>
          <p:cNvPr id="19" name="Google Shape;498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59101" y="730018"/>
            <a:ext cx="426399" cy="52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99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22502" y="1264981"/>
            <a:ext cx="491551" cy="51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00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30718" y="1822246"/>
            <a:ext cx="490199" cy="50689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502;p20"/>
          <p:cNvSpPr/>
          <p:nvPr/>
        </p:nvSpPr>
        <p:spPr>
          <a:xfrm>
            <a:off x="5520917" y="833991"/>
            <a:ext cx="3680384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s" sz="1500" b="1">
                <a:solidFill>
                  <a:srgbClr val="131313"/>
                </a:solidFill>
              </a:rPr>
              <a:t>Relocalizaciones y reurbanizaciones</a:t>
            </a:r>
            <a:endParaRPr sz="1500">
              <a:solidFill>
                <a:srgbClr val="131313"/>
              </a:solidFill>
            </a:endParaRPr>
          </a:p>
        </p:txBody>
      </p:sp>
      <p:sp>
        <p:nvSpPr>
          <p:cNvPr id="24" name="Google Shape;503;p20"/>
          <p:cNvSpPr/>
          <p:nvPr/>
        </p:nvSpPr>
        <p:spPr>
          <a:xfrm>
            <a:off x="5514053" y="1348321"/>
            <a:ext cx="281165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s" sz="1500" b="1">
                <a:solidFill>
                  <a:srgbClr val="131313"/>
                </a:solidFill>
              </a:rPr>
              <a:t>Calidad de agua</a:t>
            </a:r>
            <a:r>
              <a:rPr lang="es" b="1">
                <a:solidFill>
                  <a:srgbClr val="3E3E3E"/>
                </a:solidFill>
              </a:rPr>
              <a:t> </a:t>
            </a:r>
            <a:endParaRPr b="1">
              <a:solidFill>
                <a:srgbClr val="3E3E3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75569" y="4751754"/>
            <a:ext cx="132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hlinkClick r:id="rId11" action="ppaction://hlinkfile"/>
              </a:rPr>
              <a:t>Video</a:t>
            </a:r>
            <a:endParaRPr lang="es-AR"/>
          </a:p>
        </p:txBody>
      </p:sp>
      <p:sp>
        <p:nvSpPr>
          <p:cNvPr id="22" name="Google Shape;251;p3"/>
          <p:cNvSpPr txBox="1"/>
          <p:nvPr/>
        </p:nvSpPr>
        <p:spPr>
          <a:xfrm>
            <a:off x="3304462" y="4491249"/>
            <a:ext cx="123627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endParaRPr lang="es" sz="1500" b="1">
              <a:latin typeface="Glacial Indifference" panose="00000500000000000000" pitchFamily="2" charset="0"/>
            </a:endParaRPr>
          </a:p>
          <a:p>
            <a:pPr>
              <a:buSzPts val="1500"/>
            </a:pPr>
            <a:r>
              <a:rPr lang="es" sz="1500">
                <a:latin typeface="Glacial Indifference" panose="00000500000000000000" pitchFamily="2" charset="0"/>
              </a:rPr>
              <a:t>Accedé aquí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2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40342" y="4726369"/>
            <a:ext cx="814932" cy="39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2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974" y="4716604"/>
            <a:ext cx="1537106" cy="39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8370" y="4282431"/>
            <a:ext cx="832737" cy="8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1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1"/>
          <p:cNvSpPr txBox="1">
            <a:spLocks noGrp="1"/>
          </p:cNvSpPr>
          <p:nvPr>
            <p:ph type="ctrTitle"/>
          </p:nvPr>
        </p:nvSpPr>
        <p:spPr>
          <a:xfrm>
            <a:off x="3084655" y="-488848"/>
            <a:ext cx="45642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3E3E"/>
              </a:buClr>
              <a:buSzPts val="3200"/>
              <a:buNone/>
            </a:pPr>
            <a:r>
              <a:rPr lang="es" sz="2100" b="1">
                <a:solidFill>
                  <a:srgbClr val="0097A7"/>
                </a:solidFill>
                <a:latin typeface="Glacial Indifference"/>
              </a:rPr>
              <a:t>Relocalizaciones y reurbanización</a:t>
            </a:r>
            <a:endParaRPr lang="es-ES" sz="2100">
              <a:solidFill>
                <a:srgbClr val="0097A7"/>
              </a:solidFill>
              <a:latin typeface="Glacial Indifference"/>
            </a:endParaRPr>
          </a:p>
        </p:txBody>
      </p:sp>
      <p:sp>
        <p:nvSpPr>
          <p:cNvPr id="511" name="Google Shape;511;p21"/>
          <p:cNvSpPr txBox="1">
            <a:spLocks noGrp="1"/>
          </p:cNvSpPr>
          <p:nvPr>
            <p:ph type="subTitle" idx="1"/>
          </p:nvPr>
        </p:nvSpPr>
        <p:spPr>
          <a:xfrm>
            <a:off x="3243945" y="1273608"/>
            <a:ext cx="5333999" cy="2723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9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7376"/>
              </a:buClr>
              <a:buSzPts val="3600"/>
              <a:buNone/>
            </a:pPr>
            <a:r>
              <a:rPr lang="es" sz="1350"/>
              <a:t> </a:t>
            </a:r>
            <a:endParaRPr sz="1350">
              <a:solidFill>
                <a:srgbClr val="3E3E3E"/>
              </a:solidFill>
            </a:endParaRPr>
          </a:p>
        </p:txBody>
      </p:sp>
      <p:pic>
        <p:nvPicPr>
          <p:cNvPr id="514" name="Google Shape;51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143" y="227671"/>
            <a:ext cx="1436913" cy="51199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"/>
          <p:cNvSpPr/>
          <p:nvPr/>
        </p:nvSpPr>
        <p:spPr>
          <a:xfrm>
            <a:off x="4895455" y="3478457"/>
            <a:ext cx="17817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s"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1"/>
          <p:cNvSpPr txBox="1"/>
          <p:nvPr/>
        </p:nvSpPr>
        <p:spPr>
          <a:xfrm>
            <a:off x="3052129" y="828726"/>
            <a:ext cx="6049200" cy="4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" sz="1200">
                <a:solidFill>
                  <a:srgbClr val="131313"/>
                </a:solidFill>
                <a:latin typeface="Glacial Indifference"/>
              </a:rPr>
              <a:t>Las p</a:t>
            </a:r>
            <a:r>
              <a:rPr lang="es" sz="1200" b="0" i="0" u="none" strike="noStrike" cap="none">
                <a:solidFill>
                  <a:srgbClr val="131313"/>
                </a:solidFill>
                <a:latin typeface="Glacial Indifference"/>
                <a:ea typeface="Arial"/>
                <a:cs typeface="Arial"/>
                <a:sym typeface="Arial"/>
              </a:rPr>
              <a:t>ersonas que habitan en barrios vulnerables se encuentran expuestas a riesgos ambientales, a problemas </a:t>
            </a:r>
            <a:r>
              <a:rPr lang="es" sz="1200">
                <a:solidFill>
                  <a:srgbClr val="131313"/>
                </a:solidFill>
                <a:latin typeface="Glacial Indifference"/>
              </a:rPr>
              <a:t>de déficit habitacional y falta de acceso a redes de servicios públicos. Más de 17 mil familias están abarcadas por programas de reurbanización</a:t>
            </a:r>
            <a:r>
              <a:rPr lang="es" sz="1200" b="0" i="0" u="none" strike="noStrike" cap="none">
                <a:solidFill>
                  <a:srgbClr val="131313"/>
                </a:solidFill>
                <a:latin typeface="Glacial Indifference"/>
                <a:ea typeface="Arial"/>
                <a:cs typeface="Arial"/>
                <a:sym typeface="Arial"/>
              </a:rPr>
              <a:t>.</a:t>
            </a:r>
            <a:endParaRPr lang="es-ES" sz="1200" b="0" i="0" u="none" strike="noStrike" cap="none">
              <a:solidFill>
                <a:srgbClr val="131313"/>
              </a:solidFill>
              <a:latin typeface="Glacial Indifference"/>
              <a:ea typeface="Arial"/>
              <a:cs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lang="es" sz="1200" b="0" i="0" u="none" strike="noStrike" cap="none">
              <a:solidFill>
                <a:srgbClr val="131313"/>
              </a:solidFill>
              <a:latin typeface="Glacial Indifference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200" b="1" i="0" u="none" strike="noStrike" cap="none">
              <a:solidFill>
                <a:srgbClr val="131313"/>
              </a:solidFill>
              <a:latin typeface="Glacial Indifference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" sz="1200" b="1">
                <a:solidFill>
                  <a:srgbClr val="131313"/>
                </a:solidFill>
                <a:latin typeface="Glacial Indifference"/>
              </a:rPr>
              <a:t>¿Qué información ciudadana se comparte en QPR?</a:t>
            </a:r>
            <a:endParaRPr lang="es" sz="1200" b="1" i="0" u="none" strike="noStrike" cap="none">
              <a:solidFill>
                <a:srgbClr val="131313"/>
              </a:solidFill>
              <a:latin typeface="Glacial Indifference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200" b="1">
              <a:solidFill>
                <a:srgbClr val="131313"/>
              </a:solidFill>
              <a:latin typeface="Glacial Indifference"/>
            </a:endParaRPr>
          </a:p>
          <a:p>
            <a:pPr marL="171450" indent="-171450">
              <a:buSzPts val="13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/>
              </a:rPr>
              <a:t>Experiencias sobre procesos de relocalización. Hechos y vivencias</a:t>
            </a:r>
          </a:p>
          <a:p>
            <a:pPr marL="171450" indent="-171450">
              <a:buSzPts val="1300"/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131313"/>
                </a:solidFill>
                <a:latin typeface="Glacial Indifference"/>
              </a:rPr>
              <a:t>Visualización geográfica de las relocalizaciones</a:t>
            </a:r>
          </a:p>
          <a:p>
            <a:pPr marL="171450" indent="-171450">
              <a:buSzPts val="1300"/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131313"/>
                </a:solidFill>
                <a:latin typeface="Glacial Indifference"/>
              </a:rPr>
              <a:t>Participación en mesas de trabajo</a:t>
            </a:r>
          </a:p>
          <a:p>
            <a:pPr marL="180975">
              <a:buClr>
                <a:srgbClr val="131313"/>
              </a:buClr>
              <a:buSzPts val="1200"/>
            </a:pP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pPr>
              <a:buClr>
                <a:srgbClr val="131313"/>
              </a:buClr>
              <a:buSzPts val="1200"/>
            </a:pPr>
            <a:r>
              <a:rPr lang="es-ES" sz="1200" b="1">
                <a:solidFill>
                  <a:srgbClr val="131313"/>
                </a:solidFill>
                <a:latin typeface="Glacial Indifference"/>
              </a:rPr>
              <a:t>¿Cómo se la puede usar?</a:t>
            </a: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pPr marL="180975" lvl="2">
              <a:buClr>
                <a:srgbClr val="131313"/>
              </a:buClr>
              <a:buSzPts val="1200"/>
            </a:pPr>
            <a:endParaRPr lang="es" sz="1200" b="0" i="0" u="none" strike="noStrike" cap="none">
              <a:solidFill>
                <a:srgbClr val="131313"/>
              </a:solidFill>
              <a:latin typeface="Glacial Indifference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3E3E3E"/>
              </a:solidFill>
              <a:latin typeface="Glacial Indifference"/>
              <a:ea typeface="Arial"/>
              <a:cs typeface="Arial"/>
            </a:endParaRPr>
          </a:p>
        </p:txBody>
      </p:sp>
      <p:sp>
        <p:nvSpPr>
          <p:cNvPr id="517" name="Google Shape;517;p21"/>
          <p:cNvSpPr/>
          <p:nvPr/>
        </p:nvSpPr>
        <p:spPr>
          <a:xfrm>
            <a:off x="-16102" y="4155481"/>
            <a:ext cx="957900" cy="943800"/>
          </a:xfrm>
          <a:prstGeom prst="donut">
            <a:avLst>
              <a:gd name="adj" fmla="val 6652"/>
            </a:avLst>
          </a:prstGeom>
          <a:solidFill>
            <a:srgbClr val="1C737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2955118" cy="221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215938"/>
            <a:ext cx="2955118" cy="190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350" y="4334676"/>
            <a:ext cx="459000" cy="58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9552" y="4334675"/>
            <a:ext cx="476024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06125" y="4334952"/>
            <a:ext cx="476025" cy="58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/>
          <p:cNvSpPr txBox="1"/>
          <p:nvPr/>
        </p:nvSpPr>
        <p:spPr>
          <a:xfrm>
            <a:off x="7098520" y="3154965"/>
            <a:ext cx="2077640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0975" lvl="2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/>
                <a:sym typeface="Wingdings" panose="05000000000000000000" pitchFamily="2" charset="2"/>
              </a:rPr>
              <a:t>Política</a:t>
            </a:r>
            <a:endParaRPr lang="es" sz="1200">
              <a:solidFill>
                <a:schemeClr val="accent5"/>
              </a:solidFill>
              <a:latin typeface="Glacial Indifference"/>
            </a:endParaRPr>
          </a:p>
          <a:p>
            <a:pPr marL="352425" lvl="2" indent="-171450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monitoreo</a:t>
            </a: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pPr marL="352425" lvl="2" indent="-171450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v</a:t>
            </a:r>
            <a:r>
              <a:rPr lang="e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isibilizar participación en mesas de trabajo</a:t>
            </a: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3052129" y="3160972"/>
            <a:ext cx="2129671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0975" lvl="2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/>
                <a:sym typeface="Wingdings" panose="05000000000000000000" pitchFamily="2" charset="2"/>
              </a:rPr>
              <a:t>Ciencia</a:t>
            </a:r>
            <a:endParaRPr lang="es" sz="1200">
              <a:solidFill>
                <a:schemeClr val="accent5"/>
              </a:solidFill>
              <a:latin typeface="Glacial Indifference"/>
            </a:endParaRPr>
          </a:p>
          <a:p>
            <a:pPr marL="352425" lvl="2" indent="-171450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e</a:t>
            </a:r>
            <a:r>
              <a:rPr lang="e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studiar procesos desde el territorio</a:t>
            </a: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pPr marL="352425" lvl="2" indent="-171450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evaluar política pública</a:t>
            </a: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5268260" y="3160972"/>
            <a:ext cx="1565050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0975" lvl="0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/>
                <a:sym typeface="Wingdings" panose="05000000000000000000" pitchFamily="2" charset="2"/>
              </a:rPr>
              <a:t>Comunidades</a:t>
            </a:r>
            <a:endParaRPr lang="es" sz="1200">
              <a:solidFill>
                <a:schemeClr val="accent5"/>
              </a:solidFill>
              <a:latin typeface="Glacial Indifference"/>
            </a:endParaRPr>
          </a:p>
          <a:p>
            <a:pPr marL="352425" lvl="0" indent="-171450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visibilizar</a:t>
            </a: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pPr marL="352425" lvl="2" indent="-171450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articular</a:t>
            </a: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pPr marL="352425" lvl="2" indent="-171450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/>
                <a:sym typeface="Wingdings" panose="05000000000000000000" pitchFamily="2" charset="2"/>
              </a:rPr>
              <a:t>monitorear</a:t>
            </a:r>
            <a:endParaRPr lang="es" sz="1200">
              <a:solidFill>
                <a:srgbClr val="131313"/>
              </a:solidFill>
              <a:latin typeface="Glacial Indifference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2"/>
          <p:cNvSpPr txBox="1">
            <a:spLocks noGrp="1"/>
          </p:cNvSpPr>
          <p:nvPr>
            <p:ph type="ctrTitle"/>
          </p:nvPr>
        </p:nvSpPr>
        <p:spPr>
          <a:xfrm>
            <a:off x="3243950" y="82551"/>
            <a:ext cx="4139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/>
          <a:p>
            <a:pPr algn="l">
              <a:lnSpc>
                <a:spcPct val="90000"/>
              </a:lnSpc>
              <a:buClr>
                <a:srgbClr val="3E3E3E"/>
              </a:buClr>
              <a:buSzPts val="3200"/>
            </a:pPr>
            <a:r>
              <a:rPr lang="es" sz="2100" b="1">
                <a:solidFill>
                  <a:srgbClr val="0097A7"/>
                </a:solidFill>
                <a:latin typeface="Glacial Indifference" panose="00000500000000000000" pitchFamily="2" charset="0"/>
              </a:rPr>
              <a:t>Calidad del agua</a:t>
            </a:r>
            <a:endParaRPr sz="2100">
              <a:solidFill>
                <a:srgbClr val="0097A7"/>
              </a:solidFill>
              <a:latin typeface="Glacial Indifference" panose="00000500000000000000" pitchFamily="2" charset="0"/>
            </a:endParaRPr>
          </a:p>
        </p:txBody>
      </p:sp>
      <p:sp>
        <p:nvSpPr>
          <p:cNvPr id="529" name="Google Shape;529;p22"/>
          <p:cNvSpPr txBox="1">
            <a:spLocks noGrp="1"/>
          </p:cNvSpPr>
          <p:nvPr>
            <p:ph type="subTitle" idx="1"/>
          </p:nvPr>
        </p:nvSpPr>
        <p:spPr>
          <a:xfrm>
            <a:off x="3243946" y="1273609"/>
            <a:ext cx="5333999" cy="2723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197" indent="0" algn="l">
              <a:buClr>
                <a:srgbClr val="1C7376"/>
              </a:buClr>
              <a:buSzPts val="3600"/>
            </a:pPr>
            <a:r>
              <a:rPr lang="es" sz="1350"/>
              <a:t> </a:t>
            </a:r>
            <a:endParaRPr sz="1350">
              <a:solidFill>
                <a:srgbClr val="3E3E3E"/>
              </a:solidFill>
            </a:endParaRPr>
          </a:p>
        </p:txBody>
      </p:sp>
      <p:sp>
        <p:nvSpPr>
          <p:cNvPr id="530" name="Google Shape;530;p22"/>
          <p:cNvSpPr/>
          <p:nvPr/>
        </p:nvSpPr>
        <p:spPr>
          <a:xfrm>
            <a:off x="0" y="0"/>
            <a:ext cx="2970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buSzPts val="135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1144" y="227672"/>
            <a:ext cx="1436913" cy="51199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2"/>
          <p:cNvSpPr/>
          <p:nvPr/>
        </p:nvSpPr>
        <p:spPr>
          <a:xfrm>
            <a:off x="4895456" y="3478457"/>
            <a:ext cx="17817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>
              <a:buSzPts val="1350"/>
            </a:pPr>
            <a:r>
              <a:rPr lang="e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2"/>
          <p:cNvSpPr txBox="1"/>
          <p:nvPr/>
        </p:nvSpPr>
        <p:spPr>
          <a:xfrm>
            <a:off x="3092392" y="878447"/>
            <a:ext cx="6023065" cy="197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>
              <a:buSzPts val="1300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La cuenca está contaminada con desecho industrial, efluentes líquidos, residuos peligrosos, vertederos clandestinos y basurales colapsados. </a:t>
            </a:r>
            <a:endParaRPr sz="1200">
              <a:solidFill>
                <a:srgbClr val="131313"/>
              </a:solidFill>
              <a:latin typeface="Glacial Indifference" panose="00000500000000000000" pitchFamily="2" charset="0"/>
              <a:ea typeface="Calibri"/>
              <a:cs typeface="Calibri"/>
              <a:sym typeface="Calibri"/>
            </a:endParaRPr>
          </a:p>
          <a:p>
            <a:pPr>
              <a:buSzPts val="1300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Hay parámetros oficiales de calidad de agua superficial. No hay mediciones.</a:t>
            </a:r>
          </a:p>
          <a:p>
            <a:pPr>
              <a:buSzPts val="1300"/>
            </a:pPr>
            <a:endParaRPr sz="1200">
              <a:solidFill>
                <a:srgbClr val="131313"/>
              </a:solidFill>
              <a:latin typeface="Glacial Indifference" panose="00000500000000000000" pitchFamily="2" charset="0"/>
            </a:endParaRPr>
          </a:p>
          <a:p>
            <a:pPr>
              <a:buSzPts val="1300"/>
            </a:pPr>
            <a:r>
              <a:rPr lang="es" sz="1200" b="1">
                <a:solidFill>
                  <a:srgbClr val="131313"/>
                </a:solidFill>
                <a:latin typeface="Glacial Indifference" panose="00000500000000000000" pitchFamily="2" charset="0"/>
              </a:rPr>
              <a:t>¿Qué información ciudadana se comparte en QPR?</a:t>
            </a:r>
          </a:p>
          <a:p>
            <a:pPr marL="171446" indent="-171446">
              <a:buSzPts val="13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Datos observables de calidad de agua superficial: residuos, olores, colores</a:t>
            </a:r>
          </a:p>
          <a:p>
            <a:pPr marL="171446" indent="-171446">
              <a:buSzPts val="13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Datos hidrográficos: niveles, lluvias</a:t>
            </a:r>
          </a:p>
          <a:p>
            <a:pPr marL="171446" indent="-171446">
              <a:buSzPts val="13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</a:rPr>
              <a:t>Percepciones y experiencias personales sobre calidad de agua</a:t>
            </a:r>
          </a:p>
          <a:p>
            <a:pPr marL="171446" indent="-171446">
              <a:buSzPts val="1300"/>
              <a:buFont typeface="Arial" panose="020B0604020202020204" pitchFamily="34" charset="0"/>
              <a:buChar char="•"/>
            </a:pPr>
            <a:endParaRPr lang="es" sz="1200" b="1">
              <a:solidFill>
                <a:srgbClr val="131313"/>
              </a:solidFill>
              <a:latin typeface="Glacial Indifference" panose="00000500000000000000" pitchFamily="2" charset="0"/>
            </a:endParaRPr>
          </a:p>
          <a:p>
            <a:pPr>
              <a:buSzPts val="1300"/>
            </a:pPr>
            <a:r>
              <a:rPr lang="es-ES" sz="1200" b="1">
                <a:solidFill>
                  <a:srgbClr val="131313"/>
                </a:solidFill>
                <a:latin typeface="Glacial Indifference" panose="00000500000000000000" pitchFamily="2" charset="0"/>
              </a:rPr>
              <a:t>¿Cómo se la puede usar?</a:t>
            </a:r>
            <a:endParaRPr lang="es" sz="1200">
              <a:solidFill>
                <a:srgbClr val="131313"/>
              </a:solidFill>
              <a:latin typeface="Glacial Indifference" panose="00000500000000000000" pitchFamily="2" charset="0"/>
              <a:sym typeface="Wingdings" panose="05000000000000000000" pitchFamily="2" charset="2"/>
            </a:endParaRPr>
          </a:p>
          <a:p>
            <a:pPr>
              <a:buSzPts val="1300"/>
            </a:pPr>
            <a:endParaRPr lang="es" sz="1200" b="1">
              <a:solidFill>
                <a:srgbClr val="131313"/>
              </a:solidFill>
            </a:endParaRPr>
          </a:p>
          <a:p>
            <a:pPr>
              <a:buSzPts val="1500"/>
            </a:pPr>
            <a:endParaRPr sz="1500" b="1">
              <a:solidFill>
                <a:srgbClr val="3E3E3E"/>
              </a:solidFill>
            </a:endParaRPr>
          </a:p>
        </p:txBody>
      </p:sp>
      <p:sp>
        <p:nvSpPr>
          <p:cNvPr id="536" name="Google Shape;536;p22"/>
          <p:cNvSpPr/>
          <p:nvPr/>
        </p:nvSpPr>
        <p:spPr>
          <a:xfrm>
            <a:off x="990517" y="4042475"/>
            <a:ext cx="957980" cy="1026143"/>
          </a:xfrm>
          <a:prstGeom prst="donut">
            <a:avLst>
              <a:gd name="adj" fmla="val 6652"/>
            </a:avLst>
          </a:prstGeom>
          <a:solidFill>
            <a:srgbClr val="1C737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algn="ctr">
              <a:buSzPts val="1350"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039" y="2004239"/>
            <a:ext cx="2958003" cy="198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329" y="3036"/>
            <a:ext cx="2965445" cy="198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3150" y="4262852"/>
            <a:ext cx="459000" cy="58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1503" y="4262850"/>
            <a:ext cx="476024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59488" y="4263139"/>
            <a:ext cx="476025" cy="58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/>
          <p:cNvSpPr txBox="1"/>
          <p:nvPr/>
        </p:nvSpPr>
        <p:spPr>
          <a:xfrm>
            <a:off x="2874592" y="2862904"/>
            <a:ext cx="212967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1" lvl="2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Ciencia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ampliar análisis espacial-temporal de calidad de agua e hidrográfico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evaluar política pública</a:t>
            </a:r>
          </a:p>
          <a:p>
            <a:endParaRPr lang="en-US" sz="1900">
              <a:latin typeface="Glacial Indifference" panose="00000500000000000000" pitchFamily="2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147832" y="2836764"/>
            <a:ext cx="156505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1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Comunidades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enseñar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concientizar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visibilizar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monitorear</a:t>
            </a:r>
          </a:p>
          <a:p>
            <a:endParaRPr lang="en-US" sz="1900">
              <a:latin typeface="Glacial Indifference" panose="00000500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066360" y="2852105"/>
            <a:ext cx="207764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1" lvl="2">
              <a:buClr>
                <a:srgbClr val="131313"/>
              </a:buClr>
              <a:buSzPts val="1200"/>
            </a:pPr>
            <a:r>
              <a:rPr lang="es" sz="1200">
                <a:solidFill>
                  <a:schemeClr val="accent5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Política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monitoreo</a:t>
            </a:r>
          </a:p>
          <a:p>
            <a:pPr marL="352416" lvl="2" indent="-171446">
              <a:buClr>
                <a:srgbClr val="0097A7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I</a:t>
            </a:r>
            <a:r>
              <a:rPr lang="es" sz="1200">
                <a:solidFill>
                  <a:srgbClr val="131313"/>
                </a:solidFill>
                <a:latin typeface="Glacial Indifference" panose="00000500000000000000" pitchFamily="2" charset="0"/>
                <a:sym typeface="Wingdings" panose="05000000000000000000" pitchFamily="2" charset="2"/>
              </a:rPr>
              <a:t>dentificar fuentes contaminantes</a:t>
            </a:r>
          </a:p>
          <a:p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03021726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829</Words>
  <Application>Microsoft Office PowerPoint</Application>
  <PresentationFormat>Presentación en pantalla (16:9)</PresentationFormat>
  <Paragraphs>162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Glacial Indifference</vt:lpstr>
      <vt:lpstr>Calibri</vt:lpstr>
      <vt:lpstr>Arial</vt:lpstr>
      <vt:lpstr>Simple Light</vt:lpstr>
      <vt:lpstr>Ciencia Ciudadana en Argentina CoAct Justicia Ambiental Plataforma QPR</vt:lpstr>
      <vt:lpstr>¿Qué es la ciencia ciudadana?</vt:lpstr>
      <vt:lpstr>Ciencia ciudadana en Argentina</vt:lpstr>
      <vt:lpstr>Ejemplos de iniciativas de ciencia ciudadana en Ambiente en Argentina</vt:lpstr>
      <vt:lpstr>Presentación de PowerPoint</vt:lpstr>
      <vt:lpstr>Ciencia ciudadana Beneficios atribuidos</vt:lpstr>
      <vt:lpstr>CoAct Justicia ambiental </vt:lpstr>
      <vt:lpstr>Relocalizaciones y reurbanización</vt:lpstr>
      <vt:lpstr>Calidad del agua</vt:lpstr>
      <vt:lpstr>Áreas naturales</vt:lpstr>
      <vt:lpstr>Ciencia ciudadana y política pública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 Ciudadana Social para la Justicia Ambiental</dc:title>
  <dc:creator>VALERIA</dc:creator>
  <cp:lastModifiedBy>Valeria Arza</cp:lastModifiedBy>
  <cp:revision>35</cp:revision>
  <cp:lastPrinted>2022-05-28T13:46:26Z</cp:lastPrinted>
  <dcterms:modified xsi:type="dcterms:W3CDTF">2023-07-06T22:29:42Z</dcterms:modified>
</cp:coreProperties>
</file>