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  <p:sldId id="266" r:id="rId4"/>
    <p:sldId id="260" r:id="rId5"/>
    <p:sldId id="259" r:id="rId6"/>
    <p:sldId id="268" r:id="rId7"/>
    <p:sldId id="271" r:id="rId8"/>
    <p:sldId id="270" r:id="rId9"/>
    <p:sldId id="269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WIN8\Downloads\Planilla_Agua_Potable_Antioquia_2020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799829903768719E-2"/>
          <c:y val="0.18028752385574756"/>
          <c:w val="0.84941675177632081"/>
          <c:h val="0.62151743200241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'[Planilla_Agua_Potable_Antioquia_2020.xls]AGUA POTABLE GRAFICAS 2020'!$B$8</c:f>
              <c:strCache>
                <c:ptCount val="1"/>
                <c:pt idx="0">
                  <c:v>Urbano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'[Planilla_Agua_Potable_Antioquia_2020.xls]AGUA POTABLE GRAFICAS 2020'!$A$9:$A$18</c:f>
              <c:strCache>
                <c:ptCount val="10"/>
                <c:pt idx="0">
                  <c:v>Magdalena Medio</c:v>
                </c:pt>
                <c:pt idx="1">
                  <c:v>Bajo Cauca</c:v>
                </c:pt>
                <c:pt idx="2">
                  <c:v>Uraba</c:v>
                </c:pt>
                <c:pt idx="3">
                  <c:v>Nordeste</c:v>
                </c:pt>
                <c:pt idx="4">
                  <c:v>Occidente</c:v>
                </c:pt>
                <c:pt idx="5">
                  <c:v>Norte</c:v>
                </c:pt>
                <c:pt idx="6">
                  <c:v>Oriente</c:v>
                </c:pt>
                <c:pt idx="7">
                  <c:v>Suroeste</c:v>
                </c:pt>
                <c:pt idx="8">
                  <c:v>Valle del Aburra</c:v>
                </c:pt>
                <c:pt idx="9">
                  <c:v>Total Antioquia</c:v>
                </c:pt>
              </c:strCache>
            </c:strRef>
          </c:cat>
          <c:val>
            <c:numRef>
              <c:f>'[Planilla_Agua_Potable_Antioquia_2020.xls]AGUA POTABLE GRAFICAS 2020'!$B$9:$B$18</c:f>
              <c:numCache>
                <c:formatCode>0.0</c:formatCode>
                <c:ptCount val="10"/>
                <c:pt idx="0">
                  <c:v>97.512113943465621</c:v>
                </c:pt>
                <c:pt idx="1">
                  <c:v>89.795678525734075</c:v>
                </c:pt>
                <c:pt idx="2">
                  <c:v>88.776467203303383</c:v>
                </c:pt>
                <c:pt idx="3">
                  <c:v>89.004570890914565</c:v>
                </c:pt>
                <c:pt idx="4">
                  <c:v>97.192167929428038</c:v>
                </c:pt>
                <c:pt idx="5">
                  <c:v>96.5652550765098</c:v>
                </c:pt>
                <c:pt idx="6">
                  <c:v>98.391806048610249</c:v>
                </c:pt>
                <c:pt idx="7">
                  <c:v>98.064453729388859</c:v>
                </c:pt>
                <c:pt idx="8">
                  <c:v>98.482280964677287</c:v>
                </c:pt>
                <c:pt idx="9">
                  <c:v>97.401207301964661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C8-4B4C-8958-1DA758A6F9B2}"/>
            </c:ext>
          </c:extLst>
        </c:ser>
        <c:ser>
          <c:idx val="1"/>
          <c:order val="1"/>
          <c:tx>
            <c:strRef>
              <c:f>'[Planilla_Agua_Potable_Antioquia_2020.xls]AGUA POTABLE GRAFICAS 2020'!$C$8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ysClr val="windowText" lastClr="000000"/>
            </a:solidFill>
          </c:spPr>
          <c:invertIfNegative val="0"/>
          <c:dLbls>
            <c:dLbl>
              <c:idx val="1"/>
              <c:layout>
                <c:manualLayout>
                  <c:x val="4.8780481559377266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C8-4B4C-8958-1DA758A6F9B2}"/>
                </c:ext>
              </c:extLst>
            </c:dLbl>
            <c:dLbl>
              <c:idx val="3"/>
              <c:layout>
                <c:manualLayout>
                  <c:x val="6.5040642079169488E-3"/>
                  <c:y val="-7.4487895716947366E-3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C8-4B4C-8958-1DA758A6F9B2}"/>
                </c:ext>
              </c:extLst>
            </c:dLbl>
            <c:dLbl>
              <c:idx val="4"/>
              <c:layout>
                <c:manualLayout>
                  <c:x val="4.878048155937756E-3"/>
                  <c:y val="-6.8279782299995497E-17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C8-4B4C-8958-1DA758A6F9B2}"/>
                </c:ext>
              </c:extLst>
            </c:dLbl>
            <c:dLbl>
              <c:idx val="5"/>
              <c:layout>
                <c:manualLayout>
                  <c:x val="9.7560963118755121E-3"/>
                  <c:y val="3.7243947858472998E-3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C8-4B4C-8958-1DA758A6F9B2}"/>
                </c:ext>
              </c:extLst>
            </c:dLbl>
            <c:dLbl>
              <c:idx val="6"/>
              <c:layout>
                <c:manualLayout>
                  <c:x val="9.756096311875512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C8-4B4C-8958-1DA758A6F9B2}"/>
                </c:ext>
              </c:extLst>
            </c:dLbl>
            <c:dLbl>
              <c:idx val="7"/>
              <c:layout>
                <c:manualLayout>
                  <c:x val="8.1300802598962604E-3"/>
                  <c:y val="-3.7243947858472998E-3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C8-4B4C-8958-1DA758A6F9B2}"/>
                </c:ext>
              </c:extLst>
            </c:dLbl>
            <c:dLbl>
              <c:idx val="8"/>
              <c:layout>
                <c:manualLayout>
                  <c:x val="9.756096311875512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C8-4B4C-8958-1DA758A6F9B2}"/>
                </c:ext>
              </c:extLst>
            </c:dLbl>
            <c:dLbl>
              <c:idx val="9"/>
              <c:layout>
                <c:manualLayout>
                  <c:x val="9.756096311875512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C8-4B4C-8958-1DA758A6F9B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'[Planilla_Agua_Potable_Antioquia_2020.xls]AGUA POTABLE GRAFICAS 2020'!$A$9:$A$18</c:f>
              <c:strCache>
                <c:ptCount val="10"/>
                <c:pt idx="0">
                  <c:v>Magdalena Medio</c:v>
                </c:pt>
                <c:pt idx="1">
                  <c:v>Bajo Cauca</c:v>
                </c:pt>
                <c:pt idx="2">
                  <c:v>Uraba</c:v>
                </c:pt>
                <c:pt idx="3">
                  <c:v>Nordeste</c:v>
                </c:pt>
                <c:pt idx="4">
                  <c:v>Occidente</c:v>
                </c:pt>
                <c:pt idx="5">
                  <c:v>Norte</c:v>
                </c:pt>
                <c:pt idx="6">
                  <c:v>Oriente</c:v>
                </c:pt>
                <c:pt idx="7">
                  <c:v>Suroeste</c:v>
                </c:pt>
                <c:pt idx="8">
                  <c:v>Valle del Aburra</c:v>
                </c:pt>
                <c:pt idx="9">
                  <c:v>Total Antioquia</c:v>
                </c:pt>
              </c:strCache>
            </c:strRef>
          </c:cat>
          <c:val>
            <c:numRef>
              <c:f>'[Planilla_Agua_Potable_Antioquia_2020.xls]AGUA POTABLE GRAFICAS 2020'!$C$9:$C$18</c:f>
              <c:numCache>
                <c:formatCode>0.0</c:formatCode>
                <c:ptCount val="10"/>
                <c:pt idx="0">
                  <c:v>42.947583039656415</c:v>
                </c:pt>
                <c:pt idx="1">
                  <c:v>0</c:v>
                </c:pt>
                <c:pt idx="2">
                  <c:v>26.929307788072489</c:v>
                </c:pt>
                <c:pt idx="3">
                  <c:v>10.050976568355921</c:v>
                </c:pt>
                <c:pt idx="4">
                  <c:v>15.884276279298062</c:v>
                </c:pt>
                <c:pt idx="5">
                  <c:v>14.567680410017608</c:v>
                </c:pt>
                <c:pt idx="6">
                  <c:v>49.250573391057337</c:v>
                </c:pt>
                <c:pt idx="7">
                  <c:v>19.272566240567251</c:v>
                </c:pt>
                <c:pt idx="8">
                  <c:v>72.986396248175581</c:v>
                </c:pt>
                <c:pt idx="9">
                  <c:v>40.240910585291118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3C8-4B4C-8958-1DA758A6F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31710032"/>
        <c:axId val="-2031718192"/>
      </c:barChart>
      <c:lineChart>
        <c:grouping val="standard"/>
        <c:varyColors val="0"/>
        <c:ser>
          <c:idx val="2"/>
          <c:order val="2"/>
          <c:tx>
            <c:strRef>
              <c:f>'[Planilla_Agua_Potable_Antioquia_2020.xls]AGUA POTABLE GRAFICAS 2020'!$O$8</c:f>
              <c:strCache>
                <c:ptCount val="1"/>
                <c:pt idx="0">
                  <c:v>Promedio Urbano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'[Planilla_Agua_Potable_Antioquia_2020.xls]AGUA POTABLE GRAFICAS 2020'!$A$9:$A$18</c:f>
              <c:strCache>
                <c:ptCount val="10"/>
                <c:pt idx="0">
                  <c:v>Magdalena Medio</c:v>
                </c:pt>
                <c:pt idx="1">
                  <c:v>Bajo Cauca</c:v>
                </c:pt>
                <c:pt idx="2">
                  <c:v>Uraba</c:v>
                </c:pt>
                <c:pt idx="3">
                  <c:v>Nordeste</c:v>
                </c:pt>
                <c:pt idx="4">
                  <c:v>Occidente</c:v>
                </c:pt>
                <c:pt idx="5">
                  <c:v>Norte</c:v>
                </c:pt>
                <c:pt idx="6">
                  <c:v>Oriente</c:v>
                </c:pt>
                <c:pt idx="7">
                  <c:v>Suroeste</c:v>
                </c:pt>
                <c:pt idx="8">
                  <c:v>Valle del Aburra</c:v>
                </c:pt>
                <c:pt idx="9">
                  <c:v>Total Antioquia</c:v>
                </c:pt>
              </c:strCache>
            </c:strRef>
          </c:cat>
          <c:val>
            <c:numRef>
              <c:f>'[Planilla_Agua_Potable_Antioquia_2020.xls]AGUA POTABLE GRAFICAS 2020'!$O$9:$O$18</c:f>
              <c:numCache>
                <c:formatCode>0.0</c:formatCode>
                <c:ptCount val="10"/>
                <c:pt idx="0">
                  <c:v>97.401207301964661</c:v>
                </c:pt>
                <c:pt idx="1">
                  <c:v>97.401207301964661</c:v>
                </c:pt>
                <c:pt idx="2">
                  <c:v>97.401207301964661</c:v>
                </c:pt>
                <c:pt idx="3">
                  <c:v>97.401207301964661</c:v>
                </c:pt>
                <c:pt idx="4">
                  <c:v>97.401207301964661</c:v>
                </c:pt>
                <c:pt idx="5">
                  <c:v>97.401207301964661</c:v>
                </c:pt>
                <c:pt idx="6">
                  <c:v>97.401207301964661</c:v>
                </c:pt>
                <c:pt idx="7">
                  <c:v>97.401207301964661</c:v>
                </c:pt>
                <c:pt idx="8">
                  <c:v>97.401207301964661</c:v>
                </c:pt>
                <c:pt idx="9">
                  <c:v>97.401207301964661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3C8-4B4C-8958-1DA758A6F9B2}"/>
            </c:ext>
          </c:extLst>
        </c:ser>
        <c:ser>
          <c:idx val="3"/>
          <c:order val="3"/>
          <c:tx>
            <c:strRef>
              <c:f>'[Planilla_Agua_Potable_Antioquia_2020.xls]AGUA POTABLE GRAFICAS 2020'!$P$8</c:f>
              <c:strCache>
                <c:ptCount val="1"/>
                <c:pt idx="0">
                  <c:v>Promedio Rural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'[Planilla_Agua_Potable_Antioquia_2020.xls]AGUA POTABLE GRAFICAS 2020'!$A$9:$A$18</c:f>
              <c:strCache>
                <c:ptCount val="10"/>
                <c:pt idx="0">
                  <c:v>Magdalena Medio</c:v>
                </c:pt>
                <c:pt idx="1">
                  <c:v>Bajo Cauca</c:v>
                </c:pt>
                <c:pt idx="2">
                  <c:v>Uraba</c:v>
                </c:pt>
                <c:pt idx="3">
                  <c:v>Nordeste</c:v>
                </c:pt>
                <c:pt idx="4">
                  <c:v>Occidente</c:v>
                </c:pt>
                <c:pt idx="5">
                  <c:v>Norte</c:v>
                </c:pt>
                <c:pt idx="6">
                  <c:v>Oriente</c:v>
                </c:pt>
                <c:pt idx="7">
                  <c:v>Suroeste</c:v>
                </c:pt>
                <c:pt idx="8">
                  <c:v>Valle del Aburra</c:v>
                </c:pt>
                <c:pt idx="9">
                  <c:v>Total Antioquia</c:v>
                </c:pt>
              </c:strCache>
            </c:strRef>
          </c:cat>
          <c:val>
            <c:numRef>
              <c:f>'[Planilla_Agua_Potable_Antioquia_2020.xls]AGUA POTABLE GRAFICAS 2020'!$P$9:$P$18</c:f>
              <c:numCache>
                <c:formatCode>0.0</c:formatCode>
                <c:ptCount val="10"/>
                <c:pt idx="0">
                  <c:v>40.240910585291118</c:v>
                </c:pt>
                <c:pt idx="1">
                  <c:v>40.240910585291118</c:v>
                </c:pt>
                <c:pt idx="2">
                  <c:v>40.240910585291118</c:v>
                </c:pt>
                <c:pt idx="3">
                  <c:v>40.240910585291118</c:v>
                </c:pt>
                <c:pt idx="4">
                  <c:v>40.240910585291118</c:v>
                </c:pt>
                <c:pt idx="5">
                  <c:v>40.240910585291118</c:v>
                </c:pt>
                <c:pt idx="6">
                  <c:v>40.240910585291118</c:v>
                </c:pt>
                <c:pt idx="7">
                  <c:v>40.240910585291118</c:v>
                </c:pt>
                <c:pt idx="8">
                  <c:v>40.240910585291118</c:v>
                </c:pt>
                <c:pt idx="9">
                  <c:v>40.240910585291118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3C8-4B4C-8958-1DA758A6F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31710032"/>
        <c:axId val="-2031718192"/>
      </c:lineChart>
      <c:catAx>
        <c:axId val="-203171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-2031718192"/>
        <c:crosses val="autoZero"/>
        <c:auto val="1"/>
        <c:lblAlgn val="ctr"/>
        <c:lblOffset val="100"/>
        <c:noMultiLvlLbl val="0"/>
      </c:catAx>
      <c:valAx>
        <c:axId val="-2031718192"/>
        <c:scaling>
          <c:orientation val="minMax"/>
          <c:max val="10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-2031710032"/>
        <c:crosses val="autoZero"/>
        <c:crossBetween val="between"/>
        <c:majorUnit val="20"/>
      </c:valAx>
      <c:spPr>
        <a:ln>
          <a:solidFill>
            <a:srgbClr val="4F81BD"/>
          </a:solidFill>
        </a:ln>
      </c:spPr>
    </c:plotArea>
    <c:legend>
      <c:legendPos val="b"/>
      <c:layout>
        <c:manualLayout>
          <c:xMode val="edge"/>
          <c:yMode val="edge"/>
          <c:x val="0.10757409992606916"/>
          <c:y val="0.94662792887952107"/>
          <c:w val="0.76072149390713384"/>
          <c:h val="5.0761861837977373E-2"/>
        </c:manualLayout>
      </c:layout>
      <c:overlay val="0"/>
      <c:txPr>
        <a:bodyPr/>
        <a:lstStyle/>
        <a:p>
          <a:pPr>
            <a:defRPr sz="1285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58CACC-18DE-4659-BBE7-C6ACB45F0DDE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33F4D505-71CB-4FA5-ADA8-1AC4CD28CDCF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CO" sz="1400" b="1" dirty="0">
              <a:solidFill>
                <a:schemeClr val="bg1"/>
              </a:solidFill>
            </a:rPr>
            <a:t>Justicia Hídrica</a:t>
          </a:r>
        </a:p>
      </dgm:t>
    </dgm:pt>
    <dgm:pt modelId="{B720016F-1A43-493B-98A4-C8FE226B2A79}" type="parTrans" cxnId="{7083960F-113A-4402-9B3C-51808AB62CDD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0B4D8081-5AF9-49B1-8DE8-DBF27034319C}" type="sibTrans" cxnId="{7083960F-113A-4402-9B3C-51808AB62CDD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643DFC84-D628-459F-ADAE-5E9612D36719}">
      <dgm:prSet phldrT="[Texto]" custT="1"/>
      <dgm:spPr>
        <a:solidFill>
          <a:srgbClr val="339933"/>
        </a:solidFill>
      </dgm:spPr>
      <dgm:t>
        <a:bodyPr/>
        <a:lstStyle/>
        <a:p>
          <a:r>
            <a:rPr lang="es-CO" sz="1200" b="1" dirty="0">
              <a:solidFill>
                <a:schemeClr val="bg1"/>
              </a:solidFill>
            </a:rPr>
            <a:t>Derecho ancestral al agua</a:t>
          </a:r>
        </a:p>
      </dgm:t>
    </dgm:pt>
    <dgm:pt modelId="{2C151305-CA2A-4096-B65E-4BB1A3AB93E6}" type="parTrans" cxnId="{CF6D8ECE-751C-437C-A77B-D08EC140439B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BFF104FB-7D85-4BA1-831C-B851F7B43D15}" type="sibTrans" cxnId="{CF6D8ECE-751C-437C-A77B-D08EC140439B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D1B8FCEC-DB0C-4CEC-9230-A9DE3447108B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CO" sz="1200" b="1">
              <a:solidFill>
                <a:schemeClr val="bg1"/>
              </a:solidFill>
            </a:rPr>
            <a:t>Perspectiva ambiental o gobernabilidad hidrológica</a:t>
          </a:r>
          <a:endParaRPr lang="es-CO" sz="1200" b="1" dirty="0">
            <a:solidFill>
              <a:schemeClr val="bg1"/>
            </a:solidFill>
          </a:endParaRPr>
        </a:p>
      </dgm:t>
    </dgm:pt>
    <dgm:pt modelId="{A90371E7-9D38-4CB0-A255-CDE7A124A200}" type="parTrans" cxnId="{0E826316-A558-49FF-AC8D-4CFB9FFD9216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B3CEB503-6103-4F80-A66C-E1956FE68050}" type="sibTrans" cxnId="{0E826316-A558-49FF-AC8D-4CFB9FFD9216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02803468-61A3-42FD-8BB6-AD331A345A4D}">
      <dgm:prSet phldrT="[Texto]" custT="1"/>
      <dgm:spPr>
        <a:solidFill>
          <a:srgbClr val="669900"/>
        </a:solidFill>
      </dgm:spPr>
      <dgm:t>
        <a:bodyPr/>
        <a:lstStyle/>
        <a:p>
          <a:r>
            <a:rPr lang="es-CO" sz="1200" b="1">
              <a:solidFill>
                <a:schemeClr val="bg1"/>
              </a:solidFill>
            </a:rPr>
            <a:t>Ecología: política –urbana - geopolítica</a:t>
          </a:r>
          <a:endParaRPr lang="es-CO" sz="1200" b="1" dirty="0">
            <a:solidFill>
              <a:schemeClr val="bg1"/>
            </a:solidFill>
          </a:endParaRPr>
        </a:p>
      </dgm:t>
    </dgm:pt>
    <dgm:pt modelId="{0ABB3452-FF25-47D2-AF40-FDB82503C28E}" type="parTrans" cxnId="{37DE37C4-1875-43CD-9700-099FD62AD9BB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3EC8A6C8-D346-40FA-A64B-4432A40BBBD1}" type="sibTrans" cxnId="{37DE37C4-1875-43CD-9700-099FD62AD9BB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100A7E05-1358-4D94-BA76-A9A33BE8EB6E}">
      <dgm:prSet phldrT="[Texto]" custT="1"/>
      <dgm:spPr/>
      <dgm:t>
        <a:bodyPr/>
        <a:lstStyle/>
        <a:p>
          <a:r>
            <a:rPr lang="es-CO" sz="1200" b="1" dirty="0">
              <a:solidFill>
                <a:schemeClr val="bg1"/>
              </a:solidFill>
            </a:rPr>
            <a:t>Otros: Geografía – Seguridad hídrica - Publicitación</a:t>
          </a:r>
        </a:p>
      </dgm:t>
    </dgm:pt>
    <dgm:pt modelId="{B2B32EC8-CF4D-4925-A05C-1A49DF0E5F09}" type="parTrans" cxnId="{2C677FE2-D93D-4E3C-958A-00F70A7AFD4D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CBCC616E-1367-4E51-9D6B-D35456DEF4E2}" type="sibTrans" cxnId="{2C677FE2-D93D-4E3C-958A-00F70A7AFD4D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62A55E66-390D-4B56-A97E-4E9AAD3F9644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sz="1200" b="1">
              <a:solidFill>
                <a:schemeClr val="bg1"/>
              </a:solidFill>
            </a:rPr>
            <a:t>Gobernanza hídrica</a:t>
          </a:r>
          <a:endParaRPr lang="es-CO" sz="1200" b="1" dirty="0">
            <a:solidFill>
              <a:schemeClr val="bg1"/>
            </a:solidFill>
          </a:endParaRPr>
        </a:p>
      </dgm:t>
    </dgm:pt>
    <dgm:pt modelId="{844B7914-EEA6-4361-86D1-8EBF86F2897D}" type="parTrans" cxnId="{E1F69B7B-8DCC-403A-9BF1-EEDC0A5E267C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E8F777FC-D727-4338-8C5B-B8306BCBFA94}" type="sibTrans" cxnId="{E1F69B7B-8DCC-403A-9BF1-EEDC0A5E267C}">
      <dgm:prSet/>
      <dgm:spPr/>
      <dgm:t>
        <a:bodyPr/>
        <a:lstStyle/>
        <a:p>
          <a:endParaRPr lang="es-CO" sz="2000" b="1">
            <a:solidFill>
              <a:schemeClr val="bg1"/>
            </a:solidFill>
          </a:endParaRPr>
        </a:p>
      </dgm:t>
    </dgm:pt>
    <dgm:pt modelId="{07621FA2-6CB3-4551-96CF-8EF6E49584C7}" type="pres">
      <dgm:prSet presAssocID="{3858CACC-18DE-4659-BBE7-C6ACB45F0DDE}" presName="cycle" presStyleCnt="0">
        <dgm:presLayoutVars>
          <dgm:dir/>
          <dgm:resizeHandles val="exact"/>
        </dgm:presLayoutVars>
      </dgm:prSet>
      <dgm:spPr/>
    </dgm:pt>
    <dgm:pt modelId="{5A8DBF14-D424-4439-9214-63D03DBB4A70}" type="pres">
      <dgm:prSet presAssocID="{33F4D505-71CB-4FA5-ADA8-1AC4CD28CDCF}" presName="node" presStyleLbl="node1" presStyleIdx="0" presStyleCnt="6" custScaleX="157538" custScaleY="109459">
        <dgm:presLayoutVars>
          <dgm:bulletEnabled val="1"/>
        </dgm:presLayoutVars>
      </dgm:prSet>
      <dgm:spPr/>
    </dgm:pt>
    <dgm:pt modelId="{FFC03A1D-2AD3-46B7-91DB-56F0A1020032}" type="pres">
      <dgm:prSet presAssocID="{33F4D505-71CB-4FA5-ADA8-1AC4CD28CDCF}" presName="spNode" presStyleCnt="0"/>
      <dgm:spPr/>
    </dgm:pt>
    <dgm:pt modelId="{E3145255-374D-43B8-B2CE-877C95B3269E}" type="pres">
      <dgm:prSet presAssocID="{0B4D8081-5AF9-49B1-8DE8-DBF27034319C}" presName="sibTrans" presStyleLbl="sibTrans1D1" presStyleIdx="0" presStyleCnt="6"/>
      <dgm:spPr/>
    </dgm:pt>
    <dgm:pt modelId="{33893614-0294-4E1D-9B98-40EE50C29774}" type="pres">
      <dgm:prSet presAssocID="{643DFC84-D628-459F-ADAE-5E9612D36719}" presName="node" presStyleLbl="node1" presStyleIdx="1" presStyleCnt="6" custScaleX="157538" custScaleY="109459">
        <dgm:presLayoutVars>
          <dgm:bulletEnabled val="1"/>
        </dgm:presLayoutVars>
      </dgm:prSet>
      <dgm:spPr/>
    </dgm:pt>
    <dgm:pt modelId="{8CFE4062-0EBC-4CFA-B8ED-B15429A31975}" type="pres">
      <dgm:prSet presAssocID="{643DFC84-D628-459F-ADAE-5E9612D36719}" presName="spNode" presStyleCnt="0"/>
      <dgm:spPr/>
    </dgm:pt>
    <dgm:pt modelId="{F68BF8D6-9C21-4F5D-8222-D4E898CB1902}" type="pres">
      <dgm:prSet presAssocID="{BFF104FB-7D85-4BA1-831C-B851F7B43D15}" presName="sibTrans" presStyleLbl="sibTrans1D1" presStyleIdx="1" presStyleCnt="6"/>
      <dgm:spPr/>
    </dgm:pt>
    <dgm:pt modelId="{A7547545-6055-4D47-BC1B-A127999C5B90}" type="pres">
      <dgm:prSet presAssocID="{D1B8FCEC-DB0C-4CEC-9230-A9DE3447108B}" presName="node" presStyleLbl="node1" presStyleIdx="2" presStyleCnt="6" custScaleX="157538" custScaleY="109459">
        <dgm:presLayoutVars>
          <dgm:bulletEnabled val="1"/>
        </dgm:presLayoutVars>
      </dgm:prSet>
      <dgm:spPr/>
    </dgm:pt>
    <dgm:pt modelId="{220029DD-170E-4915-9A27-346615F716B1}" type="pres">
      <dgm:prSet presAssocID="{D1B8FCEC-DB0C-4CEC-9230-A9DE3447108B}" presName="spNode" presStyleCnt="0"/>
      <dgm:spPr/>
    </dgm:pt>
    <dgm:pt modelId="{026EDE1C-0B80-41F9-B6BD-D8E7A79A68F9}" type="pres">
      <dgm:prSet presAssocID="{B3CEB503-6103-4F80-A66C-E1956FE68050}" presName="sibTrans" presStyleLbl="sibTrans1D1" presStyleIdx="2" presStyleCnt="6"/>
      <dgm:spPr/>
    </dgm:pt>
    <dgm:pt modelId="{BCAB2D91-7C01-49AA-B376-3963D8D82081}" type="pres">
      <dgm:prSet presAssocID="{02803468-61A3-42FD-8BB6-AD331A345A4D}" presName="node" presStyleLbl="node1" presStyleIdx="3" presStyleCnt="6" custScaleX="157538" custScaleY="109459">
        <dgm:presLayoutVars>
          <dgm:bulletEnabled val="1"/>
        </dgm:presLayoutVars>
      </dgm:prSet>
      <dgm:spPr/>
    </dgm:pt>
    <dgm:pt modelId="{7F22BC71-09D9-45FA-9C5D-98C5880DD892}" type="pres">
      <dgm:prSet presAssocID="{02803468-61A3-42FD-8BB6-AD331A345A4D}" presName="spNode" presStyleCnt="0"/>
      <dgm:spPr/>
    </dgm:pt>
    <dgm:pt modelId="{D5A4CA3C-A436-4A8B-A3AD-82C692865F70}" type="pres">
      <dgm:prSet presAssocID="{3EC8A6C8-D346-40FA-A64B-4432A40BBBD1}" presName="sibTrans" presStyleLbl="sibTrans1D1" presStyleIdx="3" presStyleCnt="6"/>
      <dgm:spPr/>
    </dgm:pt>
    <dgm:pt modelId="{48949F01-2BDE-44FD-BF3B-446C3348DC0E}" type="pres">
      <dgm:prSet presAssocID="{62A55E66-390D-4B56-A97E-4E9AAD3F9644}" presName="node" presStyleLbl="node1" presStyleIdx="4" presStyleCnt="6" custScaleX="157538" custScaleY="109459">
        <dgm:presLayoutVars>
          <dgm:bulletEnabled val="1"/>
        </dgm:presLayoutVars>
      </dgm:prSet>
      <dgm:spPr/>
    </dgm:pt>
    <dgm:pt modelId="{B62077E9-0AE6-4806-8D62-7DDFA14F1012}" type="pres">
      <dgm:prSet presAssocID="{62A55E66-390D-4B56-A97E-4E9AAD3F9644}" presName="spNode" presStyleCnt="0"/>
      <dgm:spPr/>
    </dgm:pt>
    <dgm:pt modelId="{B928C773-7F02-4B94-83D0-A910BCC283E6}" type="pres">
      <dgm:prSet presAssocID="{E8F777FC-D727-4338-8C5B-B8306BCBFA94}" presName="sibTrans" presStyleLbl="sibTrans1D1" presStyleIdx="4" presStyleCnt="6"/>
      <dgm:spPr/>
    </dgm:pt>
    <dgm:pt modelId="{5E57D87D-A6BD-470E-AE99-0D345BAE36D3}" type="pres">
      <dgm:prSet presAssocID="{100A7E05-1358-4D94-BA76-A9A33BE8EB6E}" presName="node" presStyleLbl="node1" presStyleIdx="5" presStyleCnt="6" custScaleX="157538" custScaleY="109459">
        <dgm:presLayoutVars>
          <dgm:bulletEnabled val="1"/>
        </dgm:presLayoutVars>
      </dgm:prSet>
      <dgm:spPr/>
    </dgm:pt>
    <dgm:pt modelId="{DE1EAC27-D62F-4806-8519-D160829FCBE9}" type="pres">
      <dgm:prSet presAssocID="{100A7E05-1358-4D94-BA76-A9A33BE8EB6E}" presName="spNode" presStyleCnt="0"/>
      <dgm:spPr/>
    </dgm:pt>
    <dgm:pt modelId="{CCE4DBF6-AC64-4104-A413-10424A5AD848}" type="pres">
      <dgm:prSet presAssocID="{CBCC616E-1367-4E51-9D6B-D35456DEF4E2}" presName="sibTrans" presStyleLbl="sibTrans1D1" presStyleIdx="5" presStyleCnt="6"/>
      <dgm:spPr/>
    </dgm:pt>
  </dgm:ptLst>
  <dgm:cxnLst>
    <dgm:cxn modelId="{7083960F-113A-4402-9B3C-51808AB62CDD}" srcId="{3858CACC-18DE-4659-BBE7-C6ACB45F0DDE}" destId="{33F4D505-71CB-4FA5-ADA8-1AC4CD28CDCF}" srcOrd="0" destOrd="0" parTransId="{B720016F-1A43-493B-98A4-C8FE226B2A79}" sibTransId="{0B4D8081-5AF9-49B1-8DE8-DBF27034319C}"/>
    <dgm:cxn modelId="{0E826316-A558-49FF-AC8D-4CFB9FFD9216}" srcId="{3858CACC-18DE-4659-BBE7-C6ACB45F0DDE}" destId="{D1B8FCEC-DB0C-4CEC-9230-A9DE3447108B}" srcOrd="2" destOrd="0" parTransId="{A90371E7-9D38-4CB0-A255-CDE7A124A200}" sibTransId="{B3CEB503-6103-4F80-A66C-E1956FE68050}"/>
    <dgm:cxn modelId="{83702121-B29F-4872-9901-C4B4983A9F0E}" type="presOf" srcId="{3858CACC-18DE-4659-BBE7-C6ACB45F0DDE}" destId="{07621FA2-6CB3-4551-96CF-8EF6E49584C7}" srcOrd="0" destOrd="0" presId="urn:microsoft.com/office/officeart/2005/8/layout/cycle6"/>
    <dgm:cxn modelId="{137B1A24-D5AF-4272-A13F-16282DD75602}" type="presOf" srcId="{02803468-61A3-42FD-8BB6-AD331A345A4D}" destId="{BCAB2D91-7C01-49AA-B376-3963D8D82081}" srcOrd="0" destOrd="0" presId="urn:microsoft.com/office/officeart/2005/8/layout/cycle6"/>
    <dgm:cxn modelId="{074B5227-531B-4B22-B671-229767F29070}" type="presOf" srcId="{643DFC84-D628-459F-ADAE-5E9612D36719}" destId="{33893614-0294-4E1D-9B98-40EE50C29774}" srcOrd="0" destOrd="0" presId="urn:microsoft.com/office/officeart/2005/8/layout/cycle6"/>
    <dgm:cxn modelId="{BCB3602E-9D9A-465C-8ED0-442F8CEE43FD}" type="presOf" srcId="{3EC8A6C8-D346-40FA-A64B-4432A40BBBD1}" destId="{D5A4CA3C-A436-4A8B-A3AD-82C692865F70}" srcOrd="0" destOrd="0" presId="urn:microsoft.com/office/officeart/2005/8/layout/cycle6"/>
    <dgm:cxn modelId="{BDC91237-BC7B-4A1C-8B03-4C0C6F14FF7F}" type="presOf" srcId="{33F4D505-71CB-4FA5-ADA8-1AC4CD28CDCF}" destId="{5A8DBF14-D424-4439-9214-63D03DBB4A70}" srcOrd="0" destOrd="0" presId="urn:microsoft.com/office/officeart/2005/8/layout/cycle6"/>
    <dgm:cxn modelId="{5297504B-5440-48D8-9BED-9ACE8FE6AABE}" type="presOf" srcId="{100A7E05-1358-4D94-BA76-A9A33BE8EB6E}" destId="{5E57D87D-A6BD-470E-AE99-0D345BAE36D3}" srcOrd="0" destOrd="0" presId="urn:microsoft.com/office/officeart/2005/8/layout/cycle6"/>
    <dgm:cxn modelId="{E1F69B7B-8DCC-403A-9BF1-EEDC0A5E267C}" srcId="{3858CACC-18DE-4659-BBE7-C6ACB45F0DDE}" destId="{62A55E66-390D-4B56-A97E-4E9AAD3F9644}" srcOrd="4" destOrd="0" parTransId="{844B7914-EEA6-4361-86D1-8EBF86F2897D}" sibTransId="{E8F777FC-D727-4338-8C5B-B8306BCBFA94}"/>
    <dgm:cxn modelId="{9A3E2C8D-9FAE-4BE7-8BB4-869C9538F8F2}" type="presOf" srcId="{D1B8FCEC-DB0C-4CEC-9230-A9DE3447108B}" destId="{A7547545-6055-4D47-BC1B-A127999C5B90}" srcOrd="0" destOrd="0" presId="urn:microsoft.com/office/officeart/2005/8/layout/cycle6"/>
    <dgm:cxn modelId="{81A07192-A236-4792-8A34-A4EF988BF106}" type="presOf" srcId="{E8F777FC-D727-4338-8C5B-B8306BCBFA94}" destId="{B928C773-7F02-4B94-83D0-A910BCC283E6}" srcOrd="0" destOrd="0" presId="urn:microsoft.com/office/officeart/2005/8/layout/cycle6"/>
    <dgm:cxn modelId="{C551EF97-32B9-4CE8-80F5-F208B211B98F}" type="presOf" srcId="{B3CEB503-6103-4F80-A66C-E1956FE68050}" destId="{026EDE1C-0B80-41F9-B6BD-D8E7A79A68F9}" srcOrd="0" destOrd="0" presId="urn:microsoft.com/office/officeart/2005/8/layout/cycle6"/>
    <dgm:cxn modelId="{6FEB87A1-55F1-4E70-91B4-0FA731881B3E}" type="presOf" srcId="{CBCC616E-1367-4E51-9D6B-D35456DEF4E2}" destId="{CCE4DBF6-AC64-4104-A413-10424A5AD848}" srcOrd="0" destOrd="0" presId="urn:microsoft.com/office/officeart/2005/8/layout/cycle6"/>
    <dgm:cxn modelId="{37DE37C4-1875-43CD-9700-099FD62AD9BB}" srcId="{3858CACC-18DE-4659-BBE7-C6ACB45F0DDE}" destId="{02803468-61A3-42FD-8BB6-AD331A345A4D}" srcOrd="3" destOrd="0" parTransId="{0ABB3452-FF25-47D2-AF40-FDB82503C28E}" sibTransId="{3EC8A6C8-D346-40FA-A64B-4432A40BBBD1}"/>
    <dgm:cxn modelId="{CF6D8ECE-751C-437C-A77B-D08EC140439B}" srcId="{3858CACC-18DE-4659-BBE7-C6ACB45F0DDE}" destId="{643DFC84-D628-459F-ADAE-5E9612D36719}" srcOrd="1" destOrd="0" parTransId="{2C151305-CA2A-4096-B65E-4BB1A3AB93E6}" sibTransId="{BFF104FB-7D85-4BA1-831C-B851F7B43D15}"/>
    <dgm:cxn modelId="{BE17E8CF-291B-455A-A11A-51F25FA1D414}" type="presOf" srcId="{BFF104FB-7D85-4BA1-831C-B851F7B43D15}" destId="{F68BF8D6-9C21-4F5D-8222-D4E898CB1902}" srcOrd="0" destOrd="0" presId="urn:microsoft.com/office/officeart/2005/8/layout/cycle6"/>
    <dgm:cxn modelId="{2C677FE2-D93D-4E3C-958A-00F70A7AFD4D}" srcId="{3858CACC-18DE-4659-BBE7-C6ACB45F0DDE}" destId="{100A7E05-1358-4D94-BA76-A9A33BE8EB6E}" srcOrd="5" destOrd="0" parTransId="{B2B32EC8-CF4D-4925-A05C-1A49DF0E5F09}" sibTransId="{CBCC616E-1367-4E51-9D6B-D35456DEF4E2}"/>
    <dgm:cxn modelId="{9EE011EE-9345-4333-BD0E-EE64C57EC276}" type="presOf" srcId="{62A55E66-390D-4B56-A97E-4E9AAD3F9644}" destId="{48949F01-2BDE-44FD-BF3B-446C3348DC0E}" srcOrd="0" destOrd="0" presId="urn:microsoft.com/office/officeart/2005/8/layout/cycle6"/>
    <dgm:cxn modelId="{45F00FF2-50E9-4539-87C0-F96E5AABBCC4}" type="presOf" srcId="{0B4D8081-5AF9-49B1-8DE8-DBF27034319C}" destId="{E3145255-374D-43B8-B2CE-877C95B3269E}" srcOrd="0" destOrd="0" presId="urn:microsoft.com/office/officeart/2005/8/layout/cycle6"/>
    <dgm:cxn modelId="{929D53C0-F424-458D-9F89-89EAE0C444C9}" type="presParOf" srcId="{07621FA2-6CB3-4551-96CF-8EF6E49584C7}" destId="{5A8DBF14-D424-4439-9214-63D03DBB4A70}" srcOrd="0" destOrd="0" presId="urn:microsoft.com/office/officeart/2005/8/layout/cycle6"/>
    <dgm:cxn modelId="{597D2589-C76A-422A-B465-2244B8C897FD}" type="presParOf" srcId="{07621FA2-6CB3-4551-96CF-8EF6E49584C7}" destId="{FFC03A1D-2AD3-46B7-91DB-56F0A1020032}" srcOrd="1" destOrd="0" presId="urn:microsoft.com/office/officeart/2005/8/layout/cycle6"/>
    <dgm:cxn modelId="{0078D9E7-BC6D-4190-A23E-B322FB314D87}" type="presParOf" srcId="{07621FA2-6CB3-4551-96CF-8EF6E49584C7}" destId="{E3145255-374D-43B8-B2CE-877C95B3269E}" srcOrd="2" destOrd="0" presId="urn:microsoft.com/office/officeart/2005/8/layout/cycle6"/>
    <dgm:cxn modelId="{E51AD218-0A70-4170-9F44-770072BEE643}" type="presParOf" srcId="{07621FA2-6CB3-4551-96CF-8EF6E49584C7}" destId="{33893614-0294-4E1D-9B98-40EE50C29774}" srcOrd="3" destOrd="0" presId="urn:microsoft.com/office/officeart/2005/8/layout/cycle6"/>
    <dgm:cxn modelId="{4FBF1CD5-486B-461B-A958-C321E494BBB7}" type="presParOf" srcId="{07621FA2-6CB3-4551-96CF-8EF6E49584C7}" destId="{8CFE4062-0EBC-4CFA-B8ED-B15429A31975}" srcOrd="4" destOrd="0" presId="urn:microsoft.com/office/officeart/2005/8/layout/cycle6"/>
    <dgm:cxn modelId="{5E361EFA-5052-412E-8001-D36649F2A0BC}" type="presParOf" srcId="{07621FA2-6CB3-4551-96CF-8EF6E49584C7}" destId="{F68BF8D6-9C21-4F5D-8222-D4E898CB1902}" srcOrd="5" destOrd="0" presId="urn:microsoft.com/office/officeart/2005/8/layout/cycle6"/>
    <dgm:cxn modelId="{2E97AAE2-AFF9-4E00-9CBF-7AA6EB5A867E}" type="presParOf" srcId="{07621FA2-6CB3-4551-96CF-8EF6E49584C7}" destId="{A7547545-6055-4D47-BC1B-A127999C5B90}" srcOrd="6" destOrd="0" presId="urn:microsoft.com/office/officeart/2005/8/layout/cycle6"/>
    <dgm:cxn modelId="{C8F698F5-5476-4EC8-9768-D6FA2522D131}" type="presParOf" srcId="{07621FA2-6CB3-4551-96CF-8EF6E49584C7}" destId="{220029DD-170E-4915-9A27-346615F716B1}" srcOrd="7" destOrd="0" presId="urn:microsoft.com/office/officeart/2005/8/layout/cycle6"/>
    <dgm:cxn modelId="{8720D411-D4CD-43F6-9DDC-B30000120E06}" type="presParOf" srcId="{07621FA2-6CB3-4551-96CF-8EF6E49584C7}" destId="{026EDE1C-0B80-41F9-B6BD-D8E7A79A68F9}" srcOrd="8" destOrd="0" presId="urn:microsoft.com/office/officeart/2005/8/layout/cycle6"/>
    <dgm:cxn modelId="{D60D409F-2482-4F8F-B271-9736D1B4C95B}" type="presParOf" srcId="{07621FA2-6CB3-4551-96CF-8EF6E49584C7}" destId="{BCAB2D91-7C01-49AA-B376-3963D8D82081}" srcOrd="9" destOrd="0" presId="urn:microsoft.com/office/officeart/2005/8/layout/cycle6"/>
    <dgm:cxn modelId="{5E9FBDB0-8AF2-4A54-8676-3933B9A479A8}" type="presParOf" srcId="{07621FA2-6CB3-4551-96CF-8EF6E49584C7}" destId="{7F22BC71-09D9-45FA-9C5D-98C5880DD892}" srcOrd="10" destOrd="0" presId="urn:microsoft.com/office/officeart/2005/8/layout/cycle6"/>
    <dgm:cxn modelId="{3A915C5A-4B8F-47D0-8559-5BF7005C38AB}" type="presParOf" srcId="{07621FA2-6CB3-4551-96CF-8EF6E49584C7}" destId="{D5A4CA3C-A436-4A8B-A3AD-82C692865F70}" srcOrd="11" destOrd="0" presId="urn:microsoft.com/office/officeart/2005/8/layout/cycle6"/>
    <dgm:cxn modelId="{5763FBE6-69AF-4342-9E10-90CF07E2F0AC}" type="presParOf" srcId="{07621FA2-6CB3-4551-96CF-8EF6E49584C7}" destId="{48949F01-2BDE-44FD-BF3B-446C3348DC0E}" srcOrd="12" destOrd="0" presId="urn:microsoft.com/office/officeart/2005/8/layout/cycle6"/>
    <dgm:cxn modelId="{55B155D5-CEEB-4A61-B305-BF6D5DECC6D8}" type="presParOf" srcId="{07621FA2-6CB3-4551-96CF-8EF6E49584C7}" destId="{B62077E9-0AE6-4806-8D62-7DDFA14F1012}" srcOrd="13" destOrd="0" presId="urn:microsoft.com/office/officeart/2005/8/layout/cycle6"/>
    <dgm:cxn modelId="{D20765E9-4BA9-4991-AAA7-C94FF5494FF1}" type="presParOf" srcId="{07621FA2-6CB3-4551-96CF-8EF6E49584C7}" destId="{B928C773-7F02-4B94-83D0-A910BCC283E6}" srcOrd="14" destOrd="0" presId="urn:microsoft.com/office/officeart/2005/8/layout/cycle6"/>
    <dgm:cxn modelId="{9E58602F-A338-40A5-8A2E-20B83B6D8B69}" type="presParOf" srcId="{07621FA2-6CB3-4551-96CF-8EF6E49584C7}" destId="{5E57D87D-A6BD-470E-AE99-0D345BAE36D3}" srcOrd="15" destOrd="0" presId="urn:microsoft.com/office/officeart/2005/8/layout/cycle6"/>
    <dgm:cxn modelId="{631C441C-FB0D-4AE5-BCFF-913B248F096C}" type="presParOf" srcId="{07621FA2-6CB3-4551-96CF-8EF6E49584C7}" destId="{DE1EAC27-D62F-4806-8519-D160829FCBE9}" srcOrd="16" destOrd="0" presId="urn:microsoft.com/office/officeart/2005/8/layout/cycle6"/>
    <dgm:cxn modelId="{08B2A09A-D6E1-4095-B5D6-BC64CF4A558A}" type="presParOf" srcId="{07621FA2-6CB3-4551-96CF-8EF6E49584C7}" destId="{CCE4DBF6-AC64-4104-A413-10424A5AD848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DBF14-D424-4439-9214-63D03DBB4A70}">
      <dsp:nvSpPr>
        <dsp:cNvPr id="0" name=""/>
        <dsp:cNvSpPr/>
      </dsp:nvSpPr>
      <dsp:spPr>
        <a:xfrm>
          <a:off x="2230205" y="-38113"/>
          <a:ext cx="2040178" cy="921399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solidFill>
                <a:schemeClr val="bg1"/>
              </a:solidFill>
            </a:rPr>
            <a:t>Justicia Hídrica</a:t>
          </a:r>
        </a:p>
      </dsp:txBody>
      <dsp:txXfrm>
        <a:off x="2275184" y="6866"/>
        <a:ext cx="1950220" cy="831441"/>
      </dsp:txXfrm>
    </dsp:sp>
    <dsp:sp modelId="{E3145255-374D-43B8-B2CE-877C95B3269E}">
      <dsp:nvSpPr>
        <dsp:cNvPr id="0" name=""/>
        <dsp:cNvSpPr/>
      </dsp:nvSpPr>
      <dsp:spPr>
        <a:xfrm>
          <a:off x="1267084" y="422586"/>
          <a:ext cx="3966419" cy="3966419"/>
        </a:xfrm>
        <a:custGeom>
          <a:avLst/>
          <a:gdLst/>
          <a:ahLst/>
          <a:cxnLst/>
          <a:rect l="0" t="0" r="0" b="0"/>
          <a:pathLst>
            <a:path>
              <a:moveTo>
                <a:pt x="3006842" y="284593"/>
              </a:moveTo>
              <a:arcTo wR="1983209" hR="1983209" stAng="18064459" swAng="703601"/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93614-0294-4E1D-9B98-40EE50C29774}">
      <dsp:nvSpPr>
        <dsp:cNvPr id="0" name=""/>
        <dsp:cNvSpPr/>
      </dsp:nvSpPr>
      <dsp:spPr>
        <a:xfrm>
          <a:off x="3947715" y="953491"/>
          <a:ext cx="2040178" cy="921399"/>
        </a:xfrm>
        <a:prstGeom prst="roundRect">
          <a:avLst/>
        </a:prstGeom>
        <a:solidFill>
          <a:srgbClr val="339933"/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>
              <a:solidFill>
                <a:schemeClr val="bg1"/>
              </a:solidFill>
            </a:rPr>
            <a:t>Derecho ancestral al agua</a:t>
          </a:r>
        </a:p>
      </dsp:txBody>
      <dsp:txXfrm>
        <a:off x="3992694" y="998470"/>
        <a:ext cx="1950220" cy="831441"/>
      </dsp:txXfrm>
    </dsp:sp>
    <dsp:sp modelId="{F68BF8D6-9C21-4F5D-8222-D4E898CB1902}">
      <dsp:nvSpPr>
        <dsp:cNvPr id="0" name=""/>
        <dsp:cNvSpPr/>
      </dsp:nvSpPr>
      <dsp:spPr>
        <a:xfrm>
          <a:off x="1267084" y="422586"/>
          <a:ext cx="3966419" cy="3966419"/>
        </a:xfrm>
        <a:custGeom>
          <a:avLst/>
          <a:gdLst/>
          <a:ahLst/>
          <a:cxnLst/>
          <a:rect l="0" t="0" r="0" b="0"/>
          <a:pathLst>
            <a:path>
              <a:moveTo>
                <a:pt x="3896851" y="1462542"/>
              </a:moveTo>
              <a:arcTo wR="1983209" hR="1983209" stAng="20686759" swAng="1826483"/>
            </a:path>
          </a:pathLst>
        </a:custGeom>
        <a:noFill/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47545-6055-4D47-BC1B-A127999C5B90}">
      <dsp:nvSpPr>
        <dsp:cNvPr id="0" name=""/>
        <dsp:cNvSpPr/>
      </dsp:nvSpPr>
      <dsp:spPr>
        <a:xfrm>
          <a:off x="3947715" y="2936701"/>
          <a:ext cx="2040178" cy="921399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>
              <a:solidFill>
                <a:schemeClr val="bg1"/>
              </a:solidFill>
            </a:rPr>
            <a:t>Perspectiva ambiental o gobernabilidad hidrológica</a:t>
          </a:r>
          <a:endParaRPr lang="es-CO" sz="1200" b="1" kern="1200" dirty="0">
            <a:solidFill>
              <a:schemeClr val="bg1"/>
            </a:solidFill>
          </a:endParaRPr>
        </a:p>
      </dsp:txBody>
      <dsp:txXfrm>
        <a:off x="3992694" y="2981680"/>
        <a:ext cx="1950220" cy="831441"/>
      </dsp:txXfrm>
    </dsp:sp>
    <dsp:sp modelId="{026EDE1C-0B80-41F9-B6BD-D8E7A79A68F9}">
      <dsp:nvSpPr>
        <dsp:cNvPr id="0" name=""/>
        <dsp:cNvSpPr/>
      </dsp:nvSpPr>
      <dsp:spPr>
        <a:xfrm>
          <a:off x="1267084" y="422586"/>
          <a:ext cx="3966419" cy="3966419"/>
        </a:xfrm>
        <a:custGeom>
          <a:avLst/>
          <a:gdLst/>
          <a:ahLst/>
          <a:cxnLst/>
          <a:rect l="0" t="0" r="0" b="0"/>
          <a:pathLst>
            <a:path>
              <a:moveTo>
                <a:pt x="3330709" y="3438326"/>
              </a:moveTo>
              <a:arcTo wR="1983209" hR="1983209" stAng="2831940" swAng="703601"/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AB2D91-7C01-49AA-B376-3963D8D82081}">
      <dsp:nvSpPr>
        <dsp:cNvPr id="0" name=""/>
        <dsp:cNvSpPr/>
      </dsp:nvSpPr>
      <dsp:spPr>
        <a:xfrm>
          <a:off x="2230205" y="3928306"/>
          <a:ext cx="2040178" cy="921399"/>
        </a:xfrm>
        <a:prstGeom prst="roundRect">
          <a:avLst/>
        </a:prstGeom>
        <a:solidFill>
          <a:srgbClr val="669900"/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>
              <a:solidFill>
                <a:schemeClr val="bg1"/>
              </a:solidFill>
            </a:rPr>
            <a:t>Ecología: política –urbana - geopolítica</a:t>
          </a:r>
          <a:endParaRPr lang="es-CO" sz="1200" b="1" kern="1200" dirty="0">
            <a:solidFill>
              <a:schemeClr val="bg1"/>
            </a:solidFill>
          </a:endParaRPr>
        </a:p>
      </dsp:txBody>
      <dsp:txXfrm>
        <a:off x="2275184" y="3973285"/>
        <a:ext cx="1950220" cy="831441"/>
      </dsp:txXfrm>
    </dsp:sp>
    <dsp:sp modelId="{D5A4CA3C-A436-4A8B-A3AD-82C692865F70}">
      <dsp:nvSpPr>
        <dsp:cNvPr id="0" name=""/>
        <dsp:cNvSpPr/>
      </dsp:nvSpPr>
      <dsp:spPr>
        <a:xfrm>
          <a:off x="1267084" y="422586"/>
          <a:ext cx="3966419" cy="3966419"/>
        </a:xfrm>
        <a:custGeom>
          <a:avLst/>
          <a:gdLst/>
          <a:ahLst/>
          <a:cxnLst/>
          <a:rect l="0" t="0" r="0" b="0"/>
          <a:pathLst>
            <a:path>
              <a:moveTo>
                <a:pt x="959577" y="3681825"/>
              </a:moveTo>
              <a:arcTo wR="1983209" hR="1983209" stAng="7264459" swAng="703601"/>
            </a:path>
          </a:pathLst>
        </a:cu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49F01-2BDE-44FD-BF3B-446C3348DC0E}">
      <dsp:nvSpPr>
        <dsp:cNvPr id="0" name=""/>
        <dsp:cNvSpPr/>
      </dsp:nvSpPr>
      <dsp:spPr>
        <a:xfrm>
          <a:off x="512695" y="2936701"/>
          <a:ext cx="2040178" cy="921399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>
              <a:solidFill>
                <a:schemeClr val="bg1"/>
              </a:solidFill>
            </a:rPr>
            <a:t>Gobernanza hídrica</a:t>
          </a:r>
          <a:endParaRPr lang="es-CO" sz="1200" b="1" kern="1200" dirty="0">
            <a:solidFill>
              <a:schemeClr val="bg1"/>
            </a:solidFill>
          </a:endParaRPr>
        </a:p>
      </dsp:txBody>
      <dsp:txXfrm>
        <a:off x="557674" y="2981680"/>
        <a:ext cx="1950220" cy="831441"/>
      </dsp:txXfrm>
    </dsp:sp>
    <dsp:sp modelId="{B928C773-7F02-4B94-83D0-A910BCC283E6}">
      <dsp:nvSpPr>
        <dsp:cNvPr id="0" name=""/>
        <dsp:cNvSpPr/>
      </dsp:nvSpPr>
      <dsp:spPr>
        <a:xfrm>
          <a:off x="1267084" y="422586"/>
          <a:ext cx="3966419" cy="3966419"/>
        </a:xfrm>
        <a:custGeom>
          <a:avLst/>
          <a:gdLst/>
          <a:ahLst/>
          <a:cxnLst/>
          <a:rect l="0" t="0" r="0" b="0"/>
          <a:pathLst>
            <a:path>
              <a:moveTo>
                <a:pt x="69567" y="2503876"/>
              </a:moveTo>
              <a:arcTo wR="1983209" hR="1983209" stAng="9886759" swAng="1826483"/>
            </a:path>
          </a:pathLst>
        </a:custGeom>
        <a:noFill/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7D87D-A6BD-470E-AE99-0D345BAE36D3}">
      <dsp:nvSpPr>
        <dsp:cNvPr id="0" name=""/>
        <dsp:cNvSpPr/>
      </dsp:nvSpPr>
      <dsp:spPr>
        <a:xfrm>
          <a:off x="512695" y="953491"/>
          <a:ext cx="2040178" cy="9213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>
              <a:solidFill>
                <a:schemeClr val="bg1"/>
              </a:solidFill>
            </a:rPr>
            <a:t>Otros: Geografía – Seguridad hídrica - Publicitación</a:t>
          </a:r>
        </a:p>
      </dsp:txBody>
      <dsp:txXfrm>
        <a:off x="557674" y="998470"/>
        <a:ext cx="1950220" cy="831441"/>
      </dsp:txXfrm>
    </dsp:sp>
    <dsp:sp modelId="{CCE4DBF6-AC64-4104-A413-10424A5AD848}">
      <dsp:nvSpPr>
        <dsp:cNvPr id="0" name=""/>
        <dsp:cNvSpPr/>
      </dsp:nvSpPr>
      <dsp:spPr>
        <a:xfrm>
          <a:off x="1267084" y="422586"/>
          <a:ext cx="3966419" cy="3966419"/>
        </a:xfrm>
        <a:custGeom>
          <a:avLst/>
          <a:gdLst/>
          <a:ahLst/>
          <a:cxnLst/>
          <a:rect l="0" t="0" r="0" b="0"/>
          <a:pathLst>
            <a:path>
              <a:moveTo>
                <a:pt x="635709" y="528093"/>
              </a:moveTo>
              <a:arcTo wR="1983209" hR="1983209" stAng="13631940" swAng="703601"/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0.08353</cdr:x>
      <cdr:y>0.02559</cdr:y>
    </cdr:from>
    <cdr:to>
      <cdr:x>0.94175</cdr:x>
      <cdr:y>0.10647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680463" y="107310"/>
          <a:ext cx="6991771" cy="339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CO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Coberturas</a:t>
          </a:r>
          <a:r>
            <a:rPr lang="es-CO" sz="12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de Viviendas con Agua Potable Urbano y Rural por Subregión - Antioquia 2020</a:t>
          </a:r>
          <a:endParaRPr lang="es-CO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395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422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1077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58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4225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530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1011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588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947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96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941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492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072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752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65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476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EB479-88BA-4044-95BF-BBACA2CF7D40}" type="datetimeFigureOut">
              <a:rPr lang="es-CO" smtClean="0"/>
              <a:t>11/09/2023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073BFAD-25D3-4AAB-AD2E-5ED4E3D082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047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3318" y="4807974"/>
            <a:ext cx="1657350" cy="1868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262" y="4873458"/>
            <a:ext cx="844653" cy="894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5301">
            <a:off x="10774798" y="4408725"/>
            <a:ext cx="632208" cy="60817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7979">
            <a:off x="11211389" y="3771873"/>
            <a:ext cx="5238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8181">
            <a:off x="11437854" y="4426084"/>
            <a:ext cx="52387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ángulo 9"/>
          <p:cNvSpPr/>
          <p:nvPr/>
        </p:nvSpPr>
        <p:spPr>
          <a:xfrm>
            <a:off x="0" y="6741894"/>
            <a:ext cx="12192000" cy="11610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50509A39-7157-409A-89F8-999B7F933C4E}"/>
              </a:ext>
            </a:extLst>
          </p:cNvPr>
          <p:cNvSpPr txBox="1">
            <a:spLocks/>
          </p:cNvSpPr>
          <p:nvPr/>
        </p:nvSpPr>
        <p:spPr>
          <a:xfrm>
            <a:off x="2246313" y="1166219"/>
            <a:ext cx="8863647" cy="22856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sz="3200" b="1"/>
              <a:t>JUSTICIA HÍDRICA TERRITORIAL</a:t>
            </a:r>
            <a:br>
              <a:rPr lang="es-CO" sz="3200" b="1"/>
            </a:br>
            <a:br>
              <a:rPr lang="es-CO" sz="3200" b="1"/>
            </a:br>
            <a:r>
              <a:rPr lang="es-CO" sz="3200" b="1"/>
              <a:t>Mirada alternativa desde el sur global para la protección del acceso al agua potable</a:t>
            </a:r>
            <a:endParaRPr lang="es-CO" sz="3200" b="1" dirty="0"/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C72C19E8-B83A-443E-A8BE-38EFF6C03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971226"/>
            <a:ext cx="8132127" cy="932436"/>
          </a:xfrm>
        </p:spPr>
        <p:txBody>
          <a:bodyPr>
            <a:normAutofit fontScale="40000" lnSpcReduction="20000"/>
          </a:bodyPr>
          <a:lstStyle/>
          <a:p>
            <a:pPr lvl="1"/>
            <a:r>
              <a:rPr lang="es-CO" sz="3600" b="1" dirty="0">
                <a:solidFill>
                  <a:schemeClr val="tx1"/>
                </a:solidFill>
              </a:rPr>
              <a:t>LUZ ASTRID ALVAREZ PATIÑO</a:t>
            </a:r>
          </a:p>
          <a:p>
            <a:pPr lvl="1"/>
            <a:r>
              <a:rPr lang="es-CO" sz="3600" b="1" dirty="0">
                <a:solidFill>
                  <a:schemeClr val="tx1"/>
                </a:solidFill>
              </a:rPr>
              <a:t>lastrid.alvarez@udea.edu.co</a:t>
            </a:r>
          </a:p>
          <a:p>
            <a:pPr lvl="1"/>
            <a:r>
              <a:rPr lang="es-CO" sz="3600" b="1" dirty="0">
                <a:solidFill>
                  <a:schemeClr val="tx1"/>
                </a:solidFill>
              </a:rPr>
              <a:t>2023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05326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3318" y="4807974"/>
            <a:ext cx="1657350" cy="1868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262" y="4873458"/>
            <a:ext cx="844653" cy="894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5301">
            <a:off x="10774798" y="4408725"/>
            <a:ext cx="632208" cy="60817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7979">
            <a:off x="11211389" y="3771873"/>
            <a:ext cx="5238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8181">
            <a:off x="11437854" y="4426084"/>
            <a:ext cx="52387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ángulo 9"/>
          <p:cNvSpPr/>
          <p:nvPr/>
        </p:nvSpPr>
        <p:spPr>
          <a:xfrm>
            <a:off x="0" y="6741894"/>
            <a:ext cx="12192000" cy="11610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50509A39-7157-409A-89F8-999B7F933C4E}"/>
              </a:ext>
            </a:extLst>
          </p:cNvPr>
          <p:cNvSpPr txBox="1">
            <a:spLocks/>
          </p:cNvSpPr>
          <p:nvPr/>
        </p:nvSpPr>
        <p:spPr>
          <a:xfrm>
            <a:off x="1636643" y="480984"/>
            <a:ext cx="8918714" cy="772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3900" b="1" dirty="0"/>
              <a:t>CONCLUSIONES</a:t>
            </a:r>
            <a:endParaRPr lang="es-CO" sz="3900" b="1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8DD9D213-2244-435A-9526-541586CDF595}"/>
              </a:ext>
            </a:extLst>
          </p:cNvPr>
          <p:cNvSpPr txBox="1">
            <a:spLocks/>
          </p:cNvSpPr>
          <p:nvPr/>
        </p:nvSpPr>
        <p:spPr>
          <a:xfrm>
            <a:off x="1851660" y="1645920"/>
            <a:ext cx="8771659" cy="457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s-ES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-La justicia hídrica se enmarca en las teorías de justicia ambiental – </a:t>
            </a:r>
            <a:r>
              <a:rPr lang="es-ES" sz="1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socioespacial</a:t>
            </a:r>
            <a:r>
              <a:rPr lang="es-ES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es-CO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-Desde la JH se propone reformular el modo de concebir los problemas </a:t>
            </a:r>
            <a:endParaRPr lang="es-CO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 enfoque desde el sur global impulsa pensar las reformas políticas y su relación con las desigualdades sociales y espaciales en América Latina.</a:t>
            </a:r>
          </a:p>
          <a:p>
            <a:pPr algn="just"/>
            <a:endParaRPr lang="es-CO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-Permite distinguir los procesos de escalamiento de los conflictos ambientales y la acción social y por el agua en contextos político, social y la adopción de políticas públicas</a:t>
            </a:r>
          </a:p>
          <a:p>
            <a:pPr algn="just"/>
            <a:endParaRPr lang="es-CO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-Visibiliza los territorios </a:t>
            </a:r>
            <a:r>
              <a:rPr lang="es-ES" sz="1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hidrosociales</a:t>
            </a:r>
            <a:r>
              <a:rPr lang="es-ES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sus conflictos y los estados de </a:t>
            </a:r>
            <a:r>
              <a:rPr lang="es-ES" sz="19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injusticia hídrica. Permite visibilizar / denunciar / focalizar  la atención en las desigualdades normalizadas en pro de la agenda pública.</a:t>
            </a:r>
          </a:p>
          <a:p>
            <a:pPr algn="just"/>
            <a:endParaRPr lang="es-ES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-E</a:t>
            </a:r>
            <a:r>
              <a:rPr lang="es-CO" sz="1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nfoque</a:t>
            </a:r>
            <a:r>
              <a:rPr lang="es-CO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adecuado para revisar críticamente el estado de progreso de los ODS frente al Derecho Fundamental de Acceso al Agua Potable.</a:t>
            </a:r>
          </a:p>
        </p:txBody>
      </p:sp>
    </p:spTree>
    <p:extLst>
      <p:ext uri="{BB962C8B-B14F-4D97-AF65-F5344CB8AC3E}">
        <p14:creationId xmlns:p14="http://schemas.microsoft.com/office/powerpoint/2010/main" val="540451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3318" y="4807974"/>
            <a:ext cx="1657350" cy="1868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262" y="4873458"/>
            <a:ext cx="844653" cy="894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5301">
            <a:off x="10774798" y="4408725"/>
            <a:ext cx="632208" cy="60817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7979">
            <a:off x="11211389" y="3771873"/>
            <a:ext cx="5238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Imágenes de Gota De Agua | Vectores, fotos de stock y PSD gratui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8181">
            <a:off x="11437854" y="4426084"/>
            <a:ext cx="52387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ángulo 9"/>
          <p:cNvSpPr/>
          <p:nvPr/>
        </p:nvSpPr>
        <p:spPr>
          <a:xfrm>
            <a:off x="0" y="6741894"/>
            <a:ext cx="12192000" cy="11610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50509A39-7157-409A-89F8-999B7F933C4E}"/>
              </a:ext>
            </a:extLst>
          </p:cNvPr>
          <p:cNvSpPr txBox="1">
            <a:spLocks/>
          </p:cNvSpPr>
          <p:nvPr/>
        </p:nvSpPr>
        <p:spPr>
          <a:xfrm>
            <a:off x="1664176" y="2424967"/>
            <a:ext cx="8863647" cy="15396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3900" b="1" dirty="0"/>
              <a:t>G</a:t>
            </a:r>
            <a:r>
              <a:rPr lang="es-CO" sz="3900" b="1" dirty="0"/>
              <a:t>RACIAS!!!</a:t>
            </a:r>
          </a:p>
        </p:txBody>
      </p:sp>
    </p:spTree>
    <p:extLst>
      <p:ext uri="{BB962C8B-B14F-4D97-AF65-F5344CB8AC3E}">
        <p14:creationId xmlns:p14="http://schemas.microsoft.com/office/powerpoint/2010/main" val="172414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75D7D2-8F67-49A6-A9D9-912243E66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011" y="302982"/>
            <a:ext cx="8911687" cy="1280890"/>
          </a:xfrm>
        </p:spPr>
        <p:txBody>
          <a:bodyPr>
            <a:normAutofit/>
          </a:bodyPr>
          <a:lstStyle/>
          <a:p>
            <a:r>
              <a:rPr lang="es-CO" sz="3000" b="1" dirty="0"/>
              <a:t>La Justicia hídrica en el marco de la Justicia Ambiental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B4993C6-3A97-4584-AC19-2516F21D2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06460"/>
              </p:ext>
            </p:extLst>
          </p:nvPr>
        </p:nvGraphicFramePr>
        <p:xfrm>
          <a:off x="1626224" y="1412968"/>
          <a:ext cx="8227476" cy="51420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3738">
                  <a:extLst>
                    <a:ext uri="{9D8B030D-6E8A-4147-A177-3AD203B41FA5}">
                      <a16:colId xmlns:a16="http://schemas.microsoft.com/office/drawing/2014/main" val="2660402790"/>
                    </a:ext>
                  </a:extLst>
                </a:gridCol>
                <a:gridCol w="4113738">
                  <a:extLst>
                    <a:ext uri="{9D8B030D-6E8A-4147-A177-3AD203B41FA5}">
                      <a16:colId xmlns:a16="http://schemas.microsoft.com/office/drawing/2014/main" val="595887515"/>
                    </a:ext>
                  </a:extLst>
                </a:gridCol>
              </a:tblGrid>
              <a:tr h="51420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ES" dirty="0"/>
                        <a:t>“Justicia” - Justicia social</a:t>
                      </a:r>
                    </a:p>
                    <a:p>
                      <a:pPr marL="0" indent="0">
                        <a:buNone/>
                      </a:pPr>
                      <a:endParaRPr lang="es-ES" dirty="0"/>
                    </a:p>
                    <a:p>
                      <a:pPr marL="0" indent="0" algn="just">
                        <a:buNone/>
                      </a:pPr>
                      <a:r>
                        <a:rPr lang="es-ES" b="0" dirty="0"/>
                        <a:t>Aristóteles – La justicia derivada del contrato social (Hume- Rousseau) y el utilitarismo (</a:t>
                      </a:r>
                      <a:r>
                        <a:rPr lang="es-ES" b="0" dirty="0" err="1"/>
                        <a:t>Benthan</a:t>
                      </a:r>
                      <a:r>
                        <a:rPr lang="es-ES" b="0" dirty="0"/>
                        <a:t> y Mill). Luego Rawls… equidad e igualdad.</a:t>
                      </a:r>
                    </a:p>
                    <a:p>
                      <a:pPr marL="0" indent="0" algn="just">
                        <a:buNone/>
                      </a:pPr>
                      <a:endParaRPr lang="es-ES" b="0" dirty="0"/>
                    </a:p>
                    <a:p>
                      <a:pPr marL="0" indent="0" algn="just">
                        <a:buNone/>
                      </a:pPr>
                      <a:r>
                        <a:rPr lang="es-ES" b="0" dirty="0"/>
                        <a:t>División de los beneficios y a la asignación de las cargas que surgen de un proceso colectivo. </a:t>
                      </a:r>
                    </a:p>
                    <a:p>
                      <a:pPr marL="0" indent="0" algn="just">
                        <a:buNone/>
                      </a:pPr>
                      <a:endParaRPr lang="es-ES" b="0" dirty="0"/>
                    </a:p>
                    <a:p>
                      <a:pPr marL="0" indent="0" algn="just">
                        <a:buNone/>
                      </a:pPr>
                      <a:r>
                        <a:rPr lang="es-ES" b="0" dirty="0"/>
                        <a:t>Mirada territorial – Sociología y geografía crítica </a:t>
                      </a:r>
                      <a:endParaRPr lang="es-ES" dirty="0"/>
                    </a:p>
                    <a:p>
                      <a:pPr marL="0" indent="0">
                        <a:buNone/>
                      </a:pPr>
                      <a:endParaRPr lang="es-E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ES" dirty="0"/>
                        <a:t>Justicia Ambiental</a:t>
                      </a:r>
                    </a:p>
                    <a:p>
                      <a:pPr marL="0" indent="0">
                        <a:buNone/>
                      </a:pPr>
                      <a:endParaRPr lang="es-ES" dirty="0"/>
                    </a:p>
                    <a:p>
                      <a:pPr marL="0" indent="0">
                        <a:buNone/>
                      </a:pPr>
                      <a:r>
                        <a:rPr lang="es-ES" dirty="0"/>
                        <a:t>Siglo XX:</a:t>
                      </a:r>
                    </a:p>
                    <a:p>
                      <a:pPr marL="0" indent="0">
                        <a:buNone/>
                      </a:pPr>
                      <a:endParaRPr lang="es-ES" dirty="0"/>
                    </a:p>
                    <a:p>
                      <a:pPr marL="0" indent="0">
                        <a:buNone/>
                      </a:pPr>
                      <a:r>
                        <a:rPr lang="es-ES" b="0" dirty="0"/>
                        <a:t>Estados Unidos  - fines de la década de los 70’s </a:t>
                      </a:r>
                    </a:p>
                    <a:p>
                      <a:pPr marL="0" indent="0">
                        <a:buNone/>
                      </a:pPr>
                      <a:endParaRPr lang="es-ES" b="0" dirty="0"/>
                    </a:p>
                    <a:p>
                      <a:pPr marL="0" indent="0" algn="just">
                        <a:buNone/>
                      </a:pPr>
                      <a:r>
                        <a:rPr lang="es-ES" b="0" dirty="0"/>
                        <a:t>Grupos ambientalistas - Preocupación hacia los grupos más vulnerables y su calidad de vida</a:t>
                      </a:r>
                    </a:p>
                    <a:p>
                      <a:pPr marL="0" indent="0">
                        <a:buNone/>
                      </a:pPr>
                      <a:endParaRPr lang="es-ES" b="0" dirty="0"/>
                    </a:p>
                    <a:p>
                      <a:pPr marL="0" indent="0" algn="just">
                        <a:buNone/>
                      </a:pPr>
                      <a:r>
                        <a:rPr lang="es-ES" b="0" dirty="0"/>
                        <a:t>Movimiento con el objetivo central obtener una distribución más equitativa de las cargas y beneficios ambientales</a:t>
                      </a:r>
                    </a:p>
                    <a:p>
                      <a:pPr marL="0" indent="0" algn="just">
                        <a:buNone/>
                      </a:pPr>
                      <a:endParaRPr lang="es-ES" b="0" dirty="0"/>
                    </a:p>
                    <a:p>
                      <a:pPr marL="0" indent="0" algn="just">
                        <a:buNone/>
                      </a:pPr>
                      <a:endParaRPr lang="es-CO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556859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91BFEBB7-113C-4A88-9ED8-3F9198F77CFF}"/>
              </a:ext>
            </a:extLst>
          </p:cNvPr>
          <p:cNvSpPr/>
          <p:nvPr/>
        </p:nvSpPr>
        <p:spPr>
          <a:xfrm>
            <a:off x="8904514" y="943427"/>
            <a:ext cx="3287486" cy="17504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s-ES" sz="1500" dirty="0">
                <a:solidFill>
                  <a:schemeClr val="tx1"/>
                </a:solidFill>
              </a:rPr>
              <a:t>Conservación Recursos Naturales – Ambiente</a:t>
            </a:r>
          </a:p>
          <a:p>
            <a:pPr marL="342900" indent="-342900">
              <a:buAutoNum type="arabicPeriod"/>
            </a:pPr>
            <a:r>
              <a:rPr lang="es-ES" sz="1500" dirty="0">
                <a:solidFill>
                  <a:schemeClr val="tx1"/>
                </a:solidFill>
              </a:rPr>
              <a:t>60’s: reformas normativas en el área ambiental.</a:t>
            </a:r>
          </a:p>
          <a:p>
            <a:pPr marL="342900" indent="-342900">
              <a:buAutoNum type="arabicPeriod"/>
            </a:pPr>
            <a:r>
              <a:rPr lang="es-ES" sz="1500" dirty="0">
                <a:solidFill>
                  <a:schemeClr val="tx1"/>
                </a:solidFill>
              </a:rPr>
              <a:t>derechos y </a:t>
            </a:r>
            <a:r>
              <a:rPr lang="es-ES" sz="1500" b="1" dirty="0">
                <a:solidFill>
                  <a:schemeClr val="tx1"/>
                </a:solidFill>
              </a:rPr>
              <a:t>justicia ambiental</a:t>
            </a:r>
            <a:endParaRPr lang="es-CO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97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75D7D2-8F67-49A6-A9D9-912243E66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000" b="1" dirty="0"/>
              <a:t>La Justicia hídrica: mirada alternativa desde el sur global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53D67D2F-B402-49E2-885E-FFA27CB958CE}"/>
              </a:ext>
            </a:extLst>
          </p:cNvPr>
          <p:cNvSpPr/>
          <p:nvPr/>
        </p:nvSpPr>
        <p:spPr>
          <a:xfrm>
            <a:off x="-676056" y="4897762"/>
            <a:ext cx="4905156" cy="222503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3366FF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bg1"/>
                </a:solidFill>
              </a:rPr>
              <a:t>A</a:t>
            </a:r>
            <a:r>
              <a:rPr lang="es-CO" sz="2000" b="1" dirty="0">
                <a:solidFill>
                  <a:schemeClr val="bg1"/>
                </a:solidFill>
              </a:rPr>
              <a:t>MERICA LATINA TIENE EL 94% DE LAS RESERVAS DE AGUA DULCE</a:t>
            </a:r>
          </a:p>
          <a:p>
            <a:pPr algn="ctr"/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A48AFF07-2FF2-4613-85CF-6F24639CD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835" y="1904999"/>
            <a:ext cx="8705490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900" b="1" dirty="0">
                <a:solidFill>
                  <a:schemeClr val="tx1"/>
                </a:solidFill>
              </a:rPr>
              <a:t>Justicia hídrica – Justicia ambiental desde el SUR GLOBAL</a:t>
            </a:r>
          </a:p>
          <a:p>
            <a:pPr marL="0" indent="0" algn="just">
              <a:buNone/>
            </a:pPr>
            <a:r>
              <a:rPr lang="es-ES" sz="1900" dirty="0">
                <a:solidFill>
                  <a:schemeClr val="tx1"/>
                </a:solidFill>
              </a:rPr>
              <a:t>Guerra fría determinación del Sistema Internacional: EU  - primer mundo vs Unión Soviética – segundo mundo; y el resto América Latina, África, Asia, el Caribe y Oceanía (tercer mundo) Término de </a:t>
            </a:r>
            <a:r>
              <a:rPr lang="es-CO" sz="1900" dirty="0">
                <a:solidFill>
                  <a:schemeClr val="tx1"/>
                </a:solidFill>
              </a:rPr>
              <a:t>Alfred </a:t>
            </a:r>
            <a:r>
              <a:rPr lang="es-CO" sz="1900" dirty="0" err="1">
                <a:solidFill>
                  <a:schemeClr val="tx1"/>
                </a:solidFill>
              </a:rPr>
              <a:t>Sauvy</a:t>
            </a:r>
            <a:r>
              <a:rPr lang="es-CO" sz="19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es-ES" sz="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1900" dirty="0">
                <a:solidFill>
                  <a:schemeClr val="tx1"/>
                </a:solidFill>
              </a:rPr>
              <a:t>Se trató de la construcción de una </a:t>
            </a:r>
            <a:r>
              <a:rPr lang="es-ES" sz="1900" b="1" dirty="0">
                <a:solidFill>
                  <a:schemeClr val="tx1"/>
                </a:solidFill>
              </a:rPr>
              <a:t>conciencia colectiva </a:t>
            </a:r>
            <a:r>
              <a:rPr lang="es-ES" sz="1900" dirty="0">
                <a:solidFill>
                  <a:schemeClr val="tx1"/>
                </a:solidFill>
              </a:rPr>
              <a:t>frente a una dinámica internacional figurada a partir de las asimetrías Norte-Sur, con un enfoque en </a:t>
            </a:r>
            <a:r>
              <a:rPr lang="es-ES" sz="1900" b="1" dirty="0">
                <a:solidFill>
                  <a:schemeClr val="tx1"/>
                </a:solidFill>
              </a:rPr>
              <a:t>la eliminación de las relaciones colonialistas y neocolonialistas </a:t>
            </a:r>
            <a:r>
              <a:rPr lang="es-ES" sz="1900" dirty="0">
                <a:solidFill>
                  <a:schemeClr val="tx1"/>
                </a:solidFill>
              </a:rPr>
              <a:t>que habían dominado el Sistema Internacional después de la segunda mitad del siglo XX.</a:t>
            </a:r>
          </a:p>
          <a:p>
            <a:pPr marL="0" indent="0" algn="just">
              <a:buNone/>
            </a:pPr>
            <a:r>
              <a:rPr lang="es-ES" sz="1900" dirty="0">
                <a:solidFill>
                  <a:schemeClr val="tx1"/>
                </a:solidFill>
              </a:rPr>
              <a:t>				</a:t>
            </a:r>
            <a:endParaRPr lang="es-CO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337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1834" y="405672"/>
            <a:ext cx="8911687" cy="823375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Justicia hídrica y enfoques para los DESCA</a:t>
            </a:r>
            <a:br>
              <a:rPr lang="es-CO" dirty="0"/>
            </a:br>
            <a:endParaRPr lang="es-CO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137553"/>
              </p:ext>
            </p:extLst>
          </p:nvPr>
        </p:nvGraphicFramePr>
        <p:xfrm>
          <a:off x="5546035" y="1229048"/>
          <a:ext cx="6500589" cy="4811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Conector recto de flecha 11"/>
          <p:cNvCxnSpPr/>
          <p:nvPr/>
        </p:nvCxnSpPr>
        <p:spPr>
          <a:xfrm>
            <a:off x="3825288" y="3986808"/>
            <a:ext cx="2309211" cy="56428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3825288" y="4610962"/>
            <a:ext cx="3826796" cy="136981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 flipV="1">
            <a:off x="3889248" y="2890748"/>
            <a:ext cx="2245251" cy="45328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07410D8-5EBB-4792-93F0-1440A3E60CD0}"/>
              </a:ext>
            </a:extLst>
          </p:cNvPr>
          <p:cNvSpPr/>
          <p:nvPr/>
        </p:nvSpPr>
        <p:spPr>
          <a:xfrm>
            <a:off x="1128731" y="1196788"/>
            <a:ext cx="3045704" cy="4843852"/>
          </a:xfrm>
          <a:prstGeom prst="rect">
            <a:avLst/>
          </a:prstGeom>
          <a:solidFill>
            <a:schemeClr val="bg1"/>
          </a:solidFill>
          <a:ln w="57150">
            <a:solidFill>
              <a:srgbClr val="3399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O" sz="1100" dirty="0">
              <a:solidFill>
                <a:srgbClr val="0070C0"/>
              </a:solidFill>
            </a:endParaRPr>
          </a:p>
          <a:p>
            <a:pPr algn="just"/>
            <a:r>
              <a:rPr lang="es-CO" sz="1400" b="1" dirty="0">
                <a:solidFill>
                  <a:srgbClr val="002060"/>
                </a:solidFill>
              </a:rPr>
              <a:t>JUSTICIA HIDRICA</a:t>
            </a:r>
          </a:p>
          <a:p>
            <a:pPr algn="just"/>
            <a:endParaRPr lang="es-ES" sz="1200" b="1" dirty="0">
              <a:solidFill>
                <a:srgbClr val="002060"/>
              </a:solidFill>
            </a:endParaRPr>
          </a:p>
          <a:p>
            <a:pPr algn="just"/>
            <a:r>
              <a:rPr lang="es-CO" sz="1200" dirty="0">
                <a:solidFill>
                  <a:schemeClr val="tx1"/>
                </a:solidFill>
              </a:rPr>
              <a:t>Enfoque interdisciplinario. Visión crítica de las realidad que  evidencia como se manifiesta las desigualdades en territorio.</a:t>
            </a:r>
          </a:p>
          <a:p>
            <a:pPr algn="just"/>
            <a:endParaRPr lang="es-CO" sz="1200" dirty="0">
              <a:solidFill>
                <a:schemeClr val="tx1"/>
              </a:solidFill>
            </a:endParaRPr>
          </a:p>
          <a:p>
            <a:pPr algn="just"/>
            <a:endParaRPr lang="es-CO" sz="1200" u="sng" dirty="0">
              <a:solidFill>
                <a:schemeClr val="tx1"/>
              </a:solidFill>
            </a:endParaRPr>
          </a:p>
          <a:p>
            <a:pPr algn="just"/>
            <a:r>
              <a:rPr lang="es-CO" sz="1200" dirty="0">
                <a:solidFill>
                  <a:schemeClr val="tx1"/>
                </a:solidFill>
              </a:rPr>
              <a:t>Destaca el poder político en la naturaleza – cuestiona el rol de la economía y el capitalismo en la gestión del agua. </a:t>
            </a:r>
          </a:p>
          <a:p>
            <a:pPr algn="just"/>
            <a:endParaRPr lang="es-CO" sz="1200" dirty="0">
              <a:solidFill>
                <a:schemeClr val="tx1"/>
              </a:solidFill>
            </a:endParaRPr>
          </a:p>
          <a:p>
            <a:pPr algn="just"/>
            <a:r>
              <a:rPr lang="es-CO" sz="1200" dirty="0">
                <a:solidFill>
                  <a:schemeClr val="tx1"/>
                </a:solidFill>
              </a:rPr>
              <a:t>Tres categorías: </a:t>
            </a:r>
            <a:r>
              <a:rPr lang="es-CO" sz="1400" b="1" dirty="0">
                <a:solidFill>
                  <a:schemeClr val="tx1"/>
                </a:solidFill>
              </a:rPr>
              <a:t>conflicto</a:t>
            </a:r>
            <a:r>
              <a:rPr lang="es-CO" sz="1200" dirty="0">
                <a:solidFill>
                  <a:schemeClr val="tx1"/>
                </a:solidFill>
              </a:rPr>
              <a:t> –</a:t>
            </a:r>
            <a:r>
              <a:rPr lang="es-CO" sz="1400" b="1" dirty="0">
                <a:solidFill>
                  <a:schemeClr val="tx1"/>
                </a:solidFill>
              </a:rPr>
              <a:t>acumulación</a:t>
            </a:r>
            <a:r>
              <a:rPr lang="es-CO" sz="1200" dirty="0">
                <a:solidFill>
                  <a:schemeClr val="tx1"/>
                </a:solidFill>
              </a:rPr>
              <a:t> y </a:t>
            </a:r>
            <a:r>
              <a:rPr lang="es-CO" sz="1400" b="1" dirty="0">
                <a:solidFill>
                  <a:schemeClr val="tx1"/>
                </a:solidFill>
              </a:rPr>
              <a:t>acción de la sociedad civil. </a:t>
            </a:r>
            <a:endParaRPr lang="es-CO" sz="1200" b="1" dirty="0">
              <a:solidFill>
                <a:schemeClr val="tx1"/>
              </a:solidFill>
            </a:endParaRPr>
          </a:p>
          <a:p>
            <a:pPr algn="just"/>
            <a:endParaRPr lang="es-ES" sz="1200" dirty="0">
              <a:solidFill>
                <a:schemeClr val="tx1"/>
              </a:solidFill>
            </a:endParaRPr>
          </a:p>
          <a:p>
            <a:pPr algn="just"/>
            <a:endParaRPr lang="es-CO" sz="1200" dirty="0">
              <a:solidFill>
                <a:schemeClr val="tx1"/>
              </a:solidFill>
            </a:endParaRPr>
          </a:p>
          <a:p>
            <a:pPr algn="just"/>
            <a:r>
              <a:rPr lang="es-CO" sz="1200" dirty="0">
                <a:solidFill>
                  <a:schemeClr val="tx1"/>
                </a:solidFill>
              </a:rPr>
              <a:t>Se promueve otras visiones del agua y protección social.</a:t>
            </a:r>
          </a:p>
          <a:p>
            <a:pPr algn="just"/>
            <a:endParaRPr lang="es-CO" sz="1200" dirty="0">
              <a:solidFill>
                <a:schemeClr val="tx1"/>
              </a:solidFill>
            </a:endParaRPr>
          </a:p>
          <a:p>
            <a:pPr algn="just"/>
            <a:r>
              <a:rPr lang="es-CO" sz="1200" dirty="0">
                <a:solidFill>
                  <a:schemeClr val="tx1"/>
                </a:solidFill>
              </a:rPr>
              <a:t>Cuestiona las visiones universales (estudios neocoloniales)</a:t>
            </a:r>
          </a:p>
          <a:p>
            <a:pPr algn="just"/>
            <a:endParaRPr lang="es-ES" sz="1000" dirty="0">
              <a:solidFill>
                <a:schemeClr val="tx1"/>
              </a:solidFill>
            </a:endParaRPr>
          </a:p>
          <a:p>
            <a:pPr algn="just"/>
            <a:endParaRPr lang="es-CO" sz="1000" dirty="0">
              <a:solidFill>
                <a:schemeClr val="tx1"/>
              </a:solidFill>
            </a:endParaRPr>
          </a:p>
        </p:txBody>
      </p:sp>
      <p:sp>
        <p:nvSpPr>
          <p:cNvPr id="13" name="Marcador de contenido 3">
            <a:extLst>
              <a:ext uri="{FF2B5EF4-FFF2-40B4-BE49-F238E27FC236}">
                <a16:creationId xmlns:a16="http://schemas.microsoft.com/office/drawing/2014/main" id="{8C5B6852-470F-43DF-86C9-0A0323E265A0}"/>
              </a:ext>
            </a:extLst>
          </p:cNvPr>
          <p:cNvSpPr txBox="1">
            <a:spLocks/>
          </p:cNvSpPr>
          <p:nvPr/>
        </p:nvSpPr>
        <p:spPr>
          <a:xfrm>
            <a:off x="2043954" y="6274114"/>
            <a:ext cx="8814344" cy="409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O" sz="1400" dirty="0" err="1">
                <a:solidFill>
                  <a:schemeClr val="tx1"/>
                </a:solidFill>
              </a:rPr>
              <a:t>Rutgerd</a:t>
            </a:r>
            <a:r>
              <a:rPr lang="es-CO" sz="1400" dirty="0">
                <a:solidFill>
                  <a:schemeClr val="tx1"/>
                </a:solidFill>
              </a:rPr>
              <a:t> </a:t>
            </a:r>
            <a:r>
              <a:rPr lang="es-CO" sz="1400" dirty="0" err="1">
                <a:solidFill>
                  <a:schemeClr val="tx1"/>
                </a:solidFill>
              </a:rPr>
              <a:t>Boolens</a:t>
            </a:r>
            <a:r>
              <a:rPr lang="es-CO" sz="1400" dirty="0">
                <a:solidFill>
                  <a:schemeClr val="tx1"/>
                </a:solidFill>
              </a:rPr>
              <a:t>(2021) Gudynas (2021); Edgar </a:t>
            </a:r>
            <a:r>
              <a:rPr lang="es-CO" sz="1400" dirty="0" err="1">
                <a:solidFill>
                  <a:schemeClr val="tx1"/>
                </a:solidFill>
              </a:rPr>
              <a:t>Isch</a:t>
            </a:r>
            <a:r>
              <a:rPr lang="es-CO" sz="1400" dirty="0">
                <a:solidFill>
                  <a:schemeClr val="tx1"/>
                </a:solidFill>
              </a:rPr>
              <a:t> (2021), Roca-</a:t>
            </a:r>
            <a:r>
              <a:rPr lang="es-CO" sz="1400" dirty="0" err="1">
                <a:solidFill>
                  <a:schemeClr val="tx1"/>
                </a:solidFill>
              </a:rPr>
              <a:t>Servat</a:t>
            </a:r>
            <a:r>
              <a:rPr lang="es-CO" sz="1400" dirty="0">
                <a:solidFill>
                  <a:schemeClr val="tx1"/>
                </a:solidFill>
              </a:rPr>
              <a:t> (2016, 2019 y 2020), Hurtado </a:t>
            </a:r>
            <a:r>
              <a:rPr lang="es-CO" sz="1400" dirty="0" err="1">
                <a:solidFill>
                  <a:schemeClr val="tx1"/>
                </a:solidFill>
              </a:rPr>
              <a:t>Rassi</a:t>
            </a:r>
            <a:r>
              <a:rPr lang="es-CO" sz="1400" dirty="0">
                <a:solidFill>
                  <a:schemeClr val="tx1"/>
                </a:solidFill>
              </a:rPr>
              <a:t> (2019), Alianza Justicia Hídrica, </a:t>
            </a:r>
            <a:r>
              <a:rPr lang="es-CO" sz="1400" dirty="0" err="1">
                <a:solidFill>
                  <a:schemeClr val="tx1"/>
                </a:solidFill>
              </a:rPr>
              <a:t>Alimonda</a:t>
            </a:r>
            <a:r>
              <a:rPr lang="es-CO" sz="1400" dirty="0">
                <a:solidFill>
                  <a:schemeClr val="tx1"/>
                </a:solidFill>
              </a:rPr>
              <a:t> (2017), Escobar (2017), Harvey (2007,2007ª y 2018).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146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5758" y="418370"/>
            <a:ext cx="9178854" cy="1280890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Justicia hídrica territorial frente a las visiones jurídicas del derecho al agua</a:t>
            </a:r>
            <a:br>
              <a:rPr lang="es-CO" dirty="0"/>
            </a:br>
            <a:endParaRPr lang="es-CO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127434"/>
              </p:ext>
            </p:extLst>
          </p:nvPr>
        </p:nvGraphicFramePr>
        <p:xfrm>
          <a:off x="2168038" y="1699260"/>
          <a:ext cx="9562040" cy="4772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0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0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197">
                <a:tc>
                  <a:txBody>
                    <a:bodyPr/>
                    <a:lstStyle/>
                    <a:p>
                      <a:r>
                        <a:rPr lang="es-CO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Sujeto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Derecho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Servicio</a:t>
                      </a:r>
                      <a:r>
                        <a:rPr lang="es-CO" sz="20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Público</a:t>
                      </a:r>
                      <a:endParaRPr lang="es-CO" sz="2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7200">
                <a:tc>
                  <a:txBody>
                    <a:bodyPr/>
                    <a:lstStyle/>
                    <a:p>
                      <a:r>
                        <a:rPr lang="es-CO" sz="1400" dirty="0"/>
                        <a:t>Visión ancestral (Arts. 7 y 8 C.P Col,)</a:t>
                      </a:r>
                    </a:p>
                    <a:p>
                      <a:endParaRPr lang="es-CO" sz="1400" dirty="0"/>
                    </a:p>
                    <a:p>
                      <a:r>
                        <a:rPr lang="es-ES" sz="1400" dirty="0"/>
                        <a:t>Colombia:</a:t>
                      </a:r>
                      <a:endParaRPr lang="es-CO" sz="1400" dirty="0"/>
                    </a:p>
                    <a:p>
                      <a:r>
                        <a:rPr lang="es-CO" sz="1400" dirty="0"/>
                        <a:t>T-622 de 2016 (Río Atrato)</a:t>
                      </a:r>
                    </a:p>
                    <a:p>
                      <a:endParaRPr lang="es-CO" sz="1400" dirty="0"/>
                    </a:p>
                    <a:p>
                      <a:r>
                        <a:rPr lang="es-CO" sz="1400" dirty="0"/>
                        <a:t>Río Cauca</a:t>
                      </a:r>
                      <a:r>
                        <a:rPr lang="es-CO" sz="1400" baseline="0" dirty="0"/>
                        <a:t> (2019) </a:t>
                      </a:r>
                    </a:p>
                    <a:p>
                      <a:r>
                        <a:rPr lang="es-CO" sz="1400" baseline="0" dirty="0"/>
                        <a:t>Río Magdalena (2019)</a:t>
                      </a:r>
                    </a:p>
                    <a:p>
                      <a:endParaRPr lang="es-CO" sz="1400" baseline="0" dirty="0"/>
                    </a:p>
                    <a:p>
                      <a:r>
                        <a:rPr lang="es-CO" sz="1400" baseline="0" dirty="0"/>
                        <a:t>Río Tolima (2019)</a:t>
                      </a:r>
                    </a:p>
                    <a:p>
                      <a:r>
                        <a:rPr lang="es-CO" sz="1400" baseline="0" dirty="0"/>
                        <a:t>Río Quindío (2019)</a:t>
                      </a:r>
                    </a:p>
                    <a:p>
                      <a:endParaRPr lang="es-CO" sz="1400" baseline="0" dirty="0"/>
                    </a:p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aseline="0" dirty="0"/>
                        <a:t>Dominio del agua</a:t>
                      </a:r>
                    </a:p>
                    <a:p>
                      <a:r>
                        <a:rPr lang="es-CO" sz="1400" baseline="0" dirty="0"/>
                        <a:t>Código Civil - Código Nacional de Recursos Naturales - Ley 142 de 1994 Col.</a:t>
                      </a:r>
                    </a:p>
                    <a:p>
                      <a:endParaRPr lang="es-CO" sz="1400" baseline="0" dirty="0"/>
                    </a:p>
                    <a:p>
                      <a:r>
                        <a:rPr lang="es-CO" sz="1400" baseline="0" dirty="0"/>
                        <a:t>-Régimen de usos del agua (generar energía, consumo humano, riego, minería)</a:t>
                      </a:r>
                    </a:p>
                    <a:p>
                      <a:endParaRPr lang="es-CO" sz="1400" baseline="0" dirty="0"/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400" baseline="0" dirty="0"/>
                        <a:t>Planificación hidrológica (protección de cuencas – cauces)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400" baseline="0" dirty="0"/>
                        <a:t> Vertimientos (por usos industriales y minería)</a:t>
                      </a:r>
                    </a:p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CO" sz="1400" dirty="0"/>
                        <a:t>Derecho</a:t>
                      </a:r>
                      <a:r>
                        <a:rPr lang="es-CO" sz="1400" baseline="0" dirty="0"/>
                        <a:t> subjetivo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s-CO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CO" sz="1400" baseline="0" dirty="0"/>
                        <a:t>Derecho fundamental (Derecho humano –Corte Constitucional. Aniza García, Ramírez, consenso doctrinal)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s-CO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CO" sz="1400" baseline="0" dirty="0"/>
                        <a:t>Derecho colectivo (Altas Cortes para su protección judicial)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s-CO" sz="1400" baseline="0" dirty="0"/>
                    </a:p>
                    <a:p>
                      <a:r>
                        <a:rPr lang="es-CO" sz="1400" dirty="0"/>
                        <a:t>Bloque</a:t>
                      </a:r>
                      <a:r>
                        <a:rPr lang="es-CO" sz="1400" baseline="0" dirty="0"/>
                        <a:t> de Constitucionalidad – Corte Constitucional.</a:t>
                      </a:r>
                    </a:p>
                    <a:p>
                      <a:r>
                        <a:rPr lang="es-CO" sz="1400" dirty="0"/>
                        <a:t>PIDESC-</a:t>
                      </a:r>
                      <a:r>
                        <a:rPr lang="es-CO" sz="1400" baseline="0" dirty="0"/>
                        <a:t>Observación General No. 15 (2002)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aseline="0" dirty="0"/>
                        <a:t>Servicios Públicos como finalidad social del Estado (Arts. 2 y 365 C.P. Col)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aseline="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aseline="0" dirty="0"/>
                        <a:t>Necesidad básica insatisfecha y  gasto social prioritario (Arts. 365 a 368 C.P. Col)</a:t>
                      </a:r>
                    </a:p>
                    <a:p>
                      <a:endParaRPr lang="es-CO" sz="1400" dirty="0"/>
                    </a:p>
                    <a:p>
                      <a:r>
                        <a:rPr lang="es-CO" sz="1400" dirty="0"/>
                        <a:t>Ley 142 de</a:t>
                      </a:r>
                      <a:r>
                        <a:rPr lang="es-CO" sz="1400" baseline="0" dirty="0"/>
                        <a:t> 1992 Col.</a:t>
                      </a:r>
                    </a:p>
                    <a:p>
                      <a:endParaRPr lang="es-CO" sz="1400" baseline="0" dirty="0"/>
                    </a:p>
                    <a:p>
                      <a:r>
                        <a:rPr lang="es-CO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Duguit (1975), Jeze (1949), Carmen Chinchilla (1991), Suarez (2010),  Atehortúa (2012), </a:t>
                      </a:r>
                    </a:p>
                    <a:p>
                      <a:r>
                        <a:rPr lang="es-CO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Marín (2010) </a:t>
                      </a:r>
                      <a:endParaRPr lang="es-C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Elipse 8"/>
          <p:cNvSpPr/>
          <p:nvPr/>
        </p:nvSpPr>
        <p:spPr>
          <a:xfrm>
            <a:off x="-264576" y="4739425"/>
            <a:ext cx="4173636" cy="214143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3366FF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>
                <a:solidFill>
                  <a:schemeClr val="bg1"/>
                </a:solidFill>
              </a:rPr>
              <a:t>PLURALIDAD DE VISIONES Y ENFOQUES DE PROTECCIÓN DEL AGUA</a:t>
            </a:r>
          </a:p>
        </p:txBody>
      </p:sp>
    </p:spTree>
    <p:extLst>
      <p:ext uri="{BB962C8B-B14F-4D97-AF65-F5344CB8AC3E}">
        <p14:creationId xmlns:p14="http://schemas.microsoft.com/office/powerpoint/2010/main" val="389892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4" y="41837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Justicia hídrica territorial – DF de acceso al agua</a:t>
            </a:r>
            <a:br>
              <a:rPr lang="es-CO" dirty="0"/>
            </a:br>
            <a:endParaRPr lang="es-CO" dirty="0"/>
          </a:p>
        </p:txBody>
      </p:sp>
      <p:sp>
        <p:nvSpPr>
          <p:cNvPr id="9" name="Elipse 8"/>
          <p:cNvSpPr/>
          <p:nvPr/>
        </p:nvSpPr>
        <p:spPr>
          <a:xfrm>
            <a:off x="-594091" y="4302442"/>
            <a:ext cx="5225196" cy="2971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3366FF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900" b="1" dirty="0">
                <a:solidFill>
                  <a:schemeClr val="bg1"/>
                </a:solidFill>
              </a:rPr>
              <a:t>Derecho de todos a disponer de agua suficiente, salubre, aceptable, accesible y asequible para el uso personal y doméstico.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30627CA0-A0D8-4985-8E83-D2BAE949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586" y="1724501"/>
            <a:ext cx="8657907" cy="2810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>
                <a:solidFill>
                  <a:srgbClr val="002060"/>
                </a:solidFill>
              </a:rPr>
              <a:t>Obligaciones de los Estados:</a:t>
            </a:r>
            <a:br>
              <a:rPr lang="es-ES" sz="2000" b="1" dirty="0"/>
            </a:br>
            <a:br>
              <a:rPr lang="es-ES" sz="2000" b="1" dirty="0">
                <a:solidFill>
                  <a:schemeClr val="tx1"/>
                </a:solidFill>
              </a:rPr>
            </a:br>
            <a:r>
              <a:rPr lang="es-ES" sz="2000" dirty="0">
                <a:solidFill>
                  <a:schemeClr val="tx1"/>
                </a:solidFill>
              </a:rPr>
              <a:t>Respetar</a:t>
            </a:r>
            <a:br>
              <a:rPr lang="es-ES" sz="2000" dirty="0">
                <a:solidFill>
                  <a:schemeClr val="tx1"/>
                </a:solidFill>
              </a:rPr>
            </a:br>
            <a:r>
              <a:rPr lang="es-ES" sz="2000" dirty="0">
                <a:solidFill>
                  <a:schemeClr val="tx1"/>
                </a:solidFill>
              </a:rPr>
              <a:t>Proteger</a:t>
            </a:r>
            <a:br>
              <a:rPr lang="es-ES" sz="2000" dirty="0">
                <a:solidFill>
                  <a:schemeClr val="tx1"/>
                </a:solidFill>
              </a:rPr>
            </a:br>
            <a:r>
              <a:rPr lang="es-ES" sz="2000" dirty="0">
                <a:solidFill>
                  <a:schemeClr val="tx1"/>
                </a:solidFill>
              </a:rPr>
              <a:t>Ejecutar</a:t>
            </a:r>
            <a:endParaRPr lang="es-CO" sz="2000" dirty="0">
              <a:solidFill>
                <a:schemeClr val="tx1"/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0F51B44-8E31-44DF-9DDF-54852D263858}"/>
              </a:ext>
            </a:extLst>
          </p:cNvPr>
          <p:cNvSpPr txBox="1">
            <a:spLocks/>
          </p:cNvSpPr>
          <p:nvPr/>
        </p:nvSpPr>
        <p:spPr>
          <a:xfrm>
            <a:off x="3779306" y="2346261"/>
            <a:ext cx="2961476" cy="261674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ES" sz="2000" b="1" dirty="0"/>
          </a:p>
          <a:p>
            <a:r>
              <a:rPr lang="es-ES" sz="2000" b="1" dirty="0">
                <a:solidFill>
                  <a:srgbClr val="002060"/>
                </a:solidFill>
              </a:rPr>
              <a:t>Atributos específicos</a:t>
            </a:r>
          </a:p>
          <a:p>
            <a:r>
              <a:rPr lang="es-ES" sz="2000" b="1" dirty="0">
                <a:solidFill>
                  <a:srgbClr val="002060"/>
                </a:solidFill>
              </a:rPr>
              <a:t>a garantizar: </a:t>
            </a:r>
          </a:p>
          <a:p>
            <a:endParaRPr lang="es-ES" sz="2000" b="1" dirty="0"/>
          </a:p>
          <a:p>
            <a:r>
              <a:rPr lang="es-ES" sz="2000" dirty="0"/>
              <a:t>Disponibilidad</a:t>
            </a:r>
          </a:p>
          <a:p>
            <a:r>
              <a:rPr lang="es-ES" sz="2000" dirty="0"/>
              <a:t>Accesibilidad</a:t>
            </a:r>
          </a:p>
          <a:p>
            <a:r>
              <a:rPr lang="es-ES" sz="2000" dirty="0"/>
              <a:t>Calidad</a:t>
            </a:r>
          </a:p>
          <a:p>
            <a:r>
              <a:rPr lang="es-ES" sz="2000" dirty="0"/>
              <a:t>Asequibilidad</a:t>
            </a:r>
          </a:p>
          <a:p>
            <a:r>
              <a:rPr lang="es-ES" sz="2000" dirty="0"/>
              <a:t>Saneamiento</a:t>
            </a:r>
            <a:endParaRPr lang="es-CO" sz="2000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C4EDE4A-BD2E-43B9-B5A4-689E30E5421B}"/>
              </a:ext>
            </a:extLst>
          </p:cNvPr>
          <p:cNvSpPr txBox="1">
            <a:spLocks/>
          </p:cNvSpPr>
          <p:nvPr/>
        </p:nvSpPr>
        <p:spPr>
          <a:xfrm>
            <a:off x="5239160" y="4898946"/>
            <a:ext cx="5875019" cy="9829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2000" b="1" dirty="0">
                <a:solidFill>
                  <a:srgbClr val="002060"/>
                </a:solidFill>
              </a:rPr>
              <a:t>Servicio Público:  </a:t>
            </a:r>
            <a:r>
              <a:rPr lang="es-ES" sz="2000" dirty="0"/>
              <a:t>General -Regular - Continua</a:t>
            </a:r>
            <a:endParaRPr lang="es-CO" sz="2000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8B9F230D-14EC-488E-B71A-E4EEFB7A1D05}"/>
              </a:ext>
            </a:extLst>
          </p:cNvPr>
          <p:cNvSpPr txBox="1">
            <a:spLocks/>
          </p:cNvSpPr>
          <p:nvPr/>
        </p:nvSpPr>
        <p:spPr>
          <a:xfrm>
            <a:off x="5311143" y="5817870"/>
            <a:ext cx="5875019" cy="9829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2000" b="1" dirty="0">
                <a:solidFill>
                  <a:srgbClr val="002060"/>
                </a:solidFill>
              </a:rPr>
              <a:t>Retos económicos: </a:t>
            </a:r>
            <a:r>
              <a:rPr lang="es-ES" sz="2000" dirty="0"/>
              <a:t>Monopolio natural – Altos costos de inversión  </a:t>
            </a:r>
            <a:endParaRPr lang="es-CO" sz="20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FC77DFF-78D4-4904-872F-010DCE985F51}"/>
              </a:ext>
            </a:extLst>
          </p:cNvPr>
          <p:cNvSpPr/>
          <p:nvPr/>
        </p:nvSpPr>
        <p:spPr>
          <a:xfrm>
            <a:off x="6740782" y="1105145"/>
            <a:ext cx="5137777" cy="3611992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ONU: Objetivo del Milenio  (7 –</a:t>
            </a:r>
            <a:r>
              <a:rPr lang="es-ES" dirty="0" err="1"/>
              <a:t>Sost</a:t>
            </a:r>
            <a:r>
              <a:rPr lang="es-ES" dirty="0"/>
              <a:t>. MA)</a:t>
            </a:r>
          </a:p>
          <a:p>
            <a:pPr algn="ctr"/>
            <a:r>
              <a:rPr lang="es-ES" dirty="0"/>
              <a:t>ONU: Objetivos de Desarrollo Sostenible (6)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O</a:t>
            </a:r>
            <a:r>
              <a:rPr lang="es-CO" dirty="0"/>
              <a:t>bs. </a:t>
            </a:r>
            <a:r>
              <a:rPr lang="es-CO" dirty="0" err="1"/>
              <a:t>Gral</a:t>
            </a:r>
            <a:r>
              <a:rPr lang="es-CO" dirty="0"/>
              <a:t> No. 15 2002 – PIDES (Art. 11 y 12) Nivel de vida adecuado</a:t>
            </a:r>
          </a:p>
          <a:p>
            <a:pPr algn="ctr"/>
            <a:r>
              <a:rPr lang="es-CO" dirty="0"/>
              <a:t>Resolución 64/292 del 28 de julio de 2010 </a:t>
            </a:r>
            <a:r>
              <a:rPr lang="es-CO" b="1" dirty="0"/>
              <a:t>“derecho humano esencial”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/>
              <a:t>Tratados – Convenios específicos </a:t>
            </a:r>
          </a:p>
          <a:p>
            <a:pPr algn="ctr"/>
            <a:r>
              <a:rPr lang="es-ES" dirty="0"/>
              <a:t>(Convenio 161 OIT – Convención </a:t>
            </a:r>
            <a:r>
              <a:rPr lang="es-ES" dirty="0" err="1"/>
              <a:t>Dchos</a:t>
            </a:r>
            <a:r>
              <a:rPr lang="es-ES" dirty="0"/>
              <a:t> Niños – Convención Americana DH con su Protocolo Adicional)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452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06833" y="317097"/>
            <a:ext cx="9401491" cy="924433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Estudio de caso</a:t>
            </a:r>
            <a:br>
              <a:rPr lang="es-CO" dirty="0"/>
            </a:b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4B44C7-28B9-444F-ADDE-575E561C9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860132"/>
            <a:ext cx="8915400" cy="1064255"/>
          </a:xfrm>
        </p:spPr>
        <p:txBody>
          <a:bodyPr/>
          <a:lstStyle/>
          <a:p>
            <a:pPr marL="0" indent="0">
              <a:buNone/>
            </a:pPr>
            <a:r>
              <a:rPr lang="es-ES" i="1" dirty="0"/>
              <a:t>Tendencias en el agua potable en zonas rurales y urbanas en América Latina y el Caribe (1990-2015)</a:t>
            </a: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</a:endParaRPr>
          </a:p>
          <a:p>
            <a:endParaRPr lang="es-CO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1F2D646-5AE6-4FB4-A083-960BC9BA7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971158"/>
              </p:ext>
            </p:extLst>
          </p:nvPr>
        </p:nvGraphicFramePr>
        <p:xfrm>
          <a:off x="3281082" y="1486399"/>
          <a:ext cx="6240848" cy="505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424">
                  <a:extLst>
                    <a:ext uri="{9D8B030D-6E8A-4147-A177-3AD203B41FA5}">
                      <a16:colId xmlns:a16="http://schemas.microsoft.com/office/drawing/2014/main" val="2699468374"/>
                    </a:ext>
                  </a:extLst>
                </a:gridCol>
                <a:gridCol w="3120424">
                  <a:extLst>
                    <a:ext uri="{9D8B030D-6E8A-4147-A177-3AD203B41FA5}">
                      <a16:colId xmlns:a16="http://schemas.microsoft.com/office/drawing/2014/main" val="1163772332"/>
                    </a:ext>
                  </a:extLst>
                </a:gridCol>
              </a:tblGrid>
              <a:tr h="389344">
                <a:tc>
                  <a:txBody>
                    <a:bodyPr/>
                    <a:lstStyle/>
                    <a:p>
                      <a:r>
                        <a:rPr lang="es-ES" dirty="0"/>
                        <a:t>Zona Rural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Zona Urbana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946135"/>
                  </a:ext>
                </a:extLst>
              </a:tr>
              <a:tr h="466516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512130"/>
                  </a:ext>
                </a:extLst>
              </a:tr>
            </a:tbl>
          </a:graphicData>
        </a:graphic>
      </p:graphicFrame>
      <p:sp>
        <p:nvSpPr>
          <p:cNvPr id="9" name="Elipse 8"/>
          <p:cNvSpPr/>
          <p:nvPr/>
        </p:nvSpPr>
        <p:spPr>
          <a:xfrm>
            <a:off x="-212621" y="4739425"/>
            <a:ext cx="4066723" cy="211857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3366FF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500" b="1" dirty="0">
                <a:solidFill>
                  <a:schemeClr val="bg1"/>
                </a:solidFill>
              </a:rPr>
              <a:t>Derecho de todos a disponer de agua suficiente, salubre, aceptable, accesible y asequible para el uso personal y doméstico.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AA945DC9-DD1B-4FA7-BB90-9610BFF82C0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9" t="28097" r="84095" b="15408"/>
          <a:stretch/>
        </p:blipFill>
        <p:spPr bwMode="auto">
          <a:xfrm>
            <a:off x="3854102" y="2175041"/>
            <a:ext cx="2328205" cy="43536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6D2D640-C076-456B-8659-F0A6F32012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06" t="27795" r="51531" b="17220"/>
          <a:stretch/>
        </p:blipFill>
        <p:spPr bwMode="auto">
          <a:xfrm>
            <a:off x="6870465" y="2187301"/>
            <a:ext cx="2245201" cy="43290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67BC5C19-3B9A-4663-BC4C-722397A1CA2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35" t="26283" r="12054" b="25982"/>
          <a:stretch/>
        </p:blipFill>
        <p:spPr bwMode="auto">
          <a:xfrm>
            <a:off x="9521930" y="2187301"/>
            <a:ext cx="2201008" cy="33239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9808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708484" y="399520"/>
            <a:ext cx="9699875" cy="1280890"/>
          </a:xfrm>
        </p:spPr>
        <p:txBody>
          <a:bodyPr>
            <a:normAutofit/>
          </a:bodyPr>
          <a:lstStyle/>
          <a:p>
            <a:r>
              <a:rPr lang="es-CO" sz="3200" b="1" dirty="0"/>
              <a:t>Estudio de caso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699823"/>
              </p:ext>
            </p:extLst>
          </p:nvPr>
        </p:nvGraphicFramePr>
        <p:xfrm>
          <a:off x="1521846" y="1095315"/>
          <a:ext cx="10043652" cy="559949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0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3607">
                <a:tc rowSpan="2">
                  <a:txBody>
                    <a:bodyPr/>
                    <a:lstStyle/>
                    <a:p>
                      <a:pPr algn="ctr"/>
                      <a:endParaRPr lang="es-CO" sz="2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s-CO" sz="2000" baseline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DERECHO AL AGUA</a:t>
                      </a:r>
                    </a:p>
                    <a:p>
                      <a:pPr algn="ctr"/>
                      <a:endParaRPr lang="es-CO" sz="2000" baseline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s-CO" sz="2000" baseline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Y  SERVICIOS PÚBLICOS</a:t>
                      </a:r>
                      <a:endParaRPr lang="es-CO" sz="2000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s-CO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O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nivel</a:t>
                      </a:r>
                      <a:r>
                        <a:rPr lang="es-CO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O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internacional </a:t>
                      </a:r>
                    </a:p>
                    <a:p>
                      <a:pPr lvl="2"/>
                      <a:r>
                        <a:rPr lang="es-CO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   Sistema</a:t>
                      </a:r>
                      <a:r>
                        <a:rPr lang="es-CO" sz="18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 Interamericano de Derechos Humanos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914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Latinoamérica: </a:t>
                      </a:r>
                      <a:r>
                        <a:rPr lang="es-CO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Reconocimientos expresos en Constituciones – vía incorporación Bloque de Constitucionalidad – Vía Jurisprudencial</a:t>
                      </a:r>
                    </a:p>
                    <a:p>
                      <a:endParaRPr lang="es-CO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CO" sz="18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Definición Jurisprudencial – Configuración administrativa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746">
                <a:tc>
                  <a:txBody>
                    <a:bodyPr/>
                    <a:lstStyle/>
                    <a:p>
                      <a:pPr algn="ctr"/>
                      <a:endParaRPr lang="es-CO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0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Diferencia entre su reconocimiento y materialización</a:t>
                      </a:r>
                      <a:endParaRPr lang="es-CO" sz="200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s-CO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Colombia: </a:t>
                      </a:r>
                      <a:r>
                        <a:rPr lang="es-CO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86,4% población c</a:t>
                      </a: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obertura</a:t>
                      </a:r>
                      <a:r>
                        <a:rPr lang="es-CO" sz="18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 acueducto  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8 departamentos por debajo del 50% de cobertura</a:t>
                      </a:r>
                      <a:endParaRPr lang="es-CO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Tx/>
                        <a:buNone/>
                      </a:pPr>
                      <a:endParaRPr lang="es-CO" sz="1800" b="1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Tx/>
                        <a:buNone/>
                      </a:pPr>
                      <a:endParaRPr lang="es-CO" sz="1800" b="1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Tx/>
                        <a:buNone/>
                      </a:pPr>
                      <a:endParaRPr lang="es-CO" sz="1800" b="1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Tx/>
                        <a:buNone/>
                      </a:pPr>
                      <a:endParaRPr lang="es-CO" sz="1800" b="1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Tx/>
                        <a:buNone/>
                      </a:pPr>
                      <a:endParaRPr lang="es-CO" sz="1800" b="1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Tx/>
                        <a:buNone/>
                      </a:pPr>
                      <a:endParaRPr lang="es-CO" sz="1800" b="1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Tx/>
                        <a:buNone/>
                      </a:pPr>
                      <a:endParaRPr lang="es-CO" sz="1800" b="1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Tx/>
                        <a:buNone/>
                      </a:pPr>
                      <a:r>
                        <a:rPr lang="es-CO" sz="18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Antioquia</a:t>
                      </a:r>
                      <a:r>
                        <a:rPr lang="es-CO" sz="18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6 lugar: </a:t>
                      </a: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90,1%</a:t>
                      </a:r>
                      <a:r>
                        <a:rPr lang="es-CO" sz="18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 cobertura en un escenario de </a:t>
                      </a:r>
                      <a:r>
                        <a:rPr lang="es-CO" sz="1800" b="1" i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injusticia hídrica territorial</a:t>
                      </a:r>
                      <a:endParaRPr lang="es-CO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4039" y="4343636"/>
            <a:ext cx="1852284" cy="120657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948" y="4150137"/>
            <a:ext cx="1849524" cy="140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2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1353778" y="954574"/>
          <a:ext cx="8146803" cy="4194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/>
          <p:cNvSpPr/>
          <p:nvPr/>
        </p:nvSpPr>
        <p:spPr>
          <a:xfrm>
            <a:off x="2323761" y="5473294"/>
            <a:ext cx="5938001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200" dirty="0"/>
              <a:t>(Departamento de Antioquia, Planilla de Agua Potable Antioquia 2020)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9145875" y="1279283"/>
            <a:ext cx="27592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600" b="1" dirty="0">
                <a:latin typeface="Calibri" panose="020F0502020204030204" pitchFamily="34" charset="0"/>
              </a:rPr>
              <a:t>ANTIOQUIA</a:t>
            </a:r>
            <a:r>
              <a:rPr lang="es-CO" sz="1600" dirty="0">
                <a:latin typeface="Calibri" panose="020F0502020204030204" pitchFamily="34" charset="0"/>
              </a:rPr>
              <a:t>: 9 Subregiones</a:t>
            </a:r>
          </a:p>
          <a:p>
            <a:r>
              <a:rPr lang="es-CO" sz="1600" dirty="0">
                <a:latin typeface="Calibri" panose="020F0502020204030204" pitchFamily="34" charset="0"/>
              </a:rPr>
              <a:t>125 municipios</a:t>
            </a:r>
          </a:p>
          <a:p>
            <a:endParaRPr lang="es-CO" sz="1600" dirty="0">
              <a:latin typeface="Calibri" panose="020F0502020204030204" pitchFamily="34" charset="0"/>
            </a:endParaRPr>
          </a:p>
          <a:p>
            <a:r>
              <a:rPr lang="es-CO" sz="1600" b="1" dirty="0">
                <a:latin typeface="Calibri" panose="020F0502020204030204" pitchFamily="34" charset="0"/>
              </a:rPr>
              <a:t>Cobertura de agua potable a nivel rural:</a:t>
            </a:r>
          </a:p>
          <a:p>
            <a:pPr marL="285750" indent="-285750">
              <a:buFontTx/>
              <a:buChar char="-"/>
            </a:pPr>
            <a:r>
              <a:rPr lang="es-CO" sz="1600" b="1" dirty="0">
                <a:latin typeface="Calibri" panose="020F0502020204030204" pitchFamily="34" charset="0"/>
              </a:rPr>
              <a:t>68 </a:t>
            </a:r>
            <a:r>
              <a:rPr lang="es-CO" sz="1600" dirty="0">
                <a:latin typeface="Calibri" panose="020F0502020204030204" pitchFamily="34" charset="0"/>
              </a:rPr>
              <a:t>municipios </a:t>
            </a:r>
            <a:r>
              <a:rPr lang="es-CO" sz="1600" b="1" dirty="0">
                <a:latin typeface="Calibri" panose="020F0502020204030204" pitchFamily="34" charset="0"/>
              </a:rPr>
              <a:t>con cobertura </a:t>
            </a:r>
          </a:p>
          <a:p>
            <a:pPr marL="285750" indent="-285750">
              <a:buFontTx/>
              <a:buChar char="-"/>
            </a:pPr>
            <a:r>
              <a:rPr lang="es-CO" sz="1600" b="1" dirty="0">
                <a:latin typeface="Calibri" panose="020F0502020204030204" pitchFamily="34" charset="0"/>
              </a:rPr>
              <a:t>57 </a:t>
            </a:r>
            <a:r>
              <a:rPr lang="es-CO" sz="1600" dirty="0">
                <a:latin typeface="Calibri" panose="020F0502020204030204" pitchFamily="34" charset="0"/>
              </a:rPr>
              <a:t>municipios </a:t>
            </a:r>
            <a:r>
              <a:rPr lang="es-CO" sz="1600" b="1" dirty="0">
                <a:latin typeface="Calibri" panose="020F0502020204030204" pitchFamily="34" charset="0"/>
              </a:rPr>
              <a:t>con CERO (0) cobertura</a:t>
            </a:r>
            <a:r>
              <a:rPr lang="es-CO" sz="1600" dirty="0">
                <a:latin typeface="Calibri" panose="020F0502020204030204" pitchFamily="34" charset="0"/>
              </a:rPr>
              <a:t> de agua potable</a:t>
            </a:r>
          </a:p>
          <a:p>
            <a:endParaRPr lang="es-CO" sz="1600" dirty="0">
              <a:latin typeface="Calibri" panose="020F0502020204030204" pitchFamily="34" charset="0"/>
            </a:endParaRPr>
          </a:p>
          <a:p>
            <a:r>
              <a:rPr lang="es-CO" sz="1600" dirty="0">
                <a:latin typeface="Calibri" panose="020F0502020204030204" pitchFamily="34" charset="0"/>
              </a:rPr>
              <a:t>Muestra del territorio:</a:t>
            </a:r>
          </a:p>
          <a:p>
            <a:endParaRPr lang="es-CO" sz="1600" dirty="0">
              <a:latin typeface="Calibri" panose="020F0502020204030204" pitchFamily="34" charset="0"/>
            </a:endParaRPr>
          </a:p>
          <a:p>
            <a:r>
              <a:rPr lang="es-CO" sz="1600" dirty="0">
                <a:latin typeface="Calibri" panose="020F0502020204030204" pitchFamily="34" charset="0"/>
              </a:rPr>
              <a:t>Subregiones </a:t>
            </a:r>
            <a:r>
              <a:rPr lang="es-CO" sz="1600" b="1" dirty="0">
                <a:latin typeface="Calibri" panose="020F0502020204030204" pitchFamily="34" charset="0"/>
              </a:rPr>
              <a:t>con menor cobertura:  </a:t>
            </a:r>
            <a:r>
              <a:rPr lang="es-CO" sz="1600" dirty="0">
                <a:latin typeface="Calibri" panose="020F0502020204030204" pitchFamily="34" charset="0"/>
              </a:rPr>
              <a:t>Bajo Cauca - Nordeste</a:t>
            </a:r>
          </a:p>
          <a:p>
            <a:endParaRPr lang="es-CO" sz="1600" dirty="0">
              <a:latin typeface="Calibri" panose="020F0502020204030204" pitchFamily="34" charset="0"/>
            </a:endParaRPr>
          </a:p>
          <a:p>
            <a:r>
              <a:rPr lang="es-CO" sz="1600" dirty="0">
                <a:latin typeface="Calibri" panose="020F0502020204030204" pitchFamily="34" charset="0"/>
              </a:rPr>
              <a:t>Subregiones </a:t>
            </a:r>
            <a:r>
              <a:rPr lang="es-CO" sz="1600" b="1" dirty="0">
                <a:latin typeface="Calibri" panose="020F0502020204030204" pitchFamily="34" charset="0"/>
              </a:rPr>
              <a:t>con mayor cobertura</a:t>
            </a:r>
            <a:r>
              <a:rPr lang="es-CO" sz="1600" dirty="0">
                <a:latin typeface="Calibri" panose="020F0502020204030204" pitchFamily="34" charset="0"/>
              </a:rPr>
              <a:t>: Oriente y Valle de Aburrá</a:t>
            </a:r>
          </a:p>
          <a:p>
            <a:endParaRPr lang="es-CO" sz="1600" dirty="0">
              <a:latin typeface="Calibri" panose="020F0502020204030204" pitchFamily="34" charset="0"/>
            </a:endParaRPr>
          </a:p>
          <a:p>
            <a:endParaRPr lang="es-CO" sz="1600" dirty="0"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708484" y="399520"/>
            <a:ext cx="969987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3200" b="1" dirty="0"/>
              <a:t>Estudio de caso: Colombia –Antioquia</a:t>
            </a:r>
          </a:p>
        </p:txBody>
      </p:sp>
      <p:sp>
        <p:nvSpPr>
          <p:cNvPr id="9" name="Rectángulo 8"/>
          <p:cNvSpPr/>
          <p:nvPr/>
        </p:nvSpPr>
        <p:spPr>
          <a:xfrm rot="16200000">
            <a:off x="430471" y="2817634"/>
            <a:ext cx="12825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dirty="0"/>
              <a:t>Cobertura %</a:t>
            </a:r>
          </a:p>
        </p:txBody>
      </p:sp>
    </p:spTree>
    <p:extLst>
      <p:ext uri="{BB962C8B-B14F-4D97-AF65-F5344CB8AC3E}">
        <p14:creationId xmlns:p14="http://schemas.microsoft.com/office/powerpoint/2010/main" val="208758200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1043</TotalTime>
  <Words>1164</Words>
  <Application>Microsoft Office PowerPoint</Application>
  <PresentationFormat>Panorámica</PresentationFormat>
  <Paragraphs>179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Espiral</vt:lpstr>
      <vt:lpstr>Presentación de PowerPoint</vt:lpstr>
      <vt:lpstr>La Justicia hídrica en el marco de la Justicia Ambiental</vt:lpstr>
      <vt:lpstr>La Justicia hídrica: mirada alternativa desde el sur global</vt:lpstr>
      <vt:lpstr>Justicia hídrica y enfoques para los DESCA </vt:lpstr>
      <vt:lpstr>Justicia hídrica territorial frente a las visiones jurídicas del derecho al agua </vt:lpstr>
      <vt:lpstr>Justicia hídrica territorial – DF de acceso al agua </vt:lpstr>
      <vt:lpstr>Estudio de caso </vt:lpstr>
      <vt:lpstr>Estudio de caso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48</cp:revision>
  <dcterms:created xsi:type="dcterms:W3CDTF">2023-09-04T01:18:09Z</dcterms:created>
  <dcterms:modified xsi:type="dcterms:W3CDTF">2023-09-11T19:04:23Z</dcterms:modified>
</cp:coreProperties>
</file>