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0" r:id="rId22"/>
    <p:sldId id="281" r:id="rId23"/>
    <p:sldId id="282" r:id="rId24"/>
    <p:sldId id="285" r:id="rId25"/>
    <p:sldId id="288" r:id="rId26"/>
    <p:sldId id="286" r:id="rId27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4"/>
  </p:normalViewPr>
  <p:slideViewPr>
    <p:cSldViewPr snapToGrid="0">
      <p:cViewPr varScale="1">
        <p:scale>
          <a:sx n="110" d="100"/>
          <a:sy n="110" d="100"/>
        </p:scale>
        <p:origin x="5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notesMaster" Target="notesMasters/notesMaster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C89ED-29C1-A24B-A6A2-DAA5923E0925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2B803-4D56-4345-AE75-92A536DD371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3737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C2B803-4D56-4345-AE75-92A536DD371D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9586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070243-A174-FD05-9321-5EB7E279C5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0AB7D3-8DCE-94CE-B8D1-7E6CB23EB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7629CA-E210-0AA4-B551-6807CC242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7ABE36-CE8B-6589-5B23-383E50A5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246A7-7D0A-754E-A86A-8643BFA80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64570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605FD8-2420-F860-7FB2-98CC32D5C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EF4D8F6-9AB8-5C59-48E6-10C0C89F2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998330-C5BE-D205-AA14-1D3C12DD9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A4C5A4-BCFB-B7B0-E93F-0352A5AFA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06F1E4-A89B-EBFA-7B07-3376C998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017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B30310-2EDE-A4E6-F62E-B817026A5B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E86C3F-862B-1D32-D90C-4BD5223F2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5E64A6-85D5-DA8A-7584-4F56C3F35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611499-B49A-B6C8-130F-513A40274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8671E9-F94C-605F-83BA-8BFB113B7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4861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313A47-56E9-D9EC-4D90-A19E3A806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A8795E-79F5-5B6F-EC56-A29D7C594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AE54FB-AEC2-2D34-A32E-3EDC82974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8510C6-EFC3-1EBB-178E-1AD4BB2D7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65DBF6-44FC-0BF3-0B10-AEE0F8756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5090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DA64DF-2DBA-91DF-259E-E372CE3A7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A5444E-E4D8-015C-1B90-FC7431463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D4ED51-1FF8-084E-6141-D30B2533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DA4DE3-347A-B152-AF0C-B2CB231C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5382A8-B35B-62F1-2B64-E31B2E595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17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D51452-75D2-A843-F81A-8A2EA4301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EF5541-9340-6F69-9315-DD37FB9E30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917A76-E8D5-76C9-2EF2-FFAAB1FF0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F84E90-0AC0-91E4-EC78-9C4A807BC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C87022-1FD5-C561-DE32-1CB9D2F91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DECFE0-8B11-3C24-3FB9-21D8C96A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653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1D353-0953-1147-DFBF-D94EBB25B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3F3F80-E72E-34FA-BAE6-14E2844C0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FC85F17-0139-66D7-1E0B-0D0ED9D35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F67AD6-CDB6-CF0F-121C-87A97DFBA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B14A793-4215-1006-3AB3-FF2A4B75AA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890A5E-DB42-FE01-2EB0-7883E8AAC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73DD3A-4E3B-5C50-816A-2A8F72D38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9E242E-412D-09D6-9C91-95C78EFA0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7045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BD773B-00C9-50D0-2906-A8129C8B6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31CB44-E0E0-C683-6951-88DC9EEDE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CE2940-0A2C-57FA-87D5-DB9F2B790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E30FF0-4D2F-7BCF-9992-FC540CB7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7281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4F47D9-E016-C596-BC3E-51AD5E28B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6203F2-1441-1E01-2CB4-BB9E6DC9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7A31E71-9BFF-59A9-BCAC-5C4008AF2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191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9927C0-0590-A4E6-4EA6-7E1588333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751BDB-8AE1-4CCB-AA66-6C9E8CED6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12C814-41A6-973F-C80B-F226D5F10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87987B-F285-23A1-5047-99AB0A61A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6466DE-DE46-0F1D-E395-2FAF491B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4BA1E0-C25B-AA1D-D68E-F76B4FC9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6761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E6FB2E-F609-E17B-77CC-8AF48FFC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060670-F504-6056-B95D-CD208EC74F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E1F9EC-5932-4B3D-0A2B-CDDD66945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B0AF84-1143-72F9-2F5A-883EB039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AA4788-886D-3F25-3BE2-C48672BB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D870AC-C04A-CC83-7BA6-C87CFDD2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4645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D821537-F5F4-CBF1-1F64-C11E02598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92D327-0143-1E20-98BB-1D4E332FE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3B3FE7-BA3F-B3FE-A485-23B79182D0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8AFF-7A65-CF40-84D6-9191C149556F}" type="datetimeFigureOut">
              <a:rPr lang="es-AR" smtClean="0"/>
              <a:t>11/10/2023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0E8FDA5-F191-5E38-C600-41C1A0982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131B43-4E97-02A1-9952-087F290BF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9AFBF-BBB2-0642-B8C0-35EC90A0A75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832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2026E0-1FA2-DC94-C28D-147ACE6E7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/>
              <a:t>Corrupción en la concesión de permisos ambientales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C2BF20-A892-68AC-5A85-3B9174D7E9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/>
              <a:t>Juan Trujillo </a:t>
            </a:r>
          </a:p>
        </p:txBody>
      </p:sp>
    </p:spTree>
    <p:extLst>
      <p:ext uri="{BB962C8B-B14F-4D97-AF65-F5344CB8AC3E}">
        <p14:creationId xmlns:p14="http://schemas.microsoft.com/office/powerpoint/2010/main" val="2449805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766F52-96D7-2A02-2900-9D2C2135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Funciones del bosque nativo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272BF4-9958-CEAD-43AD-24DD57D8A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AR" dirty="0"/>
          </a:p>
          <a:p>
            <a:r>
              <a:rPr lang="es-AR" dirty="0"/>
              <a:t>Es un ecosistema </a:t>
            </a:r>
          </a:p>
          <a:p>
            <a:endParaRPr lang="es-AR" dirty="0"/>
          </a:p>
          <a:p>
            <a:r>
              <a:rPr lang="es-AR" dirty="0"/>
              <a:t>Funciona como unidad ambiental  </a:t>
            </a:r>
          </a:p>
          <a:p>
            <a:endParaRPr lang="es-AR" dirty="0"/>
          </a:p>
          <a:p>
            <a:r>
              <a:rPr lang="es-AR" dirty="0"/>
              <a:t>Funciones del bosque nativo  </a:t>
            </a:r>
          </a:p>
        </p:txBody>
      </p:sp>
    </p:spTree>
    <p:extLst>
      <p:ext uri="{BB962C8B-B14F-4D97-AF65-F5344CB8AC3E}">
        <p14:creationId xmlns:p14="http://schemas.microsoft.com/office/powerpoint/2010/main" val="3819083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32B86B-C3E6-6C13-598A-FFE31FFF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Estado de </a:t>
            </a:r>
            <a:r>
              <a:rPr lang="es-AR"/>
              <a:t>bosques nativos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F29C67-D358-0477-25FD-93A2E5E49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sz="3300" dirty="0"/>
              <a:t>Principios del siglo XX, bosques nativos: un tercio del  territorio argentino; hoy sólo queda la tercera parte  </a:t>
            </a:r>
          </a:p>
          <a:p>
            <a:pPr algn="just"/>
            <a:endParaRPr lang="es-AR" sz="3300" dirty="0"/>
          </a:p>
          <a:p>
            <a:pPr algn="just"/>
            <a:r>
              <a:rPr lang="es-AR" sz="3300" dirty="0"/>
              <a:t>Córdoba: bosques nativos ocupaban el 71% del territorio; al 2007 era del 5%, y hoy se estima del 3%</a:t>
            </a:r>
          </a:p>
          <a:p>
            <a:pPr algn="just"/>
            <a:endParaRPr lang="es-AR" sz="3300" dirty="0"/>
          </a:p>
          <a:p>
            <a:pPr algn="just"/>
            <a:r>
              <a:rPr lang="es-AR" sz="3300" dirty="0"/>
              <a:t>Impacto conducta</a:t>
            </a:r>
          </a:p>
          <a:p>
            <a:pPr algn="just"/>
            <a:endParaRPr lang="es-AR" sz="3300" dirty="0"/>
          </a:p>
          <a:p>
            <a:pPr algn="just"/>
            <a:r>
              <a:rPr lang="es-AR" sz="3300" dirty="0"/>
              <a:t>Amazonia  </a:t>
            </a:r>
          </a:p>
          <a:p>
            <a:endParaRPr lang="es-AR" sz="4000" dirty="0"/>
          </a:p>
          <a:p>
            <a:pPr marL="0" indent="0">
              <a:buNone/>
            </a:pPr>
            <a:endParaRPr lang="es-AR" sz="4000" dirty="0"/>
          </a:p>
          <a:p>
            <a:endParaRPr lang="es-AR" sz="4000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65540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0ED0D3-FC3F-167B-72CD-6D6BFA781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Normativa transgredida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04705C-A797-785A-F0BC-44F9E253C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AR" dirty="0"/>
          </a:p>
          <a:p>
            <a:pPr algn="just"/>
            <a:r>
              <a:rPr lang="es-AR" dirty="0"/>
              <a:t>Ley nacional de protección de bosques nativos (ley 26.331)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Que instó a las jurisdicciones a realizar un OTBN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Prohibió desmonte y utilización de bosques nativos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Ley provincial de OTBN (ley 9814)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56277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ABF675-9276-A037-DC7F-946143DA7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Normativa transgredida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E389C7-5E16-CF17-F820-7A0D9EF1F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Prohibió desmonte bosque nativo: categorías roja y amarilla</a:t>
            </a:r>
          </a:p>
          <a:p>
            <a:endParaRPr lang="es-AR" dirty="0"/>
          </a:p>
          <a:p>
            <a:r>
              <a:rPr lang="es-AR" dirty="0"/>
              <a:t>Anexo: mapa de bosques nativos [área proyecto: zona amarilla]</a:t>
            </a:r>
          </a:p>
          <a:p>
            <a:endParaRPr lang="es-AR" dirty="0"/>
          </a:p>
          <a:p>
            <a:r>
              <a:rPr lang="es-AR" dirty="0"/>
              <a:t>Excepción: obras públicas - interés público – infraestructura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Condición: EIA y audiencia pública</a:t>
            </a:r>
          </a:p>
        </p:txBody>
      </p:sp>
    </p:spTree>
    <p:extLst>
      <p:ext uri="{BB962C8B-B14F-4D97-AF65-F5344CB8AC3E}">
        <p14:creationId xmlns:p14="http://schemas.microsoft.com/office/powerpoint/2010/main" val="1209114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5A3C2B-7257-8047-E5AE-7C24E58D7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Conclusiones del fallo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A71449-F7F8-E37C-32C9-389C69E1F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Acusado aprobó proyecto inmobiliario</a:t>
            </a:r>
          </a:p>
          <a:p>
            <a:endParaRPr lang="es-AR" dirty="0"/>
          </a:p>
          <a:p>
            <a:r>
              <a:rPr lang="es-AR" dirty="0"/>
              <a:t>Desmonte y cambio de uso de suelo</a:t>
            </a:r>
          </a:p>
          <a:p>
            <a:endParaRPr lang="es-AR" dirty="0"/>
          </a:p>
          <a:p>
            <a:r>
              <a:rPr lang="es-AR" dirty="0"/>
              <a:t>Prohibidos por ley </a:t>
            </a:r>
          </a:p>
          <a:p>
            <a:endParaRPr lang="es-AR" dirty="0"/>
          </a:p>
          <a:p>
            <a:r>
              <a:rPr lang="es-AR" dirty="0"/>
              <a:t>Desechó las excepciones &amp; conocimiento del imputado</a:t>
            </a:r>
          </a:p>
          <a:p>
            <a:endParaRPr lang="es-AR" dirty="0"/>
          </a:p>
          <a:p>
            <a:r>
              <a:rPr lang="es-AR" dirty="0"/>
              <a:t>Ausencia EIA y audiencia pública </a:t>
            </a:r>
          </a:p>
        </p:txBody>
      </p:sp>
    </p:spTree>
    <p:extLst>
      <p:ext uri="{BB962C8B-B14F-4D97-AF65-F5344CB8AC3E}">
        <p14:creationId xmlns:p14="http://schemas.microsoft.com/office/powerpoint/2010/main" val="2623955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AFA92-C77C-6F08-9624-C1CE9B166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Condena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82B6E9-C920-A4C1-B145-16DE8DFE78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AR" dirty="0"/>
              <a:t>Delito de abuso de autoridad </a:t>
            </a:r>
          </a:p>
          <a:p>
            <a:endParaRPr lang="es-AR" dirty="0"/>
          </a:p>
          <a:p>
            <a:r>
              <a:rPr lang="es-AR" dirty="0"/>
              <a:t>Dictar resoluciones en contra de la CN y leyes nacionales o provinciales </a:t>
            </a:r>
          </a:p>
          <a:p>
            <a:endParaRPr lang="es-AR" dirty="0"/>
          </a:p>
          <a:p>
            <a:r>
              <a:rPr lang="es-AR" dirty="0"/>
              <a:t>Pena de prisión en suspenso &amp; inhabilitación especial </a:t>
            </a:r>
          </a:p>
          <a:p>
            <a:endParaRPr lang="es-AR" dirty="0"/>
          </a:p>
          <a:p>
            <a:r>
              <a:rPr lang="es-AR" dirty="0"/>
              <a:t>Encuadra abuso de FP de las C.I.  </a:t>
            </a:r>
          </a:p>
          <a:p>
            <a:endParaRPr lang="es-AR" dirty="0"/>
          </a:p>
          <a:p>
            <a:r>
              <a:rPr lang="es-AR" dirty="0"/>
              <a:t>Encuadra concepto de corrupción</a:t>
            </a:r>
          </a:p>
        </p:txBody>
      </p:sp>
    </p:spTree>
    <p:extLst>
      <p:ext uri="{BB962C8B-B14F-4D97-AF65-F5344CB8AC3E}">
        <p14:creationId xmlns:p14="http://schemas.microsoft.com/office/powerpoint/2010/main" val="4234174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0AA03-CB09-10D9-FBB1-9120CE1F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Participación ciudadana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1A5892-4C79-AEA9-0ED6-AAAF2B10E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Primer aspecto</a:t>
            </a:r>
            <a:r>
              <a:rPr lang="es-AR" dirty="0"/>
              <a:t>: Rol de una organización de la sociedad civil en el proceso: denunciante y querellante</a:t>
            </a:r>
          </a:p>
          <a:p>
            <a:endParaRPr lang="es-AR" dirty="0"/>
          </a:p>
          <a:p>
            <a:r>
              <a:rPr lang="es-AR" dirty="0"/>
              <a:t>ADARSA</a:t>
            </a:r>
          </a:p>
          <a:p>
            <a:endParaRPr lang="es-AR" dirty="0"/>
          </a:p>
          <a:p>
            <a:r>
              <a:rPr lang="es-AR" dirty="0"/>
              <a:t>Recurrió a la figura de abuso autoridad  </a:t>
            </a:r>
          </a:p>
          <a:p>
            <a:endParaRPr lang="es-AR" dirty="0"/>
          </a:p>
          <a:p>
            <a:r>
              <a:rPr lang="es-AR" dirty="0"/>
              <a:t>Admitidos como querellantes / juicio oral</a:t>
            </a:r>
          </a:p>
        </p:txBody>
      </p:sp>
    </p:spTree>
    <p:extLst>
      <p:ext uri="{BB962C8B-B14F-4D97-AF65-F5344CB8AC3E}">
        <p14:creationId xmlns:p14="http://schemas.microsoft.com/office/powerpoint/2010/main" val="36300302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FCF7B1-F1CD-64B2-A333-6A3FBADDF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Participación ciudadana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3798BA-6414-549A-7387-047103180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b="1" dirty="0"/>
              <a:t>Segundo aspecto</a:t>
            </a:r>
            <a:r>
              <a:rPr lang="es-AR" dirty="0"/>
              <a:t>: </a:t>
            </a:r>
          </a:p>
          <a:p>
            <a:endParaRPr lang="es-AR" dirty="0"/>
          </a:p>
          <a:p>
            <a:r>
              <a:rPr lang="es-AR" dirty="0"/>
              <a:t>Juicio por jurados: condena por unanimidad  </a:t>
            </a:r>
          </a:p>
          <a:p>
            <a:endParaRPr lang="es-AR" dirty="0"/>
          </a:p>
          <a:p>
            <a:r>
              <a:rPr lang="es-AR" dirty="0"/>
              <a:t>Precedente de justicia popular ligado a la corrupción</a:t>
            </a:r>
          </a:p>
          <a:p>
            <a:endParaRPr lang="es-AR" dirty="0"/>
          </a:p>
          <a:p>
            <a:r>
              <a:rPr lang="es-AR" dirty="0"/>
              <a:t>Sistema mixto </a:t>
            </a:r>
          </a:p>
          <a:p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572252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2397A1-9776-6243-89DC-0968F9A2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Segundo caso 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568AE5-E4F4-C22C-7744-86FACD876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dirty="0"/>
              <a:t>Control de la actividad concesionada (minería)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Acusados: Secretario de Medio Ambiente y de Minería (Nación)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Incumplimiento de sus deberes para prevenir o minimizar riesgos explotación minera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Derrame de 1000 metros cúbicos de solución cianurada - yacimiento minero de Veladero, San Juan </a:t>
            </a:r>
          </a:p>
        </p:txBody>
      </p:sp>
    </p:spTree>
    <p:extLst>
      <p:ext uri="{BB962C8B-B14F-4D97-AF65-F5344CB8AC3E}">
        <p14:creationId xmlns:p14="http://schemas.microsoft.com/office/powerpoint/2010/main" val="22381586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4BAD96-5260-C60B-299D-024238964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Segundo caso 	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E03125-8A9D-81D4-5F56-32FDF5437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Suceso: mayor desastre por derrame de efluentes  </a:t>
            </a:r>
          </a:p>
          <a:p>
            <a:endParaRPr lang="es-AR" dirty="0"/>
          </a:p>
          <a:p>
            <a:r>
              <a:rPr lang="es-AR" dirty="0"/>
              <a:t>Afectación cuenca del río Potrerillos  </a:t>
            </a:r>
          </a:p>
          <a:p>
            <a:endParaRPr lang="es-AR" dirty="0"/>
          </a:p>
          <a:p>
            <a:r>
              <a:rPr lang="es-AR" dirty="0"/>
              <a:t>Imputación: omisión deberes al permitir que la empresa funcionara sin controles estatales</a:t>
            </a:r>
          </a:p>
          <a:p>
            <a:endParaRPr lang="es-AR" dirty="0"/>
          </a:p>
          <a:p>
            <a:r>
              <a:rPr lang="es-AR" dirty="0"/>
              <a:t>Operaba sin certificado ambiental anual [exigido por ley RP] el manejo de residuos peligrosos</a:t>
            </a:r>
          </a:p>
        </p:txBody>
      </p:sp>
    </p:spTree>
    <p:extLst>
      <p:ext uri="{BB962C8B-B14F-4D97-AF65-F5344CB8AC3E}">
        <p14:creationId xmlns:p14="http://schemas.microsoft.com/office/powerpoint/2010/main" val="71343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36693-A879-9E6D-7732-595BBC55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			Corrupción en la CPA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A6A25C-F348-6383-26FA-7D04D4AA2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Dos casos judiciales como referencia:</a:t>
            </a:r>
          </a:p>
          <a:p>
            <a:endParaRPr lang="es-AR" dirty="0"/>
          </a:p>
          <a:p>
            <a:pPr>
              <a:buFont typeface="Wingdings" pitchFamily="2" charset="2"/>
              <a:buChar char="Ø"/>
            </a:pPr>
            <a:r>
              <a:rPr lang="es-AR" dirty="0"/>
              <a:t>En la concesión de permisos ambientales</a:t>
            </a:r>
          </a:p>
          <a:p>
            <a:endParaRPr lang="es-AR" dirty="0"/>
          </a:p>
          <a:p>
            <a:pPr>
              <a:buFont typeface="Wingdings" pitchFamily="2" charset="2"/>
              <a:buChar char="Ø"/>
            </a:pPr>
            <a:r>
              <a:rPr lang="es-AR" dirty="0"/>
              <a:t>En el contralor estatal de esos permisos</a:t>
            </a:r>
          </a:p>
          <a:p>
            <a:pPr>
              <a:buFont typeface="Wingdings" pitchFamily="2" charset="2"/>
              <a:buChar char="Ø"/>
            </a:pPr>
            <a:endParaRPr lang="es-AR" dirty="0"/>
          </a:p>
          <a:p>
            <a:pPr>
              <a:buFont typeface="Wingdings" pitchFamily="2" charset="2"/>
              <a:buChar char="Ø"/>
            </a:pPr>
            <a:r>
              <a:rPr lang="es-AR" dirty="0"/>
              <a:t>Común: no hubo pago de sobornos</a:t>
            </a:r>
          </a:p>
          <a:p>
            <a:pPr>
              <a:buFont typeface="Wingdings" pitchFamily="2" charset="2"/>
              <a:buChar char="Ø"/>
            </a:pPr>
            <a:endParaRPr lang="es-AR" dirty="0"/>
          </a:p>
          <a:p>
            <a:pPr>
              <a:buFont typeface="Wingdings" pitchFamily="2" charset="2"/>
              <a:buChar char="Ø"/>
            </a:pPr>
            <a:r>
              <a:rPr lang="es-AR" dirty="0"/>
              <a:t>Sino incumplimientos a mandatos legales [ID): actos de corrupción  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941825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453B41-9BE6-8892-BF9E-A272FA8A7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Segundo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A85C24-9A32-02B3-A0EC-D02A0D901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349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AR" dirty="0"/>
              <a:t>Procesados por delito de abuso de autoridad</a:t>
            </a:r>
          </a:p>
          <a:p>
            <a:endParaRPr lang="es-AR" dirty="0"/>
          </a:p>
          <a:p>
            <a:r>
              <a:rPr lang="es-AR" dirty="0"/>
              <a:t>Proceso en estado de juicio   </a:t>
            </a:r>
          </a:p>
          <a:p>
            <a:endParaRPr lang="es-AR" dirty="0"/>
          </a:p>
          <a:p>
            <a:r>
              <a:rPr lang="es-AR" dirty="0"/>
              <a:t>En principio, omisiones redundaron en un favorecimiento a particulares [ahorro de costos]</a:t>
            </a:r>
          </a:p>
          <a:p>
            <a:endParaRPr lang="es-AR" dirty="0"/>
          </a:p>
          <a:p>
            <a:r>
              <a:rPr lang="es-AR" dirty="0"/>
              <a:t>Encuadra en el concepto de corrupción </a:t>
            </a:r>
          </a:p>
          <a:p>
            <a:endParaRPr lang="es-AR" dirty="0"/>
          </a:p>
          <a:p>
            <a:r>
              <a:rPr lang="es-AR" dirty="0"/>
              <a:t>Impacto corrupción medio ambiente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386387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6C0152-7F96-FBFB-4B89-8A8887F42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Participación ciudadana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D1A74A-FAA2-2837-6886-C29C2C5C4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AR" dirty="0"/>
              <a:t>Denuncia iniciada por: Asociación Argentina de Abogados Ambientalistas de la Patagonia</a:t>
            </a:r>
          </a:p>
          <a:p>
            <a:pPr algn="just"/>
            <a:endParaRPr lang="es-AR" dirty="0"/>
          </a:p>
          <a:p>
            <a:pPr algn="just"/>
            <a:endParaRPr lang="es-AR" dirty="0"/>
          </a:p>
          <a:p>
            <a:pPr algn="just"/>
            <a:r>
              <a:rPr lang="es-AR" dirty="0"/>
              <a:t>Otra ONG –“Asamblea </a:t>
            </a:r>
            <a:r>
              <a:rPr lang="es-AR" dirty="0" err="1"/>
              <a:t>Játchal</a:t>
            </a:r>
            <a:r>
              <a:rPr lang="es-AR" dirty="0"/>
              <a:t> no se toca”-: se constituyó como querellante, impulsó el proceso y requirió enjuiciamiento</a:t>
            </a:r>
          </a:p>
        </p:txBody>
      </p:sp>
    </p:spTree>
    <p:extLst>
      <p:ext uri="{BB962C8B-B14F-4D97-AF65-F5344CB8AC3E}">
        <p14:creationId xmlns:p14="http://schemas.microsoft.com/office/powerpoint/2010/main" val="30652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1FD1E7-0550-625A-2AF4-5DFE27049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Sospechas de hechos de corrupción más graves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262D4B-F2FE-4852-6359-AFD8547CA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Casos analizados: mínimos de corrupción </a:t>
            </a:r>
          </a:p>
          <a:p>
            <a:endParaRPr lang="es-AR" dirty="0"/>
          </a:p>
          <a:p>
            <a:r>
              <a:rPr lang="es-AR" dirty="0"/>
              <a:t>Sospecha generalizada de grandes casos de corrupción en CPA </a:t>
            </a:r>
          </a:p>
          <a:p>
            <a:endParaRPr lang="es-AR" dirty="0"/>
          </a:p>
          <a:p>
            <a:r>
              <a:rPr lang="es-AR" dirty="0"/>
              <a:t>Negocios millonarios, como son la deforestación y la explotación minera: sospechas de posibles sobornos a FP</a:t>
            </a:r>
          </a:p>
          <a:p>
            <a:endParaRPr lang="es-AR" dirty="0"/>
          </a:p>
          <a:p>
            <a:r>
              <a:rPr lang="es-AR" dirty="0"/>
              <a:t>Sospechas no confirmadas 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8790035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77BE7-9B0B-FF59-20B4-0909E2333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Documentos que sustentan sospechas grandes casos de corrupción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635191-F79E-200D-BA19-31AA755CB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AR" b="1" dirty="0"/>
              <a:t>1.- Fundación Poder Ciudadano</a:t>
            </a:r>
            <a:r>
              <a:rPr lang="es-AR" dirty="0"/>
              <a:t>: “Riesgos de Corrupción en concesiones mineras”</a:t>
            </a:r>
          </a:p>
          <a:p>
            <a:pPr marL="0" indent="0" algn="just">
              <a:buNone/>
            </a:pPr>
            <a:endParaRPr lang="es-AR" dirty="0"/>
          </a:p>
          <a:p>
            <a:pPr marL="0" indent="0" algn="just">
              <a:buNone/>
            </a:pPr>
            <a:r>
              <a:rPr lang="es-AR" dirty="0"/>
              <a:t>Indicadores de riesgo de corrupción:</a:t>
            </a:r>
          </a:p>
          <a:p>
            <a:pPr algn="just"/>
            <a:endParaRPr lang="es-AR" dirty="0"/>
          </a:p>
          <a:p>
            <a:pPr algn="just">
              <a:buFont typeface="Wingdings" pitchFamily="2" charset="2"/>
              <a:buChar char="Ø"/>
            </a:pPr>
            <a:r>
              <a:rPr lang="es-AR" dirty="0"/>
              <a:t>la excesiva burocracia</a:t>
            </a:r>
          </a:p>
          <a:p>
            <a:pPr algn="just">
              <a:buFont typeface="Wingdings" pitchFamily="2" charset="2"/>
              <a:buChar char="Ø"/>
            </a:pPr>
            <a:endParaRPr lang="es-AR" dirty="0"/>
          </a:p>
          <a:p>
            <a:pPr algn="just">
              <a:buFont typeface="Wingdings" pitchFamily="2" charset="2"/>
              <a:buChar char="Ø"/>
            </a:pPr>
            <a:r>
              <a:rPr lang="es-AR" dirty="0"/>
              <a:t>la falta de transparencia en los procesos administrativos</a:t>
            </a:r>
          </a:p>
          <a:p>
            <a:pPr algn="just">
              <a:buFont typeface="Wingdings" pitchFamily="2" charset="2"/>
              <a:buChar char="Ø"/>
            </a:pPr>
            <a:endParaRPr lang="es-AR" dirty="0"/>
          </a:p>
          <a:p>
            <a:pPr algn="just">
              <a:buFont typeface="Wingdings" pitchFamily="2" charset="2"/>
              <a:buChar char="Ø"/>
            </a:pPr>
            <a:r>
              <a:rPr lang="es-AR" dirty="0"/>
              <a:t>ausencia de una participación ciudadana</a:t>
            </a:r>
          </a:p>
          <a:p>
            <a:pPr marL="0" indent="0" algn="just">
              <a:buNone/>
            </a:pPr>
            <a:r>
              <a:rPr lang="es-A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6518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66EAB-D870-6BA1-62AA-071FAEFF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Documentos que sustentan sospechas grandes casos de corrupción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30D4F7-7C0B-3D17-528B-EB2239244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AR" b="1" dirty="0"/>
              <a:t>2.- UNODC </a:t>
            </a:r>
            <a:r>
              <a:rPr lang="es-AR" dirty="0"/>
              <a:t>[conferencia de Estados Partes de la CNUCC)</a:t>
            </a:r>
          </a:p>
          <a:p>
            <a:pPr marL="0" indent="0" algn="just">
              <a:buNone/>
            </a:pPr>
            <a:endParaRPr lang="es-AR" dirty="0"/>
          </a:p>
          <a:p>
            <a:pPr marL="0" indent="0" algn="just">
              <a:buNone/>
            </a:pPr>
            <a:r>
              <a:rPr lang="es-AR" dirty="0"/>
              <a:t>Alertó sobre </a:t>
            </a:r>
            <a:r>
              <a:rPr lang="es-AR" b="1" dirty="0"/>
              <a:t>gran corrupción</a:t>
            </a:r>
            <a:r>
              <a:rPr lang="es-AR" dirty="0"/>
              <a:t> permisos de explotación:</a:t>
            </a:r>
          </a:p>
          <a:p>
            <a:pPr marL="0" indent="0" algn="just">
              <a:buNone/>
            </a:pPr>
            <a:endParaRPr lang="es-AR" dirty="0"/>
          </a:p>
          <a:p>
            <a:pPr algn="just"/>
            <a:r>
              <a:rPr lang="es-AR" dirty="0"/>
              <a:t> Tráfico de productos forestales (madera): ligado a la corrupción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Delitos forestales: resultados devastadores  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Actividades delictivas de bajo riesgo y alto beneficio  </a:t>
            </a:r>
          </a:p>
        </p:txBody>
      </p:sp>
    </p:spTree>
    <p:extLst>
      <p:ext uri="{BB962C8B-B14F-4D97-AF65-F5344CB8AC3E}">
        <p14:creationId xmlns:p14="http://schemas.microsoft.com/office/powerpoint/2010/main" val="1906595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F66EAB-D870-6BA1-62AA-071FAEFF2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Documentos que sustentan sospechas grandes casos de corrupción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30D4F7-7C0B-3D17-528B-EB2239244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s-AR" b="1" dirty="0"/>
              <a:t>3.- Informe de Amenazas Regionales de Lavado de Activos del GAFILAT </a:t>
            </a:r>
            <a:r>
              <a:rPr lang="es-AR" dirty="0"/>
              <a:t>(2019–2021):</a:t>
            </a:r>
            <a:r>
              <a:rPr lang="es-AR" b="1" dirty="0"/>
              <a:t> 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Delitos relacionados con MA: </a:t>
            </a:r>
            <a:r>
              <a:rPr lang="es-AR" b="1" dirty="0"/>
              <a:t>significativo aumento </a:t>
            </a:r>
            <a:r>
              <a:rPr lang="es-AR" dirty="0"/>
              <a:t>y constituyen </a:t>
            </a:r>
            <a:r>
              <a:rPr lang="es-AR" b="1" dirty="0"/>
              <a:t>amenaza presente</a:t>
            </a:r>
            <a:r>
              <a:rPr lang="es-AR" dirty="0"/>
              <a:t> en la región;</a:t>
            </a:r>
          </a:p>
          <a:p>
            <a:pPr algn="just"/>
            <a:r>
              <a:rPr lang="es-AR" dirty="0"/>
              <a:t>Extracción ilegal de metales: estrecha relación con la corrupción  </a:t>
            </a:r>
          </a:p>
          <a:p>
            <a:pPr algn="just"/>
            <a:r>
              <a:rPr lang="es-ES" dirty="0"/>
              <a:t>Mismas rutas que tráfico armas / drogas / personas</a:t>
            </a:r>
            <a:endParaRPr lang="es-AR" dirty="0"/>
          </a:p>
          <a:p>
            <a:pPr algn="just"/>
            <a:endParaRPr lang="es-AR" dirty="0"/>
          </a:p>
          <a:p>
            <a:pPr marL="0" indent="0" algn="just">
              <a:buNone/>
            </a:pPr>
            <a:r>
              <a:rPr lang="es-AR" b="1" dirty="0"/>
              <a:t>4.</a:t>
            </a:r>
            <a:r>
              <a:rPr lang="es-AR" dirty="0"/>
              <a:t>- </a:t>
            </a:r>
            <a:r>
              <a:rPr lang="es-AR" b="1" dirty="0"/>
              <a:t>Investigaciones periodísticas</a:t>
            </a:r>
            <a:r>
              <a:rPr lang="es-AR" dirty="0"/>
              <a:t>: </a:t>
            </a:r>
          </a:p>
          <a:p>
            <a:pPr algn="just"/>
            <a:r>
              <a:rPr lang="es-AR" dirty="0"/>
              <a:t>Entramados de corrupción a gran escala y en altos niveles gubernamentales; </a:t>
            </a:r>
            <a:endParaRPr lang="es-AR" dirty="0">
              <a:highlight>
                <a:srgbClr val="FFFF00"/>
              </a:highlight>
            </a:endParaRPr>
          </a:p>
          <a:p>
            <a:pPr algn="just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21775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322C3-561A-A9CD-4F4E-A048E77B5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Conclusiones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BA74FA-838C-F668-98B4-9E42EEBE7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dirty="0"/>
              <a:t>Casos de infracción de deberes: casos de corrupción procesados;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Significan un avance en el enjuiciamiento de FP;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Empieza a comprobarse judicialmente que hay corrupción en la CPA;</a:t>
            </a:r>
          </a:p>
          <a:p>
            <a:pPr algn="just"/>
            <a:endParaRPr lang="es-AR" dirty="0"/>
          </a:p>
          <a:p>
            <a:pPr algn="just"/>
            <a:r>
              <a:rPr lang="es-AR" dirty="0"/>
              <a:t>FP (abuso/</a:t>
            </a:r>
            <a:r>
              <a:rPr lang="es-AR" dirty="0" err="1"/>
              <a:t>incump</a:t>
            </a:r>
            <a:r>
              <a:rPr lang="es-AR" dirty="0"/>
              <a:t>.) favorecen a particulares (beneficios): concepto de corrupción </a:t>
            </a:r>
          </a:p>
          <a:p>
            <a:pPr algn="just"/>
            <a:endParaRPr lang="es-AR" dirty="0"/>
          </a:p>
          <a:p>
            <a:r>
              <a:rPr lang="es-AR" dirty="0"/>
              <a:t>La corrupción afecta el medio ambiente.</a:t>
            </a: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7953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568DA-FA1B-94B5-2015-DE1E3E099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961"/>
          </a:xfrm>
        </p:spPr>
        <p:txBody>
          <a:bodyPr>
            <a:normAutofit fontScale="90000"/>
          </a:bodyPr>
          <a:lstStyle/>
          <a:p>
            <a:r>
              <a:rPr lang="es-AR" dirty="0"/>
              <a:t>	</a:t>
            </a:r>
            <a:br>
              <a:rPr lang="es-AR" dirty="0"/>
            </a:br>
            <a:r>
              <a:rPr lang="es-AR" dirty="0"/>
              <a:t>Concepto de corrupción </a:t>
            </a:r>
            <a:br>
              <a:rPr lang="es-AR" dirty="0"/>
            </a:br>
            <a:br>
              <a:rPr lang="es-AR" dirty="0"/>
            </a:br>
            <a:r>
              <a:rPr lang="es-AR" dirty="0"/>
              <a:t>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B02C9A-AE22-1DAF-70D2-CC78162FC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2086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s-AR" sz="3600" dirty="0"/>
              <a:t>Importancia de una definición</a:t>
            </a:r>
            <a:endParaRPr lang="es-AR" dirty="0"/>
          </a:p>
          <a:p>
            <a:pPr marL="0" indent="0">
              <a:buNone/>
            </a:pPr>
            <a:endParaRPr lang="es-AR" dirty="0"/>
          </a:p>
          <a:p>
            <a:r>
              <a:rPr lang="es-AR" sz="3600" dirty="0"/>
              <a:t>No definido en Convenciones ni en CP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 </a:t>
            </a:r>
            <a:r>
              <a:rPr lang="es-AR" sz="3600" dirty="0"/>
              <a:t>Intentos de definición - elementos definitorios</a:t>
            </a:r>
            <a:r>
              <a:rPr lang="es-AR" dirty="0"/>
              <a:t>: </a:t>
            </a:r>
          </a:p>
          <a:p>
            <a:pPr lvl="1"/>
            <a:r>
              <a:rPr lang="es-MX" sz="2900" dirty="0"/>
              <a:t>apartamiento a los deberes del FP </a:t>
            </a:r>
          </a:p>
          <a:p>
            <a:pPr lvl="1"/>
            <a:r>
              <a:rPr lang="es-MX" sz="2900" dirty="0"/>
              <a:t>Persecución de un beneficio particular</a:t>
            </a:r>
            <a:r>
              <a:rPr lang="es-AR" sz="2900" dirty="0"/>
              <a:t> </a:t>
            </a:r>
            <a:endParaRPr lang="es-AR" dirty="0"/>
          </a:p>
          <a:p>
            <a:endParaRPr lang="es-AR" dirty="0"/>
          </a:p>
          <a:p>
            <a:r>
              <a:rPr lang="es-AR" sz="3600" dirty="0"/>
              <a:t>Definición internacional: “Abuso de funciones públicas para fines privados”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6773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E8B52-60B6-142B-D61D-FE9D71F93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Concepto de corrupción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E80901-B6AD-0BF1-A459-A0EF0FDC0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Acierto de este concepto: encuadran actos de corrupción enumerados en Convenciones (CICC y CNUCC)</a:t>
            </a:r>
          </a:p>
          <a:p>
            <a:endParaRPr lang="es-AR" dirty="0"/>
          </a:p>
          <a:p>
            <a:r>
              <a:rPr lang="es-AR" dirty="0"/>
              <a:t>Actos de corrupción por excelencia  </a:t>
            </a:r>
          </a:p>
          <a:p>
            <a:endParaRPr lang="es-AR" dirty="0"/>
          </a:p>
          <a:p>
            <a:r>
              <a:rPr lang="es-AR" dirty="0"/>
              <a:t>Abuso de funciones públicas</a:t>
            </a:r>
          </a:p>
          <a:p>
            <a:pPr lvl="1"/>
            <a:r>
              <a:rPr lang="es-AR" dirty="0"/>
              <a:t>Acto u omisión de un FP</a:t>
            </a:r>
          </a:p>
          <a:p>
            <a:pPr lvl="1"/>
            <a:r>
              <a:rPr lang="es-AR" dirty="0"/>
              <a:t>En violación de la ley</a:t>
            </a:r>
          </a:p>
          <a:p>
            <a:pPr lvl="1"/>
            <a:r>
              <a:rPr lang="es-AR" dirty="0"/>
              <a:t>Beneficio indebido </a:t>
            </a:r>
          </a:p>
        </p:txBody>
      </p:sp>
    </p:spTree>
    <p:extLst>
      <p:ext uri="{BB962C8B-B14F-4D97-AF65-F5344CB8AC3E}">
        <p14:creationId xmlns:p14="http://schemas.microsoft.com/office/powerpoint/2010/main" val="123466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EE476-38F0-1F5E-7DB0-6F943E15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Impacto de la corrupción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66C780-58D3-E974-B9A2-8D66392AF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AR" dirty="0"/>
          </a:p>
          <a:p>
            <a:r>
              <a:rPr lang="es-AR" dirty="0"/>
              <a:t>Problema estructural 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Impacto </a:t>
            </a:r>
          </a:p>
          <a:p>
            <a:pPr lvl="1"/>
            <a:r>
              <a:rPr lang="es-AR" dirty="0"/>
              <a:t>Institucional</a:t>
            </a:r>
          </a:p>
          <a:p>
            <a:pPr lvl="1"/>
            <a:r>
              <a:rPr lang="es-AR" dirty="0"/>
              <a:t>Social</a:t>
            </a:r>
          </a:p>
          <a:p>
            <a:pPr lvl="1"/>
            <a:r>
              <a:rPr lang="es-AR" dirty="0"/>
              <a:t>Económico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Enumerado en Convenciones</a:t>
            </a:r>
          </a:p>
          <a:p>
            <a:endParaRPr lang="es-AR" dirty="0"/>
          </a:p>
          <a:p>
            <a:pPr marL="457200" lvl="1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954212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7707A-CA0B-C3E0-D275-76F397F8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Impacto según las Convenciones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CF7068-F9FA-B6D3-14E9-64298D03C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s-AR" sz="2800" dirty="0"/>
              <a:t>socava la legitimidad de las instituciones públicas</a:t>
            </a:r>
          </a:p>
          <a:p>
            <a:pPr lvl="1">
              <a:lnSpc>
                <a:spcPct val="110000"/>
              </a:lnSpc>
            </a:pPr>
            <a:r>
              <a:rPr lang="es-AR" sz="2800" dirty="0"/>
              <a:t>atenta contra la sociedad, el orden moral y la justicia</a:t>
            </a:r>
          </a:p>
          <a:p>
            <a:pPr lvl="1">
              <a:lnSpc>
                <a:spcPct val="110000"/>
              </a:lnSpc>
            </a:pPr>
            <a:r>
              <a:rPr lang="es-AR" sz="2800" dirty="0"/>
              <a:t>causa distorsiones en la economía</a:t>
            </a:r>
          </a:p>
          <a:p>
            <a:pPr lvl="1">
              <a:lnSpc>
                <a:spcPct val="110000"/>
              </a:lnSpc>
            </a:pPr>
            <a:r>
              <a:rPr lang="es-AR" sz="2800" dirty="0"/>
              <a:t>genera vicios en la gestión pública </a:t>
            </a:r>
          </a:p>
          <a:p>
            <a:pPr lvl="1">
              <a:lnSpc>
                <a:spcPct val="110000"/>
              </a:lnSpc>
            </a:pPr>
            <a:r>
              <a:rPr lang="es-AR" sz="2800" dirty="0"/>
              <a:t>deteriora la moral social </a:t>
            </a:r>
          </a:p>
          <a:p>
            <a:pPr lvl="1">
              <a:lnSpc>
                <a:spcPct val="110000"/>
              </a:lnSpc>
            </a:pPr>
            <a:r>
              <a:rPr lang="es-AR" sz="2800" dirty="0"/>
              <a:t>compromete el imperio de la ley</a:t>
            </a:r>
          </a:p>
          <a:p>
            <a:pPr lvl="1">
              <a:lnSpc>
                <a:spcPct val="110000"/>
              </a:lnSpc>
            </a:pPr>
            <a:r>
              <a:rPr lang="es-AR" sz="2800" b="1" dirty="0"/>
              <a:t>compromete el desarrollo sostenible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06391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BEAA26-DE3D-8A31-9EEC-411B2CC4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Impacto de la corrupción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31584A-48B0-D17E-9655-125DFCBD1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Afecta el medio ambiente</a:t>
            </a:r>
          </a:p>
          <a:p>
            <a:endParaRPr lang="es-AR" dirty="0"/>
          </a:p>
          <a:p>
            <a:pPr marL="0" indent="0">
              <a:buNone/>
            </a:pPr>
            <a:r>
              <a:rPr lang="es-AR" dirty="0"/>
              <a:t> </a:t>
            </a:r>
          </a:p>
          <a:p>
            <a:pPr marL="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69774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27FE17-8390-8052-C373-F2FBF2027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dirty="0"/>
              <a:t>Primer caso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E8BE9-71A4-FD7E-DA0B-6C0FBC887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s-AR" sz="18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AR" dirty="0"/>
              <a:t>Secretario de Medio Ambiente (Córdoba)</a:t>
            </a:r>
          </a:p>
          <a:p>
            <a:endParaRPr lang="es-AR" dirty="0"/>
          </a:p>
          <a:p>
            <a:r>
              <a:rPr lang="es-AR" dirty="0"/>
              <a:t>Abuso de autoridad [en la CPA]</a:t>
            </a:r>
          </a:p>
          <a:p>
            <a:endParaRPr lang="es-AR" dirty="0"/>
          </a:p>
          <a:p>
            <a:r>
              <a:rPr lang="es-AR" dirty="0"/>
              <a:t>Proyecto inmobiliario en zona de bosques nativos protegida</a:t>
            </a:r>
          </a:p>
          <a:p>
            <a:endParaRPr lang="es-AR" dirty="0"/>
          </a:p>
          <a:p>
            <a:r>
              <a:rPr lang="es-AR" dirty="0"/>
              <a:t>Implicó desmonte (Bosque Chaqueño Serrano, ubicado en San Antonio de Arredondo, Departamento Punilla)</a:t>
            </a:r>
          </a:p>
          <a:p>
            <a:endParaRPr lang="es-AR" dirty="0"/>
          </a:p>
          <a:p>
            <a:r>
              <a:rPr lang="es-AR" dirty="0"/>
              <a:t>Omitió EIA y participación ciudadana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62511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B54F4A-30B9-0054-206E-B1872632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Sentencia 	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DA4E44-4C7F-3FD6-8F6B-3F453396E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dirty="0"/>
              <a:t>Área de bosque nativo, protegida por leyes</a:t>
            </a:r>
          </a:p>
          <a:p>
            <a:endParaRPr lang="es-AR" dirty="0"/>
          </a:p>
          <a:p>
            <a:r>
              <a:rPr lang="es-AR" dirty="0"/>
              <a:t>Zona amarilla – categoría de conservación II-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Cambio de uso de suelo y desmonte: prohibidos</a:t>
            </a:r>
          </a:p>
        </p:txBody>
      </p:sp>
    </p:spTree>
    <p:extLst>
      <p:ext uri="{BB962C8B-B14F-4D97-AF65-F5344CB8AC3E}">
        <p14:creationId xmlns:p14="http://schemas.microsoft.com/office/powerpoint/2010/main" val="66481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970</Words>
  <Application>Microsoft Office PowerPoint</Application>
  <PresentationFormat>Panorámica</PresentationFormat>
  <Paragraphs>225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Corrupción en la concesión de permisos ambientales</vt:lpstr>
      <vt:lpstr>   Corrupción en la CPA </vt:lpstr>
      <vt:lpstr>  Concepto de corrupción    </vt:lpstr>
      <vt:lpstr>Concepto de corrupción</vt:lpstr>
      <vt:lpstr>Impacto de la corrupción</vt:lpstr>
      <vt:lpstr>Impacto según las Convenciones</vt:lpstr>
      <vt:lpstr>Impacto de la corrupción </vt:lpstr>
      <vt:lpstr>Primer caso</vt:lpstr>
      <vt:lpstr>Sentencia   </vt:lpstr>
      <vt:lpstr>Funciones del bosque nativo  </vt:lpstr>
      <vt:lpstr>Estado de bosques nativos</vt:lpstr>
      <vt:lpstr>Normativa transgredida  </vt:lpstr>
      <vt:lpstr>Normativa transgredida </vt:lpstr>
      <vt:lpstr>Conclusiones del fallo</vt:lpstr>
      <vt:lpstr>Condena  </vt:lpstr>
      <vt:lpstr>Participación ciudadana </vt:lpstr>
      <vt:lpstr>Participación ciudadana </vt:lpstr>
      <vt:lpstr>Segundo caso  </vt:lpstr>
      <vt:lpstr>Segundo caso    </vt:lpstr>
      <vt:lpstr>Segundo caso</vt:lpstr>
      <vt:lpstr>Participación ciudadana</vt:lpstr>
      <vt:lpstr>Sospechas de hechos de corrupción más graves</vt:lpstr>
      <vt:lpstr>Documentos que sustentan sospechas grandes casos de corrupción </vt:lpstr>
      <vt:lpstr>Documentos que sustentan sospechas grandes casos de corrupción </vt:lpstr>
      <vt:lpstr>Documentos que sustentan sospechas grandes casos de corrupción </vt:lpstr>
      <vt:lpstr>Conclusiones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Corrupción en la concesión de permisos ambientales</dc:title>
  <dc:creator>Microsoft Office User</dc:creator>
  <cp:lastModifiedBy>Alizai Carla Pia Victoria</cp:lastModifiedBy>
  <cp:revision>104</cp:revision>
  <dcterms:created xsi:type="dcterms:W3CDTF">2023-09-26T00:41:34Z</dcterms:created>
  <dcterms:modified xsi:type="dcterms:W3CDTF">2023-10-11T20:40:48Z</dcterms:modified>
</cp:coreProperties>
</file>