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7"/>
  </p:notesMasterIdLst>
  <p:sldIdLst>
    <p:sldId id="256" r:id="rId2"/>
    <p:sldId id="257" r:id="rId3"/>
    <p:sldId id="262" r:id="rId4"/>
    <p:sldId id="264" r:id="rId5"/>
    <p:sldId id="258" r:id="rId6"/>
    <p:sldId id="263" r:id="rId7"/>
    <p:sldId id="266" r:id="rId8"/>
    <p:sldId id="268" r:id="rId9"/>
    <p:sldId id="269" r:id="rId10"/>
    <p:sldId id="270" r:id="rId11"/>
    <p:sldId id="271" r:id="rId12"/>
    <p:sldId id="273" r:id="rId13"/>
    <p:sldId id="260" r:id="rId14"/>
    <p:sldId id="272" r:id="rId15"/>
    <p:sldId id="274" r:id="rId16"/>
    <p:sldId id="275" r:id="rId17"/>
    <p:sldId id="276" r:id="rId18"/>
    <p:sldId id="259" r:id="rId19"/>
    <p:sldId id="277" r:id="rId20"/>
    <p:sldId id="278" r:id="rId21"/>
    <p:sldId id="283" r:id="rId22"/>
    <p:sldId id="279" r:id="rId23"/>
    <p:sldId id="281"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1"/>
    <p:restoredTop sz="93103"/>
  </p:normalViewPr>
  <p:slideViewPr>
    <p:cSldViewPr snapToGrid="0" snapToObjects="1">
      <p:cViewPr>
        <p:scale>
          <a:sx n="86" d="100"/>
          <a:sy n="86" d="100"/>
        </p:scale>
        <p:origin x="1360" y="4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F90D7-ED76-594C-B58E-7C147524AFD0}" type="datetimeFigureOut">
              <a:rPr lang="es-ES_tradnl" smtClean="0"/>
              <a:t>6/4/18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F48D1-59C6-BC4C-B235-F22B7E24BAF1}" type="slidenum">
              <a:rPr lang="es-ES_tradnl" smtClean="0"/>
              <a:t>‹Nr.›</a:t>
            </a:fld>
            <a:endParaRPr lang="es-ES_tradnl"/>
          </a:p>
        </p:txBody>
      </p:sp>
    </p:spTree>
    <p:extLst>
      <p:ext uri="{BB962C8B-B14F-4D97-AF65-F5344CB8AC3E}">
        <p14:creationId xmlns:p14="http://schemas.microsoft.com/office/powerpoint/2010/main" val="7202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¿CUÁL ES EL ENCUADRE</a:t>
            </a:r>
            <a:r>
              <a:rPr lang="es-ES_tradnl" baseline="0" dirty="0" smtClean="0"/>
              <a:t> JURÍDICO DEL PAQUETE TURÍSTICO’ ¿CÓMO ESTÁ REGULADO EN ARGENTINA?</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3</a:t>
            </a:fld>
            <a:endParaRPr lang="es-ES_tradnl"/>
          </a:p>
        </p:txBody>
      </p:sp>
    </p:spTree>
    <p:extLst>
      <p:ext uri="{BB962C8B-B14F-4D97-AF65-F5344CB8AC3E}">
        <p14:creationId xmlns:p14="http://schemas.microsoft.com/office/powerpoint/2010/main" val="1303679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ASÍ, con la aplicación de </a:t>
            </a:r>
            <a:r>
              <a:rPr lang="es-ES_tradnl" dirty="0" err="1" smtClean="0"/>
              <a:t>lA</a:t>
            </a:r>
            <a:r>
              <a:rPr lang="es-ES_tradnl" dirty="0" smtClean="0"/>
              <a:t> RESPONSABILIDAD SOLICDARIA APLICADA</a:t>
            </a:r>
            <a:r>
              <a:rPr lang="es-ES_tradnl" baseline="0" dirty="0" smtClean="0"/>
              <a:t> SIN MAS, pasamos de un extremo al otro en pocos años, pasamos de Bruselas por cuya aplicación casi nunca había un responsable al que el usuario pudiera acudir (por cuestiones de cercanía) y la agencia nunca respondía, al otro extremo en el que la agencia responde SIEMPRE.  ESTO se ve en la jurisprudencia, especialmente de la cámara comercial y en algunos fallos de la cámara civil.   </a:t>
            </a:r>
            <a:r>
              <a:rPr lang="es-ES_tradnl" baseline="0" dirty="0" err="1" smtClean="0"/>
              <a:t>l</a:t>
            </a:r>
            <a:r>
              <a:rPr lang="es-ES_tradnl" dirty="0" err="1" smtClean="0"/>
              <a:t>SIN</a:t>
            </a:r>
            <a:r>
              <a:rPr lang="es-ES_tradnl" dirty="0" smtClean="0"/>
              <a:t> EMBARGO,</a:t>
            </a:r>
            <a:r>
              <a:rPr lang="es-ES_tradnl" baseline="0" dirty="0" smtClean="0"/>
              <a:t> CREO QUE YA HEMOS ALCANZADO LA MADUREZ NECESARIA COMO PARA LLEGAR AL EQUILIBRIO, mediante una interpretación correcta de la norma. </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15</a:t>
            </a:fld>
            <a:endParaRPr lang="es-ES_tradnl"/>
          </a:p>
        </p:txBody>
      </p:sp>
    </p:spTree>
    <p:extLst>
      <p:ext uri="{BB962C8B-B14F-4D97-AF65-F5344CB8AC3E}">
        <p14:creationId xmlns:p14="http://schemas.microsoft.com/office/powerpoint/2010/main" val="208407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Las normas del nuevo código</a:t>
            </a:r>
            <a:r>
              <a:rPr lang="es-ES_tradnl" baseline="0" dirty="0" smtClean="0"/>
              <a:t> sobre contratos electrónicos prevén la jurisdicción,, y definen que será el lugar de cumplimiento (donde recibió o debió haber recibido la prestación, art. 1109)  pero en ese aspecto es claro que no se tuvo en cuenta al turismo. Porque la prestación siempre está fuera del domicilio del usuario.</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23</a:t>
            </a:fld>
            <a:endParaRPr lang="es-ES_tradnl"/>
          </a:p>
        </p:txBody>
      </p:sp>
    </p:spTree>
    <p:extLst>
      <p:ext uri="{BB962C8B-B14F-4D97-AF65-F5344CB8AC3E}">
        <p14:creationId xmlns:p14="http://schemas.microsoft.com/office/powerpoint/2010/main" val="195402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Las normas del nuevo código</a:t>
            </a:r>
            <a:r>
              <a:rPr lang="es-ES_tradnl" baseline="0" dirty="0" smtClean="0"/>
              <a:t> sobre contratos electrónicos prevén la jurisdicción,, y definen que será el lugar de cumplimiento (donde recibió o debió haber recibido la prestación, art. 1109)  pero en ese aspecto es claro que no se tuvo en cuenta al turismo. Porque la prestación siempre está fuera del domicilio del usuario.</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24</a:t>
            </a:fld>
            <a:endParaRPr lang="es-ES_tradnl"/>
          </a:p>
        </p:txBody>
      </p:sp>
    </p:spTree>
    <p:extLst>
      <p:ext uri="{BB962C8B-B14F-4D97-AF65-F5344CB8AC3E}">
        <p14:creationId xmlns:p14="http://schemas.microsoft.com/office/powerpoint/2010/main" val="195583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PROBLEMAS APAREJADOS</a:t>
            </a:r>
            <a:r>
              <a:rPr lang="es-ES_tradnl" baseline="0" dirty="0" smtClean="0"/>
              <a:t> POR LA FALTA DE NOMINACION LEGAL.  ESPECIALMENTE LA JURISPRUDENCIA, QUE LO HA ENTENDIDO DE DISTINTAS FORMAS</a:t>
            </a:r>
          </a:p>
          <a:p>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5</a:t>
            </a:fld>
            <a:endParaRPr lang="es-ES_tradnl"/>
          </a:p>
        </p:txBody>
      </p:sp>
    </p:spTree>
    <p:extLst>
      <p:ext uri="{BB962C8B-B14F-4D97-AF65-F5344CB8AC3E}">
        <p14:creationId xmlns:p14="http://schemas.microsoft.com/office/powerpoint/2010/main" val="70484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 CONVENCIÓN DESCONOCIDA</a:t>
            </a:r>
            <a:endParaRPr lang="es-ES_tradnl" baseline="0" dirty="0" smtClean="0"/>
          </a:p>
          <a:p>
            <a:r>
              <a:rPr lang="es-ES_tradnl" baseline="0" dirty="0" smtClean="0"/>
              <a:t>¿</a:t>
            </a:r>
            <a:r>
              <a:rPr lang="es-ES_tradnl" baseline="0" dirty="0" smtClean="0">
                <a:solidFill>
                  <a:srgbClr val="FF0000"/>
                </a:solidFill>
              </a:rPr>
              <a:t>DÓNDE ENCONTRAMOS AQUÍ AL PAQUETE TURÍSTICO?  </a:t>
            </a:r>
          </a:p>
          <a:p>
            <a:r>
              <a:rPr lang="es-ES_tradnl" baseline="0" dirty="0" smtClean="0">
                <a:solidFill>
                  <a:srgbClr val="FF0000"/>
                </a:solidFill>
              </a:rPr>
              <a:t>PARA LA CONVENCION IMPORTA EL CARÁCTER DE LA PERSONA QUE EN DEFINITIVA VENDE EL VIAJE, SI ES </a:t>
            </a:r>
            <a:r>
              <a:rPr lang="es-ES_tradnl" b="1" baseline="0" dirty="0" smtClean="0">
                <a:solidFill>
                  <a:srgbClr val="FF0000"/>
                </a:solidFill>
              </a:rPr>
              <a:t>ORGANIZADOR U INTERMEDIARIO.  PERO NO LO DICE CLARAMENTE.</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6</a:t>
            </a:fld>
            <a:endParaRPr lang="es-ES_tradnl"/>
          </a:p>
        </p:txBody>
      </p:sp>
    </p:spTree>
    <p:extLst>
      <p:ext uri="{BB962C8B-B14F-4D97-AF65-F5344CB8AC3E}">
        <p14:creationId xmlns:p14="http://schemas.microsoft.com/office/powerpoint/2010/main" val="204217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Si BIEN</a:t>
            </a:r>
            <a:r>
              <a:rPr lang="es-ES_tradnl" baseline="0" dirty="0" smtClean="0"/>
              <a:t> LA LEY NO DA DEFINICIONES DEL CONTRATO DE VIAJE, SE REFIERE A LA INTERMEDIACION DE SERVICIOS DE NETO CARÁCTER TURÍSTICO, Y  LA ORGANIZACIÓN DE VIAJES. </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7</a:t>
            </a:fld>
            <a:endParaRPr lang="es-ES_tradnl"/>
          </a:p>
        </p:txBody>
      </p:sp>
    </p:spTree>
    <p:extLst>
      <p:ext uri="{BB962C8B-B14F-4D97-AF65-F5344CB8AC3E}">
        <p14:creationId xmlns:p14="http://schemas.microsoft.com/office/powerpoint/2010/main" val="3951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OBVIAMENTE,</a:t>
            </a:r>
            <a:r>
              <a:rPr lang="es-ES_tradnl" baseline="0" dirty="0" smtClean="0"/>
              <a:t> AQUÍ ENCONTRAMOS AL PAQUETE TURÍSTICO DENTRO DE LO QUE EL DECRETO REFIERE COMO </a:t>
            </a:r>
            <a:r>
              <a:rPr lang="es-ES_tradnl" b="1" baseline="0" dirty="0" smtClean="0"/>
              <a:t>CONTRATO DE SERVICIO TURÍSTICO COMBIMNADO</a:t>
            </a:r>
            <a:endParaRPr lang="es-ES_tradnl" b="1"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8</a:t>
            </a:fld>
            <a:endParaRPr lang="es-ES_tradnl"/>
          </a:p>
        </p:txBody>
      </p:sp>
    </p:spTree>
    <p:extLst>
      <p:ext uri="{BB962C8B-B14F-4D97-AF65-F5344CB8AC3E}">
        <p14:creationId xmlns:p14="http://schemas.microsoft.com/office/powerpoint/2010/main" val="146311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9</a:t>
            </a:fld>
            <a:endParaRPr lang="es-ES_tradnl"/>
          </a:p>
        </p:txBody>
      </p:sp>
    </p:spTree>
    <p:extLst>
      <p:ext uri="{BB962C8B-B14F-4D97-AF65-F5344CB8AC3E}">
        <p14:creationId xmlns:p14="http://schemas.microsoft.com/office/powerpoint/2010/main" val="178877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DE ELLO TAMBIÉN SE ENTIENDE</a:t>
            </a:r>
            <a:r>
              <a:rPr lang="es-ES_tradnl" baseline="0" dirty="0" smtClean="0"/>
              <a:t> QUE PUEDE HABER CONTRATOS DE VIAJES QUE NO SEAN POR UN PRECIO GLOBAL </a:t>
            </a:r>
          </a:p>
          <a:p>
            <a:r>
              <a:rPr lang="es-ES_tradnl" baseline="0" dirty="0" smtClean="0"/>
              <a:t>ESTO SÍ GENERA UNA IMPORTANTE VENTAJA PARA LOS ADQUIRENTES DE PAQUETES TURÍSTICOS.  </a:t>
            </a:r>
            <a:r>
              <a:rPr lang="es-ES_tradnl" b="1" baseline="0" dirty="0" smtClean="0"/>
              <a:t>DERECHO APLICABLE</a:t>
            </a:r>
            <a:endParaRPr lang="es-ES_tradnl" b="1"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11</a:t>
            </a:fld>
            <a:endParaRPr lang="es-ES_tradnl"/>
          </a:p>
        </p:txBody>
      </p:sp>
    </p:spTree>
    <p:extLst>
      <p:ext uri="{BB962C8B-B14F-4D97-AF65-F5344CB8AC3E}">
        <p14:creationId xmlns:p14="http://schemas.microsoft.com/office/powerpoint/2010/main" val="152589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OBJETIVA, NADIE DUDA DE ELLO, SALVO CUANDO</a:t>
            </a:r>
            <a:r>
              <a:rPr lang="es-ES_tradnl" baseline="0" dirty="0" smtClean="0"/>
              <a:t> SE TRATE DEL TRANSPORTE AÉREO, PERO AÚN ASÍ, CUANDO EL INCONVENIENTE OCURRE CON EL TRANSPORTE AÉREO (recordemos que tiene un sistema de responsabilidad distinta) EN EL MARCO DE UN PAQUETE TURÍSTICO, LA AGENCIA TAMBIÉN RESPONDE EN FUERO CIVIL O COMERCIAL. EN GENERAL NO EN FUERO FEDERAL </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13</a:t>
            </a:fld>
            <a:endParaRPr lang="es-ES_tradnl"/>
          </a:p>
        </p:txBody>
      </p:sp>
    </p:spTree>
    <p:extLst>
      <p:ext uri="{BB962C8B-B14F-4D97-AF65-F5344CB8AC3E}">
        <p14:creationId xmlns:p14="http://schemas.microsoft.com/office/powerpoint/2010/main" val="451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Esta amplísima responsabilidad</a:t>
            </a:r>
            <a:r>
              <a:rPr lang="es-ES_tradnl" baseline="0" dirty="0" smtClean="0"/>
              <a:t> no la encontramos en la Unión Europea, por eso quizás, no se patentizó aquí la necesidad de modificar la normativa para cubrir determinadas situaciones, porque por regla general TODAS ESAS SITUACIONES ESTÁN CUBIERTAS CON ESTA NORMA, AL MENOS SI SE LA ENTIENDE O INTERPRETA EN UN SENTIDO AMPLIO</a:t>
            </a:r>
            <a:endParaRPr lang="es-ES_tradnl" dirty="0"/>
          </a:p>
        </p:txBody>
      </p:sp>
      <p:sp>
        <p:nvSpPr>
          <p:cNvPr id="4" name="Marcador de número de diapositiva 3"/>
          <p:cNvSpPr>
            <a:spLocks noGrp="1"/>
          </p:cNvSpPr>
          <p:nvPr>
            <p:ph type="sldNum" sz="quarter" idx="10"/>
          </p:nvPr>
        </p:nvSpPr>
        <p:spPr/>
        <p:txBody>
          <a:bodyPr/>
          <a:lstStyle/>
          <a:p>
            <a:fld id="{C5EF48D1-59C6-BC4C-B235-F22B7E24BAF1}" type="slidenum">
              <a:rPr lang="es-ES_tradnl" smtClean="0"/>
              <a:t>14</a:t>
            </a:fld>
            <a:endParaRPr lang="es-ES_tradnl"/>
          </a:p>
        </p:txBody>
      </p:sp>
    </p:spTree>
    <p:extLst>
      <p:ext uri="{BB962C8B-B14F-4D97-AF65-F5344CB8AC3E}">
        <p14:creationId xmlns:p14="http://schemas.microsoft.com/office/powerpoint/2010/main" val="109478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_tradnl" smtClean="0"/>
              <a:t>Clic para editar título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4/6/18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9D6E9DEC-419B-4CC5-A080-3B06BD5A8291}" type="datetimeFigureOut">
              <a:rPr lang="en-US" smtClean="0"/>
              <a:t>4/6/18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_tradnl" smtClean="0"/>
              <a:t>Clic para editar título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_tradnl" smtClean="0"/>
              <a:t>Clic para editar título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_tradnl" smtClean="0"/>
              <a:t>Clic para editar título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4/6/18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4/6/18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_tradnl" smtClean="0"/>
              <a:t>Clic para editar título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4/6/18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_tradnl" smtClean="0"/>
              <a:t>Clic para editar título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4/6/18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4/6/18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1525960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kbarreiro@derechodelturismo.net" TargetMode="External"/><Relationship Id="rId3" Type="http://schemas.openxmlformats.org/officeDocument/2006/relationships/hyperlink" Target="http://www.derechodelturismo.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672047"/>
            <a:ext cx="6815669" cy="1832184"/>
          </a:xfrm>
        </p:spPr>
        <p:txBody>
          <a:bodyPr/>
          <a:lstStyle/>
          <a:p>
            <a:r>
              <a:rPr lang="es-ES_tradnl" sz="4000" dirty="0" smtClean="0"/>
              <a:t>Panorama actual de la regulación de los paquetes turísticos en Argentina</a:t>
            </a:r>
            <a:endParaRPr lang="es-ES_tradnl" sz="4000" dirty="0"/>
          </a:p>
        </p:txBody>
      </p:sp>
      <p:sp>
        <p:nvSpPr>
          <p:cNvPr id="3" name="Subtítulo 2"/>
          <p:cNvSpPr>
            <a:spLocks noGrp="1"/>
          </p:cNvSpPr>
          <p:nvPr>
            <p:ph type="subTitle" idx="1"/>
          </p:nvPr>
        </p:nvSpPr>
        <p:spPr/>
        <p:txBody>
          <a:bodyPr>
            <a:normAutofit fontScale="92500" lnSpcReduction="20000"/>
          </a:bodyPr>
          <a:lstStyle/>
          <a:p>
            <a:r>
              <a:rPr lang="es-ES_tradnl" sz="2400" dirty="0" smtClean="0"/>
              <a:t>Facultad de Derecho </a:t>
            </a:r>
            <a:r>
              <a:rPr lang="mr-IN" sz="2400" dirty="0" smtClean="0"/>
              <a:t>–</a:t>
            </a:r>
            <a:r>
              <a:rPr lang="es-ES_tradnl" sz="2400" dirty="0" smtClean="0"/>
              <a:t> UBA</a:t>
            </a:r>
          </a:p>
          <a:p>
            <a:r>
              <a:rPr lang="es-ES_tradnl" sz="2400" dirty="0" smtClean="0"/>
              <a:t>6 de abril de 2018</a:t>
            </a:r>
          </a:p>
          <a:p>
            <a:r>
              <a:rPr lang="es-ES_tradnl" sz="2600" dirty="0" smtClean="0"/>
              <a:t>                                        </a:t>
            </a:r>
            <a:r>
              <a:rPr lang="es-ES_tradnl" sz="2800" dirty="0" err="1" smtClean="0"/>
              <a:t>Abog</a:t>
            </a:r>
            <a:r>
              <a:rPr lang="es-ES_tradnl" sz="2800" dirty="0" smtClean="0"/>
              <a:t>.  Karina M. Barreiro</a:t>
            </a:r>
            <a:endParaRPr lang="es-ES_tradnl"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398" y="3608404"/>
            <a:ext cx="1722848" cy="1325027"/>
          </a:xfrm>
          <a:prstGeom prst="rect">
            <a:avLst/>
          </a:prstGeom>
        </p:spPr>
      </p:pic>
    </p:spTree>
    <p:extLst>
      <p:ext uri="{BB962C8B-B14F-4D97-AF65-F5344CB8AC3E}">
        <p14:creationId xmlns:p14="http://schemas.microsoft.com/office/powerpoint/2010/main" val="219071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1388534"/>
            <a:ext cx="3577992" cy="964922"/>
          </a:xfrm>
        </p:spPr>
        <p:txBody>
          <a:bodyPr/>
          <a:lstStyle/>
          <a:p>
            <a:r>
              <a:rPr lang="es-ES_tradnl" b="1" dirty="0" smtClean="0"/>
              <a:t>PAQUETE TURÍSTICO</a:t>
            </a:r>
            <a:endParaRPr lang="es-ES_tradnl"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148" y="1824603"/>
            <a:ext cx="5470525" cy="3644866"/>
          </a:xfrm>
        </p:spPr>
      </p:pic>
      <p:sp>
        <p:nvSpPr>
          <p:cNvPr id="4" name="Marcador de texto 3"/>
          <p:cNvSpPr>
            <a:spLocks noGrp="1"/>
          </p:cNvSpPr>
          <p:nvPr>
            <p:ph type="body" sz="half" idx="2"/>
          </p:nvPr>
        </p:nvSpPr>
        <p:spPr>
          <a:xfrm>
            <a:off x="1293812" y="3016073"/>
            <a:ext cx="3718455" cy="2620227"/>
          </a:xfrm>
        </p:spPr>
        <p:txBody>
          <a:bodyPr>
            <a:normAutofit fontScale="55000" lnSpcReduction="20000"/>
          </a:bodyPr>
          <a:lstStyle/>
          <a:p>
            <a:pPr algn="just"/>
            <a:r>
              <a:rPr lang="es-ES_tradnl" sz="2900" dirty="0" smtClean="0"/>
              <a:t>CCV : CONTRATO DE ORGANIZACIÓN DE VIAJES</a:t>
            </a:r>
          </a:p>
          <a:p>
            <a:pPr algn="just"/>
            <a:endParaRPr lang="es-ES_tradnl" sz="2900" dirty="0"/>
          </a:p>
          <a:p>
            <a:pPr algn="just"/>
            <a:r>
              <a:rPr lang="es-ES_tradnl" sz="2900" dirty="0" smtClean="0"/>
              <a:t>Ley 18.829: actividad que requiere licencia habilitante</a:t>
            </a:r>
          </a:p>
          <a:p>
            <a:pPr algn="just"/>
            <a:endParaRPr lang="es-ES_tradnl" sz="2900" dirty="0" smtClean="0"/>
          </a:p>
          <a:p>
            <a:pPr algn="just"/>
            <a:r>
              <a:rPr lang="es-ES_tradnl" sz="2900" dirty="0" smtClean="0"/>
              <a:t>Decr. Reglamentario: CONTRATO  DE SERVICIO TURÍSTICO COMBINADO (que podrá ser individual o colectivo)</a:t>
            </a:r>
            <a:endParaRPr lang="es-ES_tradnl" sz="2900" dirty="0"/>
          </a:p>
          <a:p>
            <a:pPr algn="just"/>
            <a:endParaRPr lang="es-ES_tradnl" dirty="0"/>
          </a:p>
        </p:txBody>
      </p:sp>
    </p:spTree>
    <p:extLst>
      <p:ext uri="{BB962C8B-B14F-4D97-AF65-F5344CB8AC3E}">
        <p14:creationId xmlns:p14="http://schemas.microsoft.com/office/powerpoint/2010/main" val="45928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NUEVO CÓDIGO CIVIL Y COMERCIAL </a:t>
            </a:r>
            <a:endParaRPr lang="es-ES_tradnl" dirty="0"/>
          </a:p>
        </p:txBody>
      </p:sp>
      <p:sp>
        <p:nvSpPr>
          <p:cNvPr id="3" name="CuadroTexto 2"/>
          <p:cNvSpPr txBox="1"/>
          <p:nvPr/>
        </p:nvSpPr>
        <p:spPr>
          <a:xfrm>
            <a:off x="1454046" y="2552075"/>
            <a:ext cx="9442552" cy="2246769"/>
          </a:xfrm>
          <a:prstGeom prst="rect">
            <a:avLst/>
          </a:prstGeom>
          <a:noFill/>
        </p:spPr>
        <p:txBody>
          <a:bodyPr wrap="square" rtlCol="0">
            <a:spAutoFit/>
          </a:bodyPr>
          <a:lstStyle/>
          <a:p>
            <a:pPr algn="just"/>
            <a:r>
              <a:rPr lang="es-AR" sz="2800" dirty="0" smtClean="0"/>
              <a:t>En relación </a:t>
            </a:r>
            <a:r>
              <a:rPr lang="es-AR" sz="2800" dirty="0"/>
              <a:t>al derecho aplicable en los contratos de consumo, que los mismos se regirán por el derecho del Estado del domicilio del consumidor </a:t>
            </a:r>
            <a:r>
              <a:rPr lang="es-AR" sz="2800" i="1" dirty="0">
                <a:latin typeface="Book Antiqua" charset="0"/>
                <a:ea typeface="Book Antiqua" charset="0"/>
                <a:cs typeface="Book Antiqua" charset="0"/>
              </a:rPr>
              <a:t>si los </a:t>
            </a:r>
            <a:r>
              <a:rPr lang="es-AR" sz="2800" b="1" i="1" dirty="0">
                <a:latin typeface="Book Antiqua" charset="0"/>
                <a:ea typeface="Book Antiqua" charset="0"/>
                <a:cs typeface="Book Antiqua" charset="0"/>
              </a:rPr>
              <a:t>contratos de viaje, por un precio global, comprenden prestaciones combinadas  de transporte y alojamiento</a:t>
            </a:r>
            <a:r>
              <a:rPr lang="es-AR" sz="2800" i="1" dirty="0"/>
              <a:t> </a:t>
            </a:r>
            <a:r>
              <a:rPr lang="es-AR" sz="2800" dirty="0"/>
              <a:t>(art. 2655 inc. d).</a:t>
            </a:r>
            <a:endParaRPr lang="es-ES_tradnl" sz="2800" dirty="0"/>
          </a:p>
        </p:txBody>
      </p:sp>
      <p:sp>
        <p:nvSpPr>
          <p:cNvPr id="4" name="CuadroTexto 3"/>
          <p:cNvSpPr txBox="1"/>
          <p:nvPr/>
        </p:nvSpPr>
        <p:spPr>
          <a:xfrm>
            <a:off x="6940446" y="5064920"/>
            <a:ext cx="4152275" cy="523220"/>
          </a:xfrm>
          <a:prstGeom prst="rect">
            <a:avLst/>
          </a:prstGeom>
          <a:noFill/>
        </p:spPr>
        <p:txBody>
          <a:bodyPr wrap="square" rtlCol="0">
            <a:spAutoFit/>
          </a:bodyPr>
          <a:lstStyle/>
          <a:p>
            <a:pPr algn="ctr"/>
            <a:r>
              <a:rPr lang="es-ES_tradnl" sz="2800" b="1" dirty="0" smtClean="0">
                <a:solidFill>
                  <a:srgbClr val="FF0000"/>
                </a:solidFill>
              </a:rPr>
              <a:t>DERECHO APLICABLE</a:t>
            </a:r>
            <a:endParaRPr lang="es-ES_tradnl" sz="2800" b="1" dirty="0">
              <a:solidFill>
                <a:srgbClr val="FF0000"/>
              </a:solidFill>
            </a:endParaRPr>
          </a:p>
        </p:txBody>
      </p:sp>
      <p:sp>
        <p:nvSpPr>
          <p:cNvPr id="5" name="CuadroTexto 4"/>
          <p:cNvSpPr txBox="1"/>
          <p:nvPr/>
        </p:nvSpPr>
        <p:spPr>
          <a:xfrm>
            <a:off x="1295402" y="5064920"/>
            <a:ext cx="5510132" cy="1292662"/>
          </a:xfrm>
          <a:prstGeom prst="rect">
            <a:avLst/>
          </a:prstGeom>
          <a:noFill/>
        </p:spPr>
        <p:txBody>
          <a:bodyPr wrap="square" rtlCol="0">
            <a:spAutoFit/>
          </a:bodyPr>
          <a:lstStyle/>
          <a:p>
            <a:r>
              <a:rPr lang="es-AR" dirty="0" smtClean="0"/>
              <a:t>* </a:t>
            </a:r>
            <a:r>
              <a:rPr lang="es-AR" sz="2000" dirty="0" smtClean="0"/>
              <a:t>requiere de </a:t>
            </a:r>
            <a:r>
              <a:rPr lang="es-AR" sz="2000" dirty="0"/>
              <a:t>una organización por parte de la agencia, y por tanto es asimilable al </a:t>
            </a:r>
            <a:r>
              <a:rPr lang="es-AR" sz="2000" i="1" dirty="0"/>
              <a:t>contrato de organización de viajes </a:t>
            </a:r>
            <a:r>
              <a:rPr lang="es-AR" sz="2000" dirty="0"/>
              <a:t>referido por la CCV. </a:t>
            </a:r>
            <a:endParaRPr lang="es-ES_tradnl" sz="2000" dirty="0"/>
          </a:p>
          <a:p>
            <a:endParaRPr lang="es-ES_tradnl" dirty="0"/>
          </a:p>
        </p:txBody>
      </p:sp>
    </p:spTree>
    <p:extLst>
      <p:ext uri="{BB962C8B-B14F-4D97-AF65-F5344CB8AC3E}">
        <p14:creationId xmlns:p14="http://schemas.microsoft.com/office/powerpoint/2010/main" val="197827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8493" y="667339"/>
            <a:ext cx="9601196" cy="1303867"/>
          </a:xfrm>
        </p:spPr>
        <p:txBody>
          <a:bodyPr/>
          <a:lstStyle/>
          <a:p>
            <a:r>
              <a:rPr lang="es-ES_tradnl" dirty="0" smtClean="0"/>
              <a:t>Paquete turístico </a:t>
            </a:r>
            <a:endParaRPr lang="es-ES_tradnl" dirty="0"/>
          </a:p>
        </p:txBody>
      </p:sp>
      <p:sp>
        <p:nvSpPr>
          <p:cNvPr id="3" name="Rectángulo 2"/>
          <p:cNvSpPr/>
          <p:nvPr/>
        </p:nvSpPr>
        <p:spPr>
          <a:xfrm>
            <a:off x="1295402" y="2708365"/>
            <a:ext cx="9707378" cy="3290131"/>
          </a:xfrm>
          <a:prstGeom prst="rect">
            <a:avLst/>
          </a:prstGeom>
        </p:spPr>
        <p:txBody>
          <a:bodyPr wrap="square">
            <a:spAutoFit/>
          </a:bodyPr>
          <a:lstStyle/>
          <a:p>
            <a:pPr indent="449580" algn="just">
              <a:lnSpc>
                <a:spcPct val="115000"/>
              </a:lnSpc>
              <a:spcAft>
                <a:spcPts val="600"/>
              </a:spcAft>
            </a:pPr>
            <a:r>
              <a:rPr lang="es-AR" sz="2400" dirty="0" smtClean="0">
                <a:latin typeface="Cambria" charset="0"/>
                <a:ea typeface="Calibri" charset="0"/>
                <a:cs typeface="Times New Roman" charset="0"/>
              </a:rPr>
              <a:t>Es </a:t>
            </a:r>
            <a:r>
              <a:rPr lang="es-AR" sz="2400" dirty="0">
                <a:latin typeface="Cambria" charset="0"/>
                <a:ea typeface="Calibri" charset="0"/>
                <a:cs typeface="Times New Roman" charset="0"/>
              </a:rPr>
              <a:t>elaborado en base a distintos servicios </a:t>
            </a:r>
            <a:r>
              <a:rPr lang="es-AR" sz="2400" dirty="0" smtClean="0">
                <a:latin typeface="Cambria" charset="0"/>
                <a:ea typeface="Calibri" charset="0"/>
                <a:cs typeface="Times New Roman" charset="0"/>
              </a:rPr>
              <a:t>como:</a:t>
            </a:r>
          </a:p>
          <a:p>
            <a:pPr indent="449580" algn="just">
              <a:lnSpc>
                <a:spcPct val="115000"/>
              </a:lnSpc>
              <a:spcAft>
                <a:spcPts val="600"/>
              </a:spcAft>
            </a:pPr>
            <a:r>
              <a:rPr lang="es-AR" sz="2400" dirty="0" smtClean="0">
                <a:latin typeface="Cambria" charset="0"/>
                <a:ea typeface="Calibri" charset="0"/>
                <a:cs typeface="Times New Roman" charset="0"/>
              </a:rPr>
              <a:t> </a:t>
            </a:r>
            <a:r>
              <a:rPr lang="es-AR" sz="2400" dirty="0">
                <a:latin typeface="Cambria" charset="0"/>
                <a:ea typeface="Calibri" charset="0"/>
                <a:cs typeface="Times New Roman" charset="0"/>
              </a:rPr>
              <a:t>transporte, alojamiento, servicios de comida, paseos, </a:t>
            </a:r>
            <a:r>
              <a:rPr lang="es-AR" sz="2400" dirty="0" smtClean="0">
                <a:latin typeface="Cambria" charset="0"/>
                <a:ea typeface="Calibri" charset="0"/>
                <a:cs typeface="Times New Roman" charset="0"/>
              </a:rPr>
              <a:t>servicios de        asistencia, etc</a:t>
            </a:r>
            <a:r>
              <a:rPr lang="es-AR" sz="2400" dirty="0">
                <a:latin typeface="Cambria" charset="0"/>
                <a:ea typeface="Calibri" charset="0"/>
                <a:cs typeface="Times New Roman" charset="0"/>
              </a:rPr>
              <a:t>.. </a:t>
            </a:r>
            <a:endParaRPr lang="es-AR" sz="2400" dirty="0" smtClean="0">
              <a:latin typeface="Cambria" charset="0"/>
              <a:ea typeface="Calibri" charset="0"/>
              <a:cs typeface="Times New Roman" charset="0"/>
            </a:endParaRPr>
          </a:p>
          <a:p>
            <a:pPr indent="449580" algn="just">
              <a:lnSpc>
                <a:spcPct val="115000"/>
              </a:lnSpc>
              <a:spcAft>
                <a:spcPts val="600"/>
              </a:spcAft>
            </a:pPr>
            <a:r>
              <a:rPr lang="es-AR" sz="2000" b="1" dirty="0">
                <a:latin typeface="Cambria" charset="0"/>
                <a:ea typeface="Calibri" charset="0"/>
                <a:cs typeface="Times New Roman" charset="0"/>
              </a:rPr>
              <a:t>O</a:t>
            </a:r>
            <a:r>
              <a:rPr lang="es-AR" sz="2000" b="1" dirty="0" smtClean="0">
                <a:latin typeface="Cambria" charset="0"/>
                <a:ea typeface="Calibri" charset="0"/>
                <a:cs typeface="Times New Roman" charset="0"/>
              </a:rPr>
              <a:t>bligación </a:t>
            </a:r>
            <a:r>
              <a:rPr lang="es-AR" sz="2000" b="1" dirty="0">
                <a:latin typeface="Cambria" charset="0"/>
                <a:ea typeface="Calibri" charset="0"/>
                <a:cs typeface="Times New Roman" charset="0"/>
              </a:rPr>
              <a:t>de resultado</a:t>
            </a:r>
            <a:r>
              <a:rPr lang="es-AR" sz="2000" dirty="0">
                <a:latin typeface="Cambria" charset="0"/>
                <a:ea typeface="Calibri" charset="0"/>
                <a:cs typeface="Times New Roman" charset="0"/>
              </a:rPr>
              <a:t>, de manera que consiste en una obra técnica (el viaje) y la empresa </a:t>
            </a:r>
            <a:r>
              <a:rPr lang="es-AR" sz="2000" dirty="0" smtClean="0">
                <a:latin typeface="Cambria" charset="0"/>
                <a:ea typeface="Calibri" charset="0"/>
                <a:cs typeface="Times New Roman" charset="0"/>
              </a:rPr>
              <a:t>	por </a:t>
            </a:r>
            <a:r>
              <a:rPr lang="es-AR" sz="2000" dirty="0">
                <a:latin typeface="Cambria" charset="0"/>
                <a:ea typeface="Calibri" charset="0"/>
                <a:cs typeface="Times New Roman" charset="0"/>
              </a:rPr>
              <a:t>lo tanto no puede eximirse de su cumplimiento señalando que puso todos los medios a </a:t>
            </a:r>
            <a:r>
              <a:rPr lang="es-AR" sz="2000" dirty="0" smtClean="0">
                <a:latin typeface="Cambria" charset="0"/>
                <a:ea typeface="Calibri" charset="0"/>
                <a:cs typeface="Times New Roman" charset="0"/>
              </a:rPr>
              <a:t>	su </a:t>
            </a:r>
            <a:r>
              <a:rPr lang="es-AR" sz="2000" dirty="0">
                <a:latin typeface="Cambria" charset="0"/>
                <a:ea typeface="Calibri" charset="0"/>
                <a:cs typeface="Times New Roman" charset="0"/>
              </a:rPr>
              <a:t>alcance y no lo logró; sólo se exime demostrando la fractura del nexo </a:t>
            </a:r>
            <a:r>
              <a:rPr lang="es-AR" sz="2000" dirty="0" smtClean="0">
                <a:latin typeface="Cambria" charset="0"/>
                <a:ea typeface="Calibri" charset="0"/>
                <a:cs typeface="Times New Roman" charset="0"/>
              </a:rPr>
              <a:t>causal.  </a:t>
            </a:r>
            <a:r>
              <a:rPr lang="es-AR" sz="2000" dirty="0" smtClean="0">
                <a:solidFill>
                  <a:srgbClr val="404040"/>
                </a:solidFill>
                <a:latin typeface="Times" charset="0"/>
                <a:ea typeface="Calibri" charset="0"/>
                <a:cs typeface="Times New Roman" charset="0"/>
              </a:rPr>
              <a:t> (SILVESTRE, Norma  - LORENZETTI</a:t>
            </a:r>
            <a:r>
              <a:rPr lang="es-AR" sz="2000" dirty="0">
                <a:solidFill>
                  <a:srgbClr val="404040"/>
                </a:solidFill>
                <a:latin typeface="Times" charset="0"/>
                <a:ea typeface="Calibri" charset="0"/>
                <a:cs typeface="Times New Roman" charset="0"/>
              </a:rPr>
              <a:t>, Ricardo “Tratado de los contratos”, pág. 190, T. III, Ed. Rubinzal </a:t>
            </a:r>
            <a:r>
              <a:rPr lang="es-AR" sz="2000" dirty="0" smtClean="0">
                <a:solidFill>
                  <a:srgbClr val="404040"/>
                </a:solidFill>
                <a:latin typeface="Times" charset="0"/>
                <a:ea typeface="Calibri" charset="0"/>
                <a:cs typeface="Times New Roman" charset="0"/>
              </a:rPr>
              <a:t>         Culzoni.I)</a:t>
            </a:r>
            <a:endParaRPr lang="es-ES_tradnl" sz="2000" dirty="0">
              <a:effectLst/>
              <a:latin typeface="Calibri" charset="0"/>
              <a:ea typeface="Calibri" charset="0"/>
              <a:cs typeface="Times New Roman" charset="0"/>
            </a:endParaRPr>
          </a:p>
        </p:txBody>
      </p:sp>
    </p:spTree>
    <p:extLst>
      <p:ext uri="{BB962C8B-B14F-4D97-AF65-F5344CB8AC3E}">
        <p14:creationId xmlns:p14="http://schemas.microsoft.com/office/powerpoint/2010/main" val="93379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PROTECCIÓN LEGAL DEL ADQUIRENTE</a:t>
            </a:r>
            <a:br>
              <a:rPr lang="es-ES_tradnl" dirty="0" smtClean="0"/>
            </a:br>
            <a:r>
              <a:rPr lang="es-ES_tradnl" b="1" dirty="0" smtClean="0"/>
              <a:t>PAQUETES TURÍSTICOS</a:t>
            </a:r>
            <a:endParaRPr lang="es-ES_tradnl" b="1" dirty="0"/>
          </a:p>
        </p:txBody>
      </p:sp>
      <p:sp>
        <p:nvSpPr>
          <p:cNvPr id="3" name="Marcador de texto 2"/>
          <p:cNvSpPr>
            <a:spLocks noGrp="1"/>
          </p:cNvSpPr>
          <p:nvPr>
            <p:ph type="body" sz="quarter" idx="13"/>
          </p:nvPr>
        </p:nvSpPr>
        <p:spPr/>
        <p:txBody>
          <a:bodyPr>
            <a:normAutofit/>
          </a:bodyPr>
          <a:lstStyle/>
          <a:p>
            <a:pPr algn="ctr"/>
            <a:r>
              <a:rPr lang="es-ES_tradnl" sz="2800" dirty="0" smtClean="0"/>
              <a:t>AMPARADO EN LA NORMATIVA DE CONSUMO </a:t>
            </a:r>
            <a:endParaRPr lang="es-ES_tradnl" sz="2800" dirty="0"/>
          </a:p>
        </p:txBody>
      </p:sp>
      <p:sp>
        <p:nvSpPr>
          <p:cNvPr id="4" name="Marcador de texto 3"/>
          <p:cNvSpPr>
            <a:spLocks noGrp="1"/>
          </p:cNvSpPr>
          <p:nvPr>
            <p:ph type="body" idx="1"/>
          </p:nvPr>
        </p:nvSpPr>
        <p:spPr>
          <a:xfrm>
            <a:off x="1295400" y="4197246"/>
            <a:ext cx="9722369" cy="2110422"/>
          </a:xfrm>
        </p:spPr>
        <p:txBody>
          <a:bodyPr>
            <a:normAutofit/>
          </a:bodyPr>
          <a:lstStyle/>
          <a:p>
            <a:r>
              <a:rPr lang="es-ES_tradnl" dirty="0" smtClean="0"/>
              <a:t>DERECHO Y JURISDICCION APLICABLE, EL DE SU DOMICILIO  (Cód. </a:t>
            </a:r>
            <a:r>
              <a:rPr lang="es-ES_tradnl" dirty="0" err="1" smtClean="0"/>
              <a:t>Civ</a:t>
            </a:r>
            <a:r>
              <a:rPr lang="es-ES_tradnl" dirty="0" smtClean="0"/>
              <a:t>. y Com.)</a:t>
            </a:r>
          </a:p>
          <a:p>
            <a:r>
              <a:rPr lang="es-ES_tradnl" dirty="0" smtClean="0"/>
              <a:t>RESPONSABILIDAD OBJETIVA e INTEGRAL (Ley 24.240 y código civil y comercial)</a:t>
            </a:r>
          </a:p>
          <a:p>
            <a:r>
              <a:rPr lang="es-ES_tradnl" dirty="0" smtClean="0"/>
              <a:t>RESPONSABILIDAD SOLIDARIA (Art. 40 LDC)</a:t>
            </a:r>
          </a:p>
          <a:p>
            <a:r>
              <a:rPr lang="es-ES_tradnl" b="1" dirty="0" smtClean="0">
                <a:solidFill>
                  <a:srgbClr val="FF0000"/>
                </a:solidFill>
              </a:rPr>
              <a:t>CONTRATACIÓN ELECTRÓNICA</a:t>
            </a:r>
          </a:p>
          <a:p>
            <a:endParaRPr lang="es-ES_tradnl" dirty="0"/>
          </a:p>
        </p:txBody>
      </p:sp>
    </p:spTree>
    <p:extLst>
      <p:ext uri="{BB962C8B-B14F-4D97-AF65-F5344CB8AC3E}">
        <p14:creationId xmlns:p14="http://schemas.microsoft.com/office/powerpoint/2010/main" val="185296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Responsabilidad objetiva, integral y </a:t>
            </a:r>
            <a:r>
              <a:rPr lang="es-ES_tradnl" b="1" dirty="0" smtClean="0"/>
              <a:t>solidaria </a:t>
            </a:r>
            <a:r>
              <a:rPr lang="es-ES_tradnl" sz="4000" dirty="0" smtClean="0"/>
              <a:t>Ley 24.240</a:t>
            </a:r>
            <a:endParaRPr lang="es-ES_tradnl" sz="4000" dirty="0"/>
          </a:p>
        </p:txBody>
      </p:sp>
      <p:sp>
        <p:nvSpPr>
          <p:cNvPr id="3" name="Rectángulo 2"/>
          <p:cNvSpPr/>
          <p:nvPr/>
        </p:nvSpPr>
        <p:spPr>
          <a:xfrm>
            <a:off x="1295402" y="2710190"/>
            <a:ext cx="9601197" cy="3416320"/>
          </a:xfrm>
          <a:prstGeom prst="rect">
            <a:avLst/>
          </a:prstGeom>
        </p:spPr>
        <p:txBody>
          <a:bodyPr wrap="square">
            <a:spAutoFit/>
          </a:bodyPr>
          <a:lstStyle/>
          <a:p>
            <a:pPr algn="just">
              <a:lnSpc>
                <a:spcPct val="150000"/>
              </a:lnSpc>
            </a:pPr>
            <a:r>
              <a:rPr lang="es-ES_tradnl" b="1" dirty="0">
                <a:solidFill>
                  <a:srgbClr val="000000"/>
                </a:solidFill>
                <a:latin typeface="Gill Sans" charset="0"/>
              </a:rPr>
              <a:t>ARTICULO 40.</a:t>
            </a:r>
            <a:r>
              <a:rPr lang="es-ES_tradnl" dirty="0">
                <a:solidFill>
                  <a:srgbClr val="000000"/>
                </a:solidFill>
                <a:latin typeface="Gill Sans" charset="0"/>
              </a:rPr>
              <a:t> — Si el daño al consumidor resulta del </a:t>
            </a:r>
            <a:r>
              <a:rPr lang="es-ES_tradnl" b="1" dirty="0">
                <a:solidFill>
                  <a:srgbClr val="FF0000"/>
                </a:solidFill>
                <a:latin typeface="Gill Sans" charset="0"/>
              </a:rPr>
              <a:t>vicio o riesgo de la cosa o de la prestación del servicio, </a:t>
            </a:r>
            <a:r>
              <a:rPr lang="es-ES_tradnl" dirty="0">
                <a:solidFill>
                  <a:srgbClr val="000000"/>
                </a:solidFill>
                <a:latin typeface="Gill Sans" charset="0"/>
              </a:rPr>
              <a:t>responderán el productor, el fabricante, el importador, el distribuidor, el proveedor, el vendedor y quien haya puesto su marca en la cosa o servicio. El transportista responderá por los daños ocasionados a la cosa con motivo o en ocasión del servicio.</a:t>
            </a:r>
          </a:p>
          <a:p>
            <a:pPr algn="just">
              <a:lnSpc>
                <a:spcPct val="150000"/>
              </a:lnSpc>
            </a:pPr>
            <a:r>
              <a:rPr lang="es-ES_tradnl" dirty="0">
                <a:solidFill>
                  <a:srgbClr val="000000"/>
                </a:solidFill>
                <a:latin typeface="Gill Sans" charset="0"/>
              </a:rPr>
              <a:t>La responsabilidad es solidaria, sin perjuicio de las acciones de repetición que correspondan. </a:t>
            </a:r>
            <a:endParaRPr lang="es-ES_tradnl" dirty="0" smtClean="0">
              <a:solidFill>
                <a:srgbClr val="000000"/>
              </a:solidFill>
              <a:latin typeface="Gill Sans" charset="0"/>
            </a:endParaRPr>
          </a:p>
          <a:p>
            <a:pPr algn="just">
              <a:lnSpc>
                <a:spcPct val="150000"/>
              </a:lnSpc>
            </a:pPr>
            <a:r>
              <a:rPr lang="es-ES_tradnl" dirty="0" smtClean="0">
                <a:solidFill>
                  <a:srgbClr val="000000"/>
                </a:solidFill>
                <a:latin typeface="Gill Sans" charset="0"/>
              </a:rPr>
              <a:t>Sólo </a:t>
            </a:r>
            <a:r>
              <a:rPr lang="es-ES_tradnl" dirty="0">
                <a:solidFill>
                  <a:srgbClr val="000000"/>
                </a:solidFill>
                <a:latin typeface="Gill Sans" charset="0"/>
              </a:rPr>
              <a:t>se liberará total o parcialmente quien demuestre que la causa del daño le ha sido ajena.</a:t>
            </a:r>
          </a:p>
          <a:p>
            <a:pPr algn="just">
              <a:lnSpc>
                <a:spcPct val="150000"/>
              </a:lnSpc>
            </a:pPr>
            <a:r>
              <a:rPr lang="es-ES_tradnl" dirty="0"/>
              <a:t/>
            </a:r>
            <a:br>
              <a:rPr lang="es-ES_tradnl" dirty="0"/>
            </a:br>
            <a:endParaRPr lang="es-ES_tradnl" dirty="0"/>
          </a:p>
        </p:txBody>
      </p:sp>
    </p:spTree>
    <p:extLst>
      <p:ext uri="{BB962C8B-B14F-4D97-AF65-F5344CB8AC3E}">
        <p14:creationId xmlns:p14="http://schemas.microsoft.com/office/powerpoint/2010/main" val="176361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RESPONSABILIDAD</a:t>
            </a:r>
            <a:endParaRPr lang="es-ES_tradnl" dirty="0"/>
          </a:p>
        </p:txBody>
      </p:sp>
      <p:sp>
        <p:nvSpPr>
          <p:cNvPr id="3" name="Marcador de contenido 2"/>
          <p:cNvSpPr>
            <a:spLocks noGrp="1"/>
          </p:cNvSpPr>
          <p:nvPr>
            <p:ph sz="half" idx="1"/>
          </p:nvPr>
        </p:nvSpPr>
        <p:spPr/>
        <p:txBody>
          <a:bodyPr/>
          <a:lstStyle/>
          <a:p>
            <a:pPr marL="0" indent="0" algn="ctr">
              <a:buNone/>
            </a:pPr>
            <a:r>
              <a:rPr lang="es-ES_tradnl" dirty="0" smtClean="0"/>
              <a:t>ACCIDENTES </a:t>
            </a:r>
            <a:r>
              <a:rPr lang="mr-IN" dirty="0" smtClean="0"/>
              <a:t>–</a:t>
            </a:r>
            <a:r>
              <a:rPr lang="es-ES_tradnl" dirty="0" smtClean="0"/>
              <a:t> </a:t>
            </a:r>
          </a:p>
          <a:p>
            <a:pPr marL="0" indent="0" algn="ctr">
              <a:buNone/>
            </a:pPr>
            <a:r>
              <a:rPr lang="es-ES_tradnl" dirty="0" smtClean="0"/>
              <a:t>VIOLACIÓN AL DEBER </a:t>
            </a:r>
          </a:p>
          <a:p>
            <a:pPr marL="0" indent="0" algn="ctr">
              <a:buNone/>
            </a:pPr>
            <a:r>
              <a:rPr lang="es-ES_tradnl" dirty="0" smtClean="0"/>
              <a:t>DE SEGURIDAD</a:t>
            </a:r>
          </a:p>
          <a:p>
            <a:pPr marL="0" indent="0" algn="ctr">
              <a:buNone/>
            </a:pPr>
            <a:endParaRPr lang="es-ES_tradnl" dirty="0" smtClean="0"/>
          </a:p>
          <a:p>
            <a:pPr algn="ctr"/>
            <a:r>
              <a:rPr lang="es-ES_tradnl" dirty="0" smtClean="0"/>
              <a:t>Art. 5 LDC</a:t>
            </a:r>
          </a:p>
          <a:p>
            <a:pPr algn="ctr"/>
            <a:r>
              <a:rPr lang="es-ES_tradnl" dirty="0" smtClean="0"/>
              <a:t>Art. 40 LDC</a:t>
            </a:r>
            <a:endParaRPr lang="es-ES_tradnl" dirty="0"/>
          </a:p>
        </p:txBody>
      </p:sp>
      <p:sp>
        <p:nvSpPr>
          <p:cNvPr id="4" name="Marcador de contenido 3"/>
          <p:cNvSpPr>
            <a:spLocks noGrp="1"/>
          </p:cNvSpPr>
          <p:nvPr>
            <p:ph sz="half" idx="2"/>
          </p:nvPr>
        </p:nvSpPr>
        <p:spPr/>
        <p:txBody>
          <a:bodyPr/>
          <a:lstStyle/>
          <a:p>
            <a:pPr marL="0" indent="0" algn="ctr">
              <a:buNone/>
            </a:pPr>
            <a:r>
              <a:rPr lang="es-ES_tradnl" dirty="0" smtClean="0"/>
              <a:t>INEJECUCIÓN DEL SERVICIO O INCUMPLIMIENTO CONTRACTUAL</a:t>
            </a:r>
          </a:p>
          <a:p>
            <a:endParaRPr lang="es-ES_tradnl" dirty="0"/>
          </a:p>
          <a:p>
            <a:pPr algn="ctr"/>
            <a:r>
              <a:rPr lang="es-ES_tradnl" dirty="0" smtClean="0"/>
              <a:t>Art.  10 bis </a:t>
            </a:r>
          </a:p>
          <a:p>
            <a:pPr algn="ctr"/>
            <a:r>
              <a:rPr lang="es-ES_tradnl" dirty="0" smtClean="0"/>
              <a:t>Art. 19 a 31 </a:t>
            </a:r>
          </a:p>
        </p:txBody>
      </p:sp>
    </p:spTree>
    <p:extLst>
      <p:ext uri="{BB962C8B-B14F-4D97-AF65-F5344CB8AC3E}">
        <p14:creationId xmlns:p14="http://schemas.microsoft.com/office/powerpoint/2010/main" val="64397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Jurisprudencia</a:t>
            </a:r>
            <a:endParaRPr lang="es-ES_tradnl"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1977" y="2557463"/>
            <a:ext cx="3188045" cy="3317875"/>
          </a:xfrm>
        </p:spPr>
      </p:pic>
    </p:spTree>
    <p:extLst>
      <p:ext uri="{BB962C8B-B14F-4D97-AF65-F5344CB8AC3E}">
        <p14:creationId xmlns:p14="http://schemas.microsoft.com/office/powerpoint/2010/main" val="190666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9429" y="824459"/>
            <a:ext cx="10448145" cy="5413790"/>
          </a:xfrm>
          <a:prstGeom prst="rect">
            <a:avLst/>
          </a:prstGeom>
        </p:spPr>
        <p:txBody>
          <a:bodyPr wrap="square">
            <a:spAutoFit/>
          </a:bodyPr>
          <a:lstStyle/>
          <a:p>
            <a:pPr algn="just">
              <a:lnSpc>
                <a:spcPct val="115000"/>
              </a:lnSpc>
              <a:spcAft>
                <a:spcPts val="600"/>
              </a:spcAft>
            </a:pPr>
            <a:r>
              <a:rPr lang="es-ES" sz="2000" b="1" dirty="0" smtClean="0">
                <a:latin typeface="Cambria" charset="0"/>
                <a:ea typeface="Calibri" charset="0"/>
                <a:cs typeface="Times New Roman" charset="0"/>
              </a:rPr>
              <a:t>¿Es </a:t>
            </a:r>
            <a:r>
              <a:rPr lang="es-ES" sz="2000" b="1" dirty="0">
                <a:latin typeface="Cambria" charset="0"/>
                <a:ea typeface="Calibri" charset="0"/>
                <a:cs typeface="Times New Roman" charset="0"/>
              </a:rPr>
              <a:t>responsable la agencia por el retraso en el aéreo que conformaba un paquete turístico?</a:t>
            </a:r>
            <a:endParaRPr lang="es-ES_tradnl" sz="2000" dirty="0">
              <a:latin typeface="Calibri" charset="0"/>
              <a:ea typeface="Calibri" charset="0"/>
              <a:cs typeface="Times New Roman" charset="0"/>
            </a:endParaRPr>
          </a:p>
          <a:p>
            <a:pPr algn="just">
              <a:lnSpc>
                <a:spcPct val="115000"/>
              </a:lnSpc>
              <a:spcAft>
                <a:spcPts val="600"/>
              </a:spcAft>
            </a:pPr>
            <a:r>
              <a:rPr lang="es-ES" b="1" dirty="0">
                <a:latin typeface="Cambria" charset="0"/>
                <a:ea typeface="Calibri" charset="0"/>
                <a:cs typeface="Times New Roman" charset="0"/>
              </a:rPr>
              <a:t>Sí.</a:t>
            </a:r>
            <a:r>
              <a:rPr lang="es-ES" dirty="0">
                <a:latin typeface="Cambria" charset="0"/>
                <a:ea typeface="Calibri" charset="0"/>
                <a:cs typeface="Times New Roman" charset="0"/>
              </a:rPr>
              <a:t>  </a:t>
            </a:r>
            <a:r>
              <a:rPr lang="es-ES" i="1" dirty="0">
                <a:latin typeface="Cambria" charset="0"/>
                <a:ea typeface="Calibri" charset="0"/>
                <a:cs typeface="Times New Roman" charset="0"/>
              </a:rPr>
              <a:t>“Es inadmisible que la empresa de turismo </a:t>
            </a:r>
            <a:r>
              <a:rPr lang="es-ES" i="1" dirty="0" err="1">
                <a:latin typeface="Cambria" charset="0"/>
                <a:ea typeface="Calibri" charset="0"/>
                <a:cs typeface="Times New Roman" charset="0"/>
              </a:rPr>
              <a:t>Ati</a:t>
            </a:r>
            <a:r>
              <a:rPr lang="es-ES" i="1" dirty="0">
                <a:latin typeface="Cambria" charset="0"/>
                <a:ea typeface="Calibri" charset="0"/>
                <a:cs typeface="Times New Roman" charset="0"/>
              </a:rPr>
              <a:t> Viajes – a fin de eximirse de responsabilidad-, postule que reviste la categoría de intermediaria con arreglo a lo dispuesto por el art. 1 de la ley 18.829, puesto que los pretensores en su calidad de clientes le han confiado la organización integral de un viaje, lo cual no puede limitarse a la compra de pasajes, </a:t>
            </a:r>
            <a:r>
              <a:rPr lang="es-ES" i="1" dirty="0" err="1">
                <a:latin typeface="Cambria" charset="0"/>
                <a:ea typeface="Calibri" charset="0"/>
                <a:cs typeface="Times New Roman" charset="0"/>
              </a:rPr>
              <a:t>vouchers</a:t>
            </a:r>
            <a:r>
              <a:rPr lang="es-ES" i="1" dirty="0">
                <a:latin typeface="Cambria" charset="0"/>
                <a:ea typeface="Calibri" charset="0"/>
                <a:cs typeface="Times New Roman" charset="0"/>
              </a:rPr>
              <a:t> de hotel, o tickets de excursiones.</a:t>
            </a:r>
            <a:endParaRPr lang="es-ES_tradnl" sz="1600" dirty="0">
              <a:latin typeface="Calibri" charset="0"/>
              <a:ea typeface="Calibri" charset="0"/>
              <a:cs typeface="Times New Roman" charset="0"/>
            </a:endParaRPr>
          </a:p>
          <a:p>
            <a:pPr algn="just">
              <a:lnSpc>
                <a:spcPct val="115000"/>
              </a:lnSpc>
              <a:spcAft>
                <a:spcPts val="600"/>
              </a:spcAft>
            </a:pPr>
            <a:r>
              <a:rPr lang="es-ES" i="1" dirty="0">
                <a:latin typeface="Cambria" charset="0"/>
                <a:ea typeface="Calibri" charset="0"/>
                <a:cs typeface="Times New Roman" charset="0"/>
              </a:rPr>
              <a:t>… La demandada no puede quedar liberada de responsabilidad si los daños fueron producidos por una empresa subcontratista elegida por ella. En otros términos, cuando una agencia de viajes actúa como intermediaria entre un cliente y la empresa de aeronavegación, su actividad no puede quedar circunscripta a la mera entrega del ticket de la línea aérea, cometido que los pasajeros podrían obtener desde su computadora, sino que quien acude a un agente de viajes espera de éste un asesoramiento sobre el curso de su travesía y la línea aérea que utilizará (Conf. </a:t>
            </a:r>
            <a:r>
              <a:rPr lang="es-ES" i="1" dirty="0" err="1">
                <a:latin typeface="Cambria" charset="0"/>
                <a:ea typeface="Calibri" charset="0"/>
                <a:cs typeface="Times New Roman" charset="0"/>
              </a:rPr>
              <a:t>CNCom</a:t>
            </a:r>
            <a:r>
              <a:rPr lang="es-ES" i="1" dirty="0">
                <a:latin typeface="Cambria" charset="0"/>
                <a:ea typeface="Calibri" charset="0"/>
                <a:cs typeface="Times New Roman" charset="0"/>
              </a:rPr>
              <a:t>. Sala C in re </a:t>
            </a:r>
            <a:r>
              <a:rPr lang="es-ES" i="1" dirty="0" err="1">
                <a:latin typeface="Cambria" charset="0"/>
                <a:ea typeface="Calibri" charset="0"/>
                <a:cs typeface="Times New Roman" charset="0"/>
              </a:rPr>
              <a:t>Schuster</a:t>
            </a:r>
            <a:r>
              <a:rPr lang="es-ES" i="1" dirty="0">
                <a:latin typeface="Cambria" charset="0"/>
                <a:ea typeface="Calibri" charset="0"/>
                <a:cs typeface="Times New Roman" charset="0"/>
              </a:rPr>
              <a:t>, Matías c/Air Madrid y otro del 13.04.10). Y es precisamente la circunstancia de que </a:t>
            </a:r>
            <a:r>
              <a:rPr lang="es-ES" i="1" dirty="0" err="1">
                <a:latin typeface="Cambria" charset="0"/>
                <a:ea typeface="Calibri" charset="0"/>
                <a:cs typeface="Times New Roman" charset="0"/>
              </a:rPr>
              <a:t>Ati</a:t>
            </a:r>
            <a:r>
              <a:rPr lang="es-ES" i="1" dirty="0">
                <a:latin typeface="Cambria" charset="0"/>
                <a:ea typeface="Calibri" charset="0"/>
                <a:cs typeface="Times New Roman" charset="0"/>
              </a:rPr>
              <a:t> haya propuesto a sus clientes, entre otros los servicios de hotelería y transporte, genera deber de responder frente al incumplimiento en la prestación confiada a la aerolínea</a:t>
            </a:r>
            <a:r>
              <a:rPr lang="es-ES" i="1" dirty="0" smtClean="0">
                <a:latin typeface="Cambria" charset="0"/>
                <a:ea typeface="Calibri" charset="0"/>
                <a:cs typeface="Times New Roman" charset="0"/>
              </a:rPr>
              <a:t>. </a:t>
            </a:r>
            <a:r>
              <a:rPr lang="mr-IN" i="1" dirty="0" smtClean="0">
                <a:latin typeface="Cambria" charset="0"/>
                <a:ea typeface="Calibri" charset="0"/>
                <a:cs typeface="Times New Roman" charset="0"/>
              </a:rPr>
              <a:t>…</a:t>
            </a:r>
            <a:r>
              <a:rPr lang="es-ES" i="1" dirty="0" smtClean="0">
                <a:latin typeface="Cambria" charset="0"/>
                <a:ea typeface="Calibri" charset="0"/>
                <a:cs typeface="Times New Roman" charset="0"/>
              </a:rPr>
              <a:t> (</a:t>
            </a:r>
            <a:r>
              <a:rPr lang="es-ES" i="1" dirty="0" err="1" smtClean="0">
                <a:latin typeface="Cambria" charset="0"/>
                <a:ea typeface="Calibri" charset="0"/>
                <a:cs typeface="Times New Roman" charset="0"/>
              </a:rPr>
              <a:t>Juzg</a:t>
            </a:r>
            <a:r>
              <a:rPr lang="es-ES" i="1" dirty="0" smtClean="0">
                <a:latin typeface="Cambria" charset="0"/>
                <a:ea typeface="Calibri" charset="0"/>
                <a:cs typeface="Times New Roman" charset="0"/>
              </a:rPr>
              <a:t>. 5 Sec. 10 “Magno, Pedro Luis y otro c/Viajes </a:t>
            </a:r>
            <a:r>
              <a:rPr lang="es-ES" i="1" dirty="0" err="1" smtClean="0">
                <a:latin typeface="Cambria" charset="0"/>
                <a:ea typeface="Calibri" charset="0"/>
                <a:cs typeface="Times New Roman" charset="0"/>
              </a:rPr>
              <a:t>Ati</a:t>
            </a:r>
            <a:r>
              <a:rPr lang="es-ES" i="1" dirty="0" smtClean="0">
                <a:latin typeface="Cambria" charset="0"/>
                <a:ea typeface="Calibri" charset="0"/>
                <a:cs typeface="Times New Roman" charset="0"/>
              </a:rPr>
              <a:t> S.A. s/Sumarísimo 11.04.2014).</a:t>
            </a:r>
            <a:endParaRPr lang="es-ES_tradnl" sz="1600" dirty="0">
              <a:effectLst/>
              <a:latin typeface="Calibri" charset="0"/>
              <a:ea typeface="Calibri" charset="0"/>
              <a:cs typeface="Times New Roman" charset="0"/>
            </a:endParaRPr>
          </a:p>
        </p:txBody>
      </p:sp>
    </p:spTree>
    <p:extLst>
      <p:ext uri="{BB962C8B-B14F-4D97-AF65-F5344CB8AC3E}">
        <p14:creationId xmlns:p14="http://schemas.microsoft.com/office/powerpoint/2010/main" val="187214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3200" b="1" dirty="0" smtClean="0"/>
              <a:t>Responsabilidad en casos de </a:t>
            </a:r>
            <a:br>
              <a:rPr lang="es-ES_tradnl" sz="3200" b="1" dirty="0" smtClean="0"/>
            </a:br>
            <a:r>
              <a:rPr lang="es-ES_tradnl" sz="3200" b="1" dirty="0" smtClean="0"/>
              <a:t>transporte aéreo</a:t>
            </a:r>
            <a:endParaRPr lang="es-ES_tradnl" sz="3200"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599026"/>
            <a:ext cx="5470525" cy="3659949"/>
          </a:xfrm>
        </p:spPr>
      </p:pic>
      <p:sp>
        <p:nvSpPr>
          <p:cNvPr id="4" name="Marcador de texto 3"/>
          <p:cNvSpPr>
            <a:spLocks noGrp="1"/>
          </p:cNvSpPr>
          <p:nvPr>
            <p:ph type="body" sz="half" idx="2"/>
          </p:nvPr>
        </p:nvSpPr>
        <p:spPr/>
        <p:txBody>
          <a:bodyPr>
            <a:normAutofit lnSpcReduction="10000"/>
          </a:bodyPr>
          <a:lstStyle/>
          <a:p>
            <a:r>
              <a:rPr lang="es-ES_tradnl" dirty="0" smtClean="0"/>
              <a:t>CONTRATO DE CONSUMO</a:t>
            </a:r>
          </a:p>
          <a:p>
            <a:r>
              <a:rPr lang="es-ES_tradnl" dirty="0" smtClean="0"/>
              <a:t>ART. 63 LDC </a:t>
            </a:r>
          </a:p>
          <a:p>
            <a:r>
              <a:rPr lang="es-ES_tradnl" dirty="0" smtClean="0"/>
              <a:t>ART. 40 LDC</a:t>
            </a:r>
          </a:p>
          <a:p>
            <a:endParaRPr lang="es-ES_tradnl" dirty="0"/>
          </a:p>
          <a:p>
            <a:pPr algn="l"/>
            <a:r>
              <a:rPr lang="es-ES_tradnl" dirty="0" smtClean="0"/>
              <a:t>Quiebra de la aerolínea</a:t>
            </a:r>
          </a:p>
          <a:p>
            <a:pPr algn="l"/>
            <a:r>
              <a:rPr lang="es-ES_tradnl" dirty="0" smtClean="0"/>
              <a:t>Cancelación de los pasajes “vendidos a una tarifa errónea”</a:t>
            </a:r>
          </a:p>
          <a:p>
            <a:endParaRPr lang="es-ES_tradnl" dirty="0"/>
          </a:p>
        </p:txBody>
      </p:sp>
    </p:spTree>
    <p:extLst>
      <p:ext uri="{BB962C8B-B14F-4D97-AF65-F5344CB8AC3E}">
        <p14:creationId xmlns:p14="http://schemas.microsoft.com/office/powerpoint/2010/main" val="204905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DERECHO A LA INFORMACIÓN</a:t>
            </a:r>
            <a:endParaRPr lang="es-ES_tradnl"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3470" y="982663"/>
            <a:ext cx="3259860" cy="4892675"/>
          </a:xfrm>
        </p:spPr>
      </p:pic>
      <p:sp>
        <p:nvSpPr>
          <p:cNvPr id="4" name="Marcador de texto 3"/>
          <p:cNvSpPr>
            <a:spLocks noGrp="1"/>
          </p:cNvSpPr>
          <p:nvPr>
            <p:ph type="body" sz="half" idx="2"/>
          </p:nvPr>
        </p:nvSpPr>
        <p:spPr>
          <a:xfrm>
            <a:off x="1293811" y="3046054"/>
            <a:ext cx="4837166" cy="3114903"/>
          </a:xfrm>
        </p:spPr>
        <p:txBody>
          <a:bodyPr>
            <a:normAutofit/>
          </a:bodyPr>
          <a:lstStyle/>
          <a:p>
            <a:pPr algn="just"/>
            <a:r>
              <a:rPr lang="es-ES_tradnl" dirty="0" smtClean="0"/>
              <a:t>Artículo 4 LDC:  </a:t>
            </a:r>
            <a:r>
              <a:rPr lang="es-ES_tradnl" dirty="0"/>
              <a:t> Información. El proveedor está obligado a suministrar al consumidor en forma cierta, clara y detallada todo lo relacionado con las características esenciales de los bienes y servicios que provee, y las condiciones de su comercialización</a:t>
            </a:r>
            <a:r>
              <a:rPr lang="es-ES_tradnl" dirty="0" smtClean="0"/>
              <a:t>.</a:t>
            </a:r>
          </a:p>
          <a:p>
            <a:pPr algn="just"/>
            <a:r>
              <a:rPr lang="es-ES_tradnl" dirty="0" smtClean="0"/>
              <a:t>La </a:t>
            </a:r>
            <a:r>
              <a:rPr lang="es-ES_tradnl" dirty="0"/>
              <a:t>información debe ser siempre gratuita para el consumidor y proporcionada en el soporte que el proveedor determine, salvo que el consumidor opte por el soporte físico. </a:t>
            </a:r>
            <a:r>
              <a:rPr lang="es-ES_tradnl" b="1" dirty="0"/>
              <a:t>En caso de no encontrarse determinado el soporte, este deberá ser electrónico.</a:t>
            </a:r>
            <a:endParaRPr lang="es-ES_tradnl" b="1" dirty="0" smtClean="0"/>
          </a:p>
          <a:p>
            <a:pPr algn="just"/>
            <a:endParaRPr lang="es-ES_tradnl" dirty="0"/>
          </a:p>
        </p:txBody>
      </p:sp>
    </p:spTree>
    <p:extLst>
      <p:ext uri="{BB962C8B-B14F-4D97-AF65-F5344CB8AC3E}">
        <p14:creationId xmlns:p14="http://schemas.microsoft.com/office/powerpoint/2010/main" val="1430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b="1" dirty="0" smtClean="0"/>
              <a:t>Paquete turístico</a:t>
            </a:r>
            <a:endParaRPr lang="es-ES_tradnl" sz="3600"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164591"/>
            <a:ext cx="5470525" cy="4528818"/>
          </a:xfrm>
        </p:spPr>
      </p:pic>
      <p:sp>
        <p:nvSpPr>
          <p:cNvPr id="4" name="Marcador de texto 3"/>
          <p:cNvSpPr>
            <a:spLocks noGrp="1"/>
          </p:cNvSpPr>
          <p:nvPr>
            <p:ph type="body" sz="half" idx="2"/>
          </p:nvPr>
        </p:nvSpPr>
        <p:spPr>
          <a:xfrm>
            <a:off x="1293811" y="3031065"/>
            <a:ext cx="3718455" cy="2770128"/>
          </a:xfrm>
        </p:spPr>
        <p:txBody>
          <a:bodyPr>
            <a:normAutofit/>
          </a:bodyPr>
          <a:lstStyle/>
          <a:p>
            <a:pPr marL="285750" indent="-285750">
              <a:buFontTx/>
              <a:buChar char="-"/>
            </a:pPr>
            <a:endParaRPr lang="es-ES_tradnl" dirty="0" smtClean="0"/>
          </a:p>
          <a:p>
            <a:pPr marL="285750" indent="-285750">
              <a:buFontTx/>
              <a:buChar char="-"/>
            </a:pPr>
            <a:r>
              <a:rPr lang="es-ES_tradnl" sz="1800" b="1" dirty="0" smtClean="0">
                <a:solidFill>
                  <a:schemeClr val="bg1">
                    <a:lumMod val="50000"/>
                  </a:schemeClr>
                </a:solidFill>
                <a:latin typeface="Al Nile" charset="-78"/>
                <a:ea typeface="Al Nile" charset="-78"/>
                <a:cs typeface="Al Nile" charset="-78"/>
              </a:rPr>
              <a:t>TRANPORTE </a:t>
            </a:r>
          </a:p>
          <a:p>
            <a:pPr marL="285750" indent="-285750">
              <a:buFontTx/>
              <a:buChar char="-"/>
            </a:pPr>
            <a:r>
              <a:rPr lang="es-ES_tradnl" sz="1800" b="1" dirty="0" smtClean="0">
                <a:solidFill>
                  <a:schemeClr val="bg1">
                    <a:lumMod val="50000"/>
                  </a:schemeClr>
                </a:solidFill>
                <a:latin typeface="Al Nile" charset="-78"/>
                <a:ea typeface="Al Nile" charset="-78"/>
                <a:cs typeface="Al Nile" charset="-78"/>
              </a:rPr>
              <a:t>ALOJAMIENTO</a:t>
            </a:r>
          </a:p>
          <a:p>
            <a:pPr marL="285750" indent="-285750">
              <a:buFontTx/>
              <a:buChar char="-"/>
            </a:pPr>
            <a:r>
              <a:rPr lang="es-ES_tradnl" dirty="0" smtClean="0">
                <a:latin typeface="Al Bayan Plain" charset="-78"/>
                <a:ea typeface="Al Bayan Plain" charset="-78"/>
                <a:cs typeface="Al Bayan Plain" charset="-78"/>
              </a:rPr>
              <a:t>TRASLADOS </a:t>
            </a:r>
          </a:p>
          <a:p>
            <a:pPr marL="285750" indent="-285750">
              <a:buFontTx/>
              <a:buChar char="-"/>
            </a:pPr>
            <a:r>
              <a:rPr lang="es-ES_tradnl" dirty="0" smtClean="0">
                <a:latin typeface="Al Bayan Plain" charset="-78"/>
                <a:ea typeface="Al Bayan Plain" charset="-78"/>
                <a:cs typeface="Al Bayan Plain" charset="-78"/>
              </a:rPr>
              <a:t>EXCURSIONES</a:t>
            </a:r>
          </a:p>
          <a:p>
            <a:pPr marL="285750" indent="-285750">
              <a:buFontTx/>
              <a:buChar char="-"/>
            </a:pPr>
            <a:r>
              <a:rPr lang="es-ES_tradnl" dirty="0" smtClean="0">
                <a:latin typeface="Al Bayan Plain" charset="-78"/>
                <a:ea typeface="Al Bayan Plain" charset="-78"/>
                <a:cs typeface="Al Bayan Plain" charset="-78"/>
              </a:rPr>
              <a:t>ALQUILER DE AUTO, ETC</a:t>
            </a:r>
          </a:p>
          <a:p>
            <a:pPr marL="285750" indent="-285750">
              <a:buFontTx/>
              <a:buChar char="-"/>
            </a:pPr>
            <a:r>
              <a:rPr lang="es-ES_tradnl" dirty="0" smtClean="0">
                <a:latin typeface="Al Bayan Plain" charset="-78"/>
                <a:ea typeface="Al Bayan Plain" charset="-78"/>
                <a:cs typeface="Al Bayan Plain" charset="-78"/>
              </a:rPr>
              <a:t> </a:t>
            </a:r>
            <a:endParaRPr lang="es-ES_tradnl" dirty="0">
              <a:latin typeface="Al Bayan Plain" charset="-78"/>
              <a:ea typeface="Al Bayan Plain" charset="-78"/>
              <a:cs typeface="Al Bayan Plain" charset="-78"/>
            </a:endParaRPr>
          </a:p>
        </p:txBody>
      </p:sp>
    </p:spTree>
    <p:extLst>
      <p:ext uri="{BB962C8B-B14F-4D97-AF65-F5344CB8AC3E}">
        <p14:creationId xmlns:p14="http://schemas.microsoft.com/office/powerpoint/2010/main" val="114287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Contratación electrónica</a:t>
            </a:r>
            <a:endParaRPr lang="es-ES_tradnl" dirty="0"/>
          </a:p>
        </p:txBody>
      </p:sp>
      <p:sp>
        <p:nvSpPr>
          <p:cNvPr id="3" name="Marcador de contenido 2"/>
          <p:cNvSpPr>
            <a:spLocks noGrp="1"/>
          </p:cNvSpPr>
          <p:nvPr>
            <p:ph idx="1"/>
          </p:nvPr>
        </p:nvSpPr>
        <p:spPr>
          <a:xfrm>
            <a:off x="916898" y="2691843"/>
            <a:ext cx="10358203" cy="3318936"/>
          </a:xfrm>
        </p:spPr>
        <p:txBody>
          <a:bodyPr>
            <a:normAutofit fontScale="62500" lnSpcReduction="20000"/>
          </a:bodyPr>
          <a:lstStyle/>
          <a:p>
            <a:pPr marL="0" indent="0">
              <a:buNone/>
            </a:pPr>
            <a:r>
              <a:rPr lang="es-ES" sz="3800" dirty="0"/>
              <a:t>Cuando se utilicen medios electrónicos el proveedor debe informar al consumidor o usuario:</a:t>
            </a:r>
          </a:p>
          <a:p>
            <a:endParaRPr lang="es-ES" dirty="0"/>
          </a:p>
          <a:p>
            <a:pPr>
              <a:buFont typeface="Wingdings" charset="2"/>
              <a:buChar char="ü"/>
            </a:pPr>
            <a:r>
              <a:rPr lang="es-ES" sz="3800" dirty="0"/>
              <a:t>El contenido mínimo del contrato</a:t>
            </a:r>
          </a:p>
          <a:p>
            <a:pPr>
              <a:buFont typeface="Wingdings" charset="2"/>
              <a:buChar char="ü"/>
            </a:pPr>
            <a:r>
              <a:rPr lang="es-ES" sz="3800" dirty="0" smtClean="0"/>
              <a:t>Todos </a:t>
            </a:r>
            <a:r>
              <a:rPr lang="es-ES" sz="3800" dirty="0"/>
              <a:t>lo datos necesarios para utilizar correctamente el medio elegido, para comprender los riesgos de su utilización y </a:t>
            </a:r>
            <a:r>
              <a:rPr lang="es-ES" sz="3800" b="1" dirty="0"/>
              <a:t>para tener absolutamente claro quién asume los riesgos</a:t>
            </a:r>
            <a:r>
              <a:rPr lang="es-ES" sz="3800" b="1"/>
              <a:t>.  </a:t>
            </a:r>
            <a:endParaRPr lang="es-ES" sz="3800" b="1" dirty="0"/>
          </a:p>
          <a:p>
            <a:pPr>
              <a:buFont typeface="Wingdings" charset="2"/>
              <a:buChar char="ü"/>
            </a:pPr>
            <a:r>
              <a:rPr lang="es-ES" sz="3800" dirty="0"/>
              <a:t>La facultad de revocar la aceptación de la oferta, dentro de los 10 días (</a:t>
            </a:r>
            <a:r>
              <a:rPr lang="es-ES" sz="3800" b="1" dirty="0"/>
              <a:t>DERECHO AL ARREPENTIMIENTO)</a:t>
            </a:r>
            <a:endParaRPr lang="es-ES" sz="3800" dirty="0"/>
          </a:p>
          <a:p>
            <a:pPr>
              <a:buFont typeface="Wingdings" charset="2"/>
              <a:buChar char="ü"/>
            </a:pPr>
            <a:endParaRPr lang="es-ES" sz="3800" dirty="0"/>
          </a:p>
          <a:p>
            <a:pPr>
              <a:buFont typeface="Wingdings" charset="2"/>
              <a:buChar char="ü"/>
            </a:pPr>
            <a:endParaRPr lang="es-ES" sz="3800" dirty="0"/>
          </a:p>
          <a:p>
            <a:endParaRPr lang="es-ES_tradnl" b="1" dirty="0"/>
          </a:p>
        </p:txBody>
      </p:sp>
    </p:spTree>
    <p:extLst>
      <p:ext uri="{BB962C8B-B14F-4D97-AF65-F5344CB8AC3E}">
        <p14:creationId xmlns:p14="http://schemas.microsoft.com/office/powerpoint/2010/main" val="163903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t>Contratación electrónica</a:t>
            </a:r>
            <a:endParaRPr lang="es-ES_tradnl" b="1" dirty="0"/>
          </a:p>
        </p:txBody>
      </p:sp>
      <p:sp>
        <p:nvSpPr>
          <p:cNvPr id="3" name="Marcador de contenido 2"/>
          <p:cNvSpPr>
            <a:spLocks noGrp="1"/>
          </p:cNvSpPr>
          <p:nvPr>
            <p:ph idx="1"/>
          </p:nvPr>
        </p:nvSpPr>
        <p:spPr>
          <a:xfrm>
            <a:off x="916898" y="2691843"/>
            <a:ext cx="10358203" cy="3318936"/>
          </a:xfrm>
        </p:spPr>
        <p:txBody>
          <a:bodyPr>
            <a:normAutofit/>
          </a:bodyPr>
          <a:lstStyle/>
          <a:p>
            <a:pPr>
              <a:buFont typeface="Wingdings" charset="2"/>
              <a:buChar char="ü"/>
            </a:pPr>
            <a:r>
              <a:rPr lang="es-ES" sz="3800" dirty="0" smtClean="0"/>
              <a:t>DERECHO AL ARREPENTIMIENTO (art. 34 LDC y 1110 </a:t>
            </a:r>
            <a:r>
              <a:rPr lang="es-ES" sz="3800" dirty="0" err="1" smtClean="0"/>
              <a:t>CCyC</a:t>
            </a:r>
            <a:r>
              <a:rPr lang="es-ES" sz="3800" dirty="0" smtClean="0"/>
              <a:t>)</a:t>
            </a:r>
          </a:p>
          <a:p>
            <a:pPr>
              <a:buFont typeface="Wingdings" charset="2"/>
              <a:buChar char="ü"/>
            </a:pPr>
            <a:endParaRPr lang="es-ES" sz="3800" dirty="0" smtClean="0"/>
          </a:p>
          <a:p>
            <a:pPr>
              <a:buFont typeface="Wingdings" charset="2"/>
              <a:buChar char="ü"/>
            </a:pPr>
            <a:r>
              <a:rPr lang="es-ES" sz="3800" dirty="0" smtClean="0"/>
              <a:t>VIGENCIA DE LA OFERTA (art. 1108 </a:t>
            </a:r>
            <a:r>
              <a:rPr lang="es-ES" sz="3800" dirty="0" err="1" smtClean="0"/>
              <a:t>CCyC</a:t>
            </a:r>
            <a:r>
              <a:rPr lang="es-ES" sz="3800" dirty="0" smtClean="0"/>
              <a:t>)</a:t>
            </a:r>
            <a:endParaRPr lang="es-ES" sz="3800" dirty="0"/>
          </a:p>
          <a:p>
            <a:pPr>
              <a:buFont typeface="Wingdings" charset="2"/>
              <a:buChar char="ü"/>
            </a:pPr>
            <a:endParaRPr lang="es-ES" sz="3800" dirty="0"/>
          </a:p>
          <a:p>
            <a:endParaRPr lang="es-ES_tradnl" b="1" dirty="0"/>
          </a:p>
        </p:txBody>
      </p:sp>
    </p:spTree>
    <p:extLst>
      <p:ext uri="{BB962C8B-B14F-4D97-AF65-F5344CB8AC3E}">
        <p14:creationId xmlns:p14="http://schemas.microsoft.com/office/powerpoint/2010/main" val="1538171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254245"/>
            <a:ext cx="6241816" cy="604535"/>
          </a:xfrm>
        </p:spPr>
        <p:txBody>
          <a:bodyPr>
            <a:noAutofit/>
          </a:bodyPr>
          <a:lstStyle/>
          <a:p>
            <a:r>
              <a:rPr lang="es-ES_tradnl" sz="3600" b="1" dirty="0" smtClean="0"/>
              <a:t>Principales inconvenientes </a:t>
            </a:r>
            <a:endParaRPr lang="es-ES_tradnl" sz="3600" b="1" dirty="0"/>
          </a:p>
        </p:txBody>
      </p:sp>
      <p:pic>
        <p:nvPicPr>
          <p:cNvPr id="6" name="Marcador de imagen 5"/>
          <p:cNvPicPr>
            <a:picLocks noGrp="1" noChangeAspect="1"/>
          </p:cNvPicPr>
          <p:nvPr>
            <p:ph type="pic" idx="1"/>
          </p:nvPr>
        </p:nvPicPr>
        <p:blipFill>
          <a:blip r:embed="rId2">
            <a:extLst>
              <a:ext uri="{28A0092B-C50C-407E-A947-70E740481C1C}">
                <a14:useLocalDpi xmlns:a14="http://schemas.microsoft.com/office/drawing/2010/main" val="0"/>
              </a:ext>
            </a:extLst>
          </a:blip>
          <a:srcRect l="31322" r="31322"/>
          <a:stretch>
            <a:fillRect/>
          </a:stretch>
        </p:blipFill>
        <p:spPr/>
      </p:pic>
      <p:sp>
        <p:nvSpPr>
          <p:cNvPr id="4" name="Marcador de texto 3"/>
          <p:cNvSpPr>
            <a:spLocks noGrp="1"/>
          </p:cNvSpPr>
          <p:nvPr>
            <p:ph type="body" sz="half" idx="2"/>
          </p:nvPr>
        </p:nvSpPr>
        <p:spPr>
          <a:xfrm>
            <a:off x="1295399" y="1963712"/>
            <a:ext cx="6241816" cy="3852888"/>
          </a:xfrm>
        </p:spPr>
        <p:txBody>
          <a:bodyPr>
            <a:normAutofit fontScale="77500" lnSpcReduction="20000"/>
          </a:bodyPr>
          <a:lstStyle/>
          <a:p>
            <a:pPr marL="285750" indent="-285750" algn="just">
              <a:buFont typeface="Wingdings" charset="2"/>
              <a:buChar char="Ø"/>
            </a:pPr>
            <a:r>
              <a:rPr lang="es-ES" sz="4000" dirty="0"/>
              <a:t>La  incertidumbre de desconocer a quien se contrata y de equivocarse en la utilización del sistema, ingreso de datos, etc. </a:t>
            </a:r>
          </a:p>
          <a:p>
            <a:pPr marL="285750" indent="-285750" algn="just">
              <a:buFont typeface="Wingdings" charset="2"/>
              <a:buChar char="Ø"/>
            </a:pPr>
            <a:r>
              <a:rPr lang="es-ES" sz="4000" dirty="0"/>
              <a:t>El desconocimiento sobre el alcance de la protección de los derechos de los viajeros (</a:t>
            </a:r>
            <a:r>
              <a:rPr lang="es-ES" sz="4000" b="1" dirty="0">
                <a:solidFill>
                  <a:srgbClr val="660066"/>
                </a:solidFill>
              </a:rPr>
              <a:t>legislación aplicable, jurisdicción</a:t>
            </a:r>
            <a:r>
              <a:rPr lang="es-ES" sz="4000" dirty="0"/>
              <a:t>)</a:t>
            </a:r>
          </a:p>
          <a:p>
            <a:endParaRPr lang="es-ES_tradnl" dirty="0"/>
          </a:p>
        </p:txBody>
      </p:sp>
    </p:spTree>
    <p:extLst>
      <p:ext uri="{BB962C8B-B14F-4D97-AF65-F5344CB8AC3E}">
        <p14:creationId xmlns:p14="http://schemas.microsoft.com/office/powerpoint/2010/main" val="1000114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0" y="1499017"/>
            <a:ext cx="10433153" cy="4524315"/>
          </a:xfrm>
          <a:prstGeom prst="rect">
            <a:avLst/>
          </a:prstGeom>
        </p:spPr>
        <p:txBody>
          <a:bodyPr wrap="square">
            <a:spAutoFit/>
          </a:bodyPr>
          <a:lstStyle/>
          <a:p>
            <a:r>
              <a:rPr lang="es-ES" sz="2400" dirty="0"/>
              <a:t>Art. 2654  </a:t>
            </a:r>
            <a:r>
              <a:rPr lang="es-ES" sz="2400" b="1" dirty="0"/>
              <a:t>Jurisdicción</a:t>
            </a:r>
            <a:r>
              <a:rPr lang="es-ES" sz="2400" dirty="0"/>
              <a:t>. Las demandan que versen sobre relaciones de consumo pueden interponerse a elección del consumidor, ante los jueces del lugar de:</a:t>
            </a:r>
          </a:p>
          <a:p>
            <a:pPr marL="285750" indent="-285750">
              <a:buFont typeface="Wingdings" charset="2"/>
              <a:buChar char="ü"/>
            </a:pPr>
            <a:r>
              <a:rPr lang="es-ES" sz="2400" b="1" dirty="0"/>
              <a:t>celebración del contrato, </a:t>
            </a:r>
          </a:p>
          <a:p>
            <a:pPr marL="285750" indent="-285750">
              <a:buFont typeface="Wingdings" charset="2"/>
              <a:buChar char="ü"/>
            </a:pPr>
            <a:r>
              <a:rPr lang="es-ES" sz="2400" dirty="0"/>
              <a:t>del cumplimiento de la prestación del servicio, </a:t>
            </a:r>
          </a:p>
          <a:p>
            <a:pPr marL="285750" indent="-285750">
              <a:buFont typeface="Wingdings" charset="2"/>
              <a:buChar char="ü"/>
            </a:pPr>
            <a:r>
              <a:rPr lang="es-ES" sz="2400" dirty="0"/>
              <a:t>de la entrega de bienes, </a:t>
            </a:r>
          </a:p>
          <a:p>
            <a:pPr marL="285750" indent="-285750">
              <a:buFont typeface="Wingdings" charset="2"/>
              <a:buChar char="ü"/>
            </a:pPr>
            <a:r>
              <a:rPr lang="es-ES" sz="2400" dirty="0"/>
              <a:t>del cumplimiento de la obligación de garantía,</a:t>
            </a:r>
          </a:p>
          <a:p>
            <a:pPr marL="285750" indent="-285750">
              <a:buFont typeface="Wingdings" charset="2"/>
              <a:buChar char="ü"/>
            </a:pPr>
            <a:r>
              <a:rPr lang="es-ES" sz="2400" dirty="0"/>
              <a:t>del domicilio del demandado o </a:t>
            </a:r>
          </a:p>
          <a:p>
            <a:pPr marL="285750" indent="-285750">
              <a:buFont typeface="Wingdings" charset="2"/>
              <a:buChar char="ü"/>
            </a:pPr>
            <a:r>
              <a:rPr lang="es-ES" sz="2400" dirty="0"/>
              <a:t>del </a:t>
            </a:r>
            <a:r>
              <a:rPr lang="es-ES" sz="2400" b="1" u="sng" dirty="0">
                <a:solidFill>
                  <a:srgbClr val="FF0000"/>
                </a:solidFill>
              </a:rPr>
              <a:t>lugar donde el consumidor realiza actos necesarios para la celebración del contrato</a:t>
            </a:r>
            <a:r>
              <a:rPr lang="es-ES" sz="2400" dirty="0" smtClean="0"/>
              <a:t>.</a:t>
            </a:r>
            <a:endParaRPr lang="es-ES" sz="2400" dirty="0"/>
          </a:p>
          <a:p>
            <a:r>
              <a:rPr lang="es-ES" dirty="0"/>
              <a:t>También son competentes los jueces del Estado donde el demandado tiene sucursal, agencia o cualquier forma de representación comercial, cuando éstas hayan intervenido en la celebración comercial, cuando éstas hayan intervenido en la celebración del contrato o cuando el demandado las haya mencionado a los efectos del cumplimiento de una garantía contractual. </a:t>
            </a:r>
            <a:r>
              <a:rPr lang="mr-IN" dirty="0" smtClean="0"/>
              <a:t>…</a:t>
            </a:r>
            <a:r>
              <a:rPr lang="es-ES" dirty="0" smtClean="0"/>
              <a:t>.”</a:t>
            </a:r>
            <a:endParaRPr lang="es-ES" dirty="0"/>
          </a:p>
        </p:txBody>
      </p:sp>
      <p:sp>
        <p:nvSpPr>
          <p:cNvPr id="3" name="CuadroTexto 2"/>
          <p:cNvSpPr txBox="1"/>
          <p:nvPr/>
        </p:nvSpPr>
        <p:spPr>
          <a:xfrm>
            <a:off x="1678898" y="779488"/>
            <a:ext cx="8724274" cy="584775"/>
          </a:xfrm>
          <a:prstGeom prst="rect">
            <a:avLst/>
          </a:prstGeom>
          <a:noFill/>
        </p:spPr>
        <p:txBody>
          <a:bodyPr wrap="square" rtlCol="0">
            <a:spAutoFit/>
          </a:bodyPr>
          <a:lstStyle/>
          <a:p>
            <a:pPr algn="ctr"/>
            <a:r>
              <a:rPr lang="es-ES_tradnl" sz="3200" dirty="0" smtClean="0"/>
              <a:t>a) Jurisdicción </a:t>
            </a:r>
            <a:endParaRPr lang="es-ES_tradnl" sz="3200" dirty="0"/>
          </a:p>
        </p:txBody>
      </p:sp>
    </p:spTree>
    <p:extLst>
      <p:ext uri="{BB962C8B-B14F-4D97-AF65-F5344CB8AC3E}">
        <p14:creationId xmlns:p14="http://schemas.microsoft.com/office/powerpoint/2010/main" val="74841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78898" y="779488"/>
            <a:ext cx="8724274" cy="584775"/>
          </a:xfrm>
          <a:prstGeom prst="rect">
            <a:avLst/>
          </a:prstGeom>
          <a:noFill/>
        </p:spPr>
        <p:txBody>
          <a:bodyPr wrap="square" rtlCol="0">
            <a:spAutoFit/>
          </a:bodyPr>
          <a:lstStyle/>
          <a:p>
            <a:pPr algn="ctr"/>
            <a:r>
              <a:rPr lang="es-ES_tradnl" sz="3200" dirty="0" smtClean="0"/>
              <a:t>b) Derecho aplicable</a:t>
            </a:r>
            <a:endParaRPr lang="es-ES_tradnl" sz="3200" dirty="0"/>
          </a:p>
        </p:txBody>
      </p:sp>
      <p:sp>
        <p:nvSpPr>
          <p:cNvPr id="4" name="Rectángulo 3"/>
          <p:cNvSpPr/>
          <p:nvPr/>
        </p:nvSpPr>
        <p:spPr>
          <a:xfrm>
            <a:off x="1304144" y="1828800"/>
            <a:ext cx="9998440" cy="3290324"/>
          </a:xfrm>
          <a:prstGeom prst="rect">
            <a:avLst/>
          </a:prstGeom>
        </p:spPr>
        <p:txBody>
          <a:bodyPr wrap="square">
            <a:spAutoFit/>
          </a:bodyPr>
          <a:lstStyle/>
          <a:p>
            <a:r>
              <a:rPr lang="es-ES" sz="2400" dirty="0"/>
              <a:t>La legislación del Estado del </a:t>
            </a:r>
            <a:r>
              <a:rPr lang="es-ES" sz="2400" b="1" dirty="0">
                <a:solidFill>
                  <a:srgbClr val="FF0000"/>
                </a:solidFill>
              </a:rPr>
              <a:t>DOMICILIO del viajero</a:t>
            </a:r>
            <a:r>
              <a:rPr lang="es-ES" sz="2400" dirty="0"/>
              <a:t>. </a:t>
            </a:r>
          </a:p>
          <a:p>
            <a:pPr>
              <a:lnSpc>
                <a:spcPct val="110000"/>
              </a:lnSpc>
            </a:pPr>
            <a:r>
              <a:rPr lang="es-ES" sz="2400" dirty="0" smtClean="0"/>
              <a:t>Art</a:t>
            </a:r>
            <a:r>
              <a:rPr lang="es-ES" sz="2400" dirty="0"/>
              <a:t>. 2655. “Los contratos de consumos se rigen por el derecho del Estado del domicilio del consumidor en los siguientes casos: …  d) si los </a:t>
            </a:r>
            <a:r>
              <a:rPr lang="es-ES" sz="2400" b="1" dirty="0"/>
              <a:t>contratos de viaje</a:t>
            </a:r>
            <a:r>
              <a:rPr lang="es-ES" sz="2400" dirty="0"/>
              <a:t>, por un precio global, comprenden prestaciones combinadas de transporte y alojamiento. </a:t>
            </a:r>
          </a:p>
          <a:p>
            <a:pPr>
              <a:lnSpc>
                <a:spcPct val="110000"/>
              </a:lnSpc>
            </a:pPr>
            <a:r>
              <a:rPr lang="es-ES" sz="2400" dirty="0"/>
              <a:t>En su defecto, los contratos de consumo se rigen por el derecho del país del lugar de </a:t>
            </a:r>
            <a:r>
              <a:rPr lang="es-ES" sz="2400" b="1" dirty="0"/>
              <a:t>cumplimiento</a:t>
            </a:r>
            <a:r>
              <a:rPr lang="es-ES" sz="2400" dirty="0"/>
              <a:t>. En caso de no poder determinarse el lugar de cumplimiento, el contrato se rige por el derecho del lugar de celebración.”</a:t>
            </a:r>
            <a:endParaRPr lang="es-ES_tradnl" sz="2400" dirty="0"/>
          </a:p>
        </p:txBody>
      </p:sp>
    </p:spTree>
    <p:extLst>
      <p:ext uri="{BB962C8B-B14F-4D97-AF65-F5344CB8AC3E}">
        <p14:creationId xmlns:p14="http://schemas.microsoft.com/office/powerpoint/2010/main" val="129254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6000" b="1" dirty="0" smtClean="0"/>
              <a:t>Muchas gracias!</a:t>
            </a:r>
            <a:endParaRPr lang="es-ES_tradnl" sz="6000" b="1" dirty="0"/>
          </a:p>
        </p:txBody>
      </p:sp>
      <p:sp>
        <p:nvSpPr>
          <p:cNvPr id="3" name="Marcador de texto 2"/>
          <p:cNvSpPr>
            <a:spLocks noGrp="1"/>
          </p:cNvSpPr>
          <p:nvPr>
            <p:ph type="body" idx="13"/>
          </p:nvPr>
        </p:nvSpPr>
        <p:spPr/>
        <p:txBody>
          <a:bodyPr>
            <a:normAutofit/>
          </a:bodyPr>
          <a:lstStyle/>
          <a:p>
            <a:pPr algn="r"/>
            <a:r>
              <a:rPr lang="es-ES_tradnl" sz="4000" dirty="0" smtClean="0"/>
              <a:t>Karina M. Barreiro</a:t>
            </a:r>
            <a:endParaRPr lang="es-ES_tradnl" sz="4000" dirty="0"/>
          </a:p>
        </p:txBody>
      </p:sp>
      <p:sp>
        <p:nvSpPr>
          <p:cNvPr id="4" name="Marcador de texto 3"/>
          <p:cNvSpPr>
            <a:spLocks noGrp="1"/>
          </p:cNvSpPr>
          <p:nvPr>
            <p:ph type="body" idx="1"/>
          </p:nvPr>
        </p:nvSpPr>
        <p:spPr>
          <a:xfrm>
            <a:off x="1295401" y="4634598"/>
            <a:ext cx="9609668" cy="1346200"/>
          </a:xfrm>
        </p:spPr>
        <p:style>
          <a:lnRef idx="1">
            <a:schemeClr val="dk1"/>
          </a:lnRef>
          <a:fillRef idx="3">
            <a:schemeClr val="dk1"/>
          </a:fillRef>
          <a:effectRef idx="2">
            <a:schemeClr val="dk1"/>
          </a:effectRef>
          <a:fontRef idx="minor">
            <a:schemeClr val="lt1"/>
          </a:fontRef>
        </p:style>
        <p:txBody>
          <a:bodyPr>
            <a:normAutofit lnSpcReduction="10000"/>
          </a:bodyPr>
          <a:lstStyle/>
          <a:p>
            <a:pPr algn="r"/>
            <a:r>
              <a:rPr lang="es-ES_tradnl" sz="3600" dirty="0" smtClean="0">
                <a:solidFill>
                  <a:schemeClr val="accent3">
                    <a:lumMod val="75000"/>
                  </a:schemeClr>
                </a:solidFill>
                <a:hlinkClick r:id="rId2"/>
              </a:rPr>
              <a:t>kbarreiro@derechodelturismo.net</a:t>
            </a:r>
            <a:endParaRPr lang="es-ES_tradnl" sz="3600" dirty="0" smtClean="0">
              <a:solidFill>
                <a:schemeClr val="accent3">
                  <a:lumMod val="75000"/>
                </a:schemeClr>
              </a:solidFill>
            </a:endParaRPr>
          </a:p>
          <a:p>
            <a:pPr algn="r"/>
            <a:r>
              <a:rPr lang="es-ES_tradnl" sz="3600" dirty="0" smtClean="0">
                <a:solidFill>
                  <a:schemeClr val="accent3">
                    <a:lumMod val="75000"/>
                  </a:schemeClr>
                </a:solidFill>
                <a:hlinkClick r:id="rId3"/>
              </a:rPr>
              <a:t>www.derechodelturismo.net</a:t>
            </a:r>
            <a:endParaRPr lang="es-ES_tradnl" sz="3600" dirty="0" smtClean="0">
              <a:solidFill>
                <a:schemeClr val="accent3">
                  <a:lumMod val="75000"/>
                </a:schemeClr>
              </a:solidFill>
            </a:endParaRPr>
          </a:p>
          <a:p>
            <a:endParaRPr lang="es-ES_tradnl" dirty="0"/>
          </a:p>
        </p:txBody>
      </p:sp>
    </p:spTree>
    <p:extLst>
      <p:ext uri="{BB962C8B-B14F-4D97-AF65-F5344CB8AC3E}">
        <p14:creationId xmlns:p14="http://schemas.microsoft.com/office/powerpoint/2010/main" val="137937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PAQUETE TURÍSTICO</a:t>
            </a:r>
            <a:endParaRPr lang="es-ES_tradnl" dirty="0"/>
          </a:p>
        </p:txBody>
      </p:sp>
      <p:sp>
        <p:nvSpPr>
          <p:cNvPr id="3" name="Marcador de texto 2"/>
          <p:cNvSpPr>
            <a:spLocks noGrp="1"/>
          </p:cNvSpPr>
          <p:nvPr>
            <p:ph type="body" idx="1"/>
          </p:nvPr>
        </p:nvSpPr>
        <p:spPr>
          <a:xfrm>
            <a:off x="1295400" y="2658533"/>
            <a:ext cx="4718304" cy="576262"/>
          </a:xfrm>
        </p:spPr>
        <p:txBody>
          <a:bodyPr/>
          <a:lstStyle/>
          <a:p>
            <a:pPr algn="ctr"/>
            <a:r>
              <a:rPr lang="es-ES_tradnl" b="1" dirty="0" smtClean="0"/>
              <a:t>ESPAÑA</a:t>
            </a:r>
            <a:endParaRPr lang="es-ES_tradnl" b="1" dirty="0"/>
          </a:p>
        </p:txBody>
      </p:sp>
      <p:sp>
        <p:nvSpPr>
          <p:cNvPr id="4" name="Marcador de contenido 3"/>
          <p:cNvSpPr>
            <a:spLocks noGrp="1"/>
          </p:cNvSpPr>
          <p:nvPr>
            <p:ph sz="half" idx="2"/>
          </p:nvPr>
        </p:nvSpPr>
        <p:spPr/>
        <p:txBody>
          <a:bodyPr/>
          <a:lstStyle/>
          <a:p>
            <a:pPr algn="ctr"/>
            <a:r>
              <a:rPr lang="es-ES_tradnl" dirty="0" smtClean="0"/>
              <a:t>VIAJES COMBINADOS</a:t>
            </a:r>
          </a:p>
          <a:p>
            <a:endParaRPr lang="es-ES_tradnl" dirty="0"/>
          </a:p>
        </p:txBody>
      </p:sp>
      <p:sp>
        <p:nvSpPr>
          <p:cNvPr id="5" name="Marcador de texto 4"/>
          <p:cNvSpPr>
            <a:spLocks noGrp="1"/>
          </p:cNvSpPr>
          <p:nvPr>
            <p:ph type="body" sz="quarter" idx="3"/>
          </p:nvPr>
        </p:nvSpPr>
        <p:spPr/>
        <p:txBody>
          <a:bodyPr/>
          <a:lstStyle/>
          <a:p>
            <a:pPr algn="ctr"/>
            <a:r>
              <a:rPr lang="es-ES_tradnl" b="1" dirty="0" smtClean="0"/>
              <a:t>Países angloparlantes</a:t>
            </a:r>
            <a:endParaRPr lang="es-ES_tradnl" b="1" dirty="0"/>
          </a:p>
        </p:txBody>
      </p:sp>
      <p:sp>
        <p:nvSpPr>
          <p:cNvPr id="6" name="Marcador de contenido 5"/>
          <p:cNvSpPr>
            <a:spLocks noGrp="1"/>
          </p:cNvSpPr>
          <p:nvPr>
            <p:ph sz="quarter" idx="4"/>
          </p:nvPr>
        </p:nvSpPr>
        <p:spPr/>
        <p:txBody>
          <a:bodyPr/>
          <a:lstStyle/>
          <a:p>
            <a:pPr algn="ctr"/>
            <a:r>
              <a:rPr lang="es-ES_tradnl" dirty="0" smtClean="0"/>
              <a:t>TRAVEL PACKAGE</a:t>
            </a:r>
            <a:endParaRPr lang="es-ES_tradnl" dirty="0"/>
          </a:p>
        </p:txBody>
      </p:sp>
    </p:spTree>
    <p:extLst>
      <p:ext uri="{BB962C8B-B14F-4D97-AF65-F5344CB8AC3E}">
        <p14:creationId xmlns:p14="http://schemas.microsoft.com/office/powerpoint/2010/main" val="143950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¿cómo está regulado el </a:t>
            </a:r>
            <a:r>
              <a:rPr lang="es-ES_tradnl" b="1" dirty="0" smtClean="0"/>
              <a:t>paquete turístico </a:t>
            </a:r>
            <a:r>
              <a:rPr lang="es-ES_tradnl" dirty="0" smtClean="0"/>
              <a:t>en Argentina?</a:t>
            </a:r>
            <a:endParaRPr lang="es-ES_tradnl" dirty="0"/>
          </a:p>
        </p:txBody>
      </p:sp>
      <p:pic>
        <p:nvPicPr>
          <p:cNvPr id="5" name="Marcador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7809875" y="1086370"/>
            <a:ext cx="3348303" cy="4775200"/>
          </a:xfrm>
        </p:spPr>
      </p:pic>
      <p:sp>
        <p:nvSpPr>
          <p:cNvPr id="4" name="Marcador de texto 3"/>
          <p:cNvSpPr>
            <a:spLocks noGrp="1"/>
          </p:cNvSpPr>
          <p:nvPr>
            <p:ph type="body" sz="half" idx="2"/>
          </p:nvPr>
        </p:nvSpPr>
        <p:spPr/>
        <p:txBody>
          <a:bodyPr>
            <a:normAutofit/>
          </a:bodyPr>
          <a:lstStyle/>
          <a:p>
            <a:endParaRPr lang="es-ES_tradnl" sz="2800" dirty="0" smtClean="0"/>
          </a:p>
          <a:p>
            <a:r>
              <a:rPr lang="es-ES_tradnl" sz="2800" dirty="0" smtClean="0"/>
              <a:t>¿qué tipo de contrato es?</a:t>
            </a:r>
            <a:endParaRPr lang="es-ES_tradnl" sz="2800" dirty="0"/>
          </a:p>
        </p:txBody>
      </p:sp>
      <p:sp>
        <p:nvSpPr>
          <p:cNvPr id="6" name="CuadroTexto 5"/>
          <p:cNvSpPr txBox="1"/>
          <p:nvPr/>
        </p:nvSpPr>
        <p:spPr>
          <a:xfrm>
            <a:off x="1424066" y="1086370"/>
            <a:ext cx="5921114" cy="523220"/>
          </a:xfrm>
          <a:prstGeom prst="rect">
            <a:avLst/>
          </a:prstGeom>
          <a:noFill/>
        </p:spPr>
        <p:txBody>
          <a:bodyPr wrap="square" rtlCol="0">
            <a:spAutoFit/>
          </a:bodyPr>
          <a:lstStyle/>
          <a:p>
            <a:pPr algn="ctr"/>
            <a:r>
              <a:rPr lang="es-ES_tradnl" sz="2800" b="1" dirty="0" smtClean="0"/>
              <a:t>PAQUETE TURÍSTICO</a:t>
            </a:r>
            <a:endParaRPr lang="es-ES_tradnl" sz="2800" b="1" dirty="0"/>
          </a:p>
        </p:txBody>
      </p:sp>
    </p:spTree>
    <p:extLst>
      <p:ext uri="{BB962C8B-B14F-4D97-AF65-F5344CB8AC3E}">
        <p14:creationId xmlns:p14="http://schemas.microsoft.com/office/powerpoint/2010/main" val="49833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800" b="1" dirty="0" smtClean="0"/>
              <a:t>Contrato de viaje</a:t>
            </a:r>
            <a:endParaRPr lang="es-ES_tradnl" sz="4800" b="1" dirty="0"/>
          </a:p>
        </p:txBody>
      </p:sp>
      <p:sp>
        <p:nvSpPr>
          <p:cNvPr id="4" name="CuadroTexto 3"/>
          <p:cNvSpPr txBox="1"/>
          <p:nvPr/>
        </p:nvSpPr>
        <p:spPr>
          <a:xfrm>
            <a:off x="2264979" y="3202187"/>
            <a:ext cx="7662041" cy="1938992"/>
          </a:xfrm>
          <a:prstGeom prst="rect">
            <a:avLst/>
          </a:prstGeom>
          <a:noFill/>
        </p:spPr>
        <p:txBody>
          <a:bodyPr wrap="square" rtlCol="0">
            <a:spAutoFit/>
          </a:bodyPr>
          <a:lstStyle/>
          <a:p>
            <a:pPr algn="ctr"/>
            <a:r>
              <a:rPr lang="es-ES_tradnl" sz="2400" b="1" dirty="0" smtClean="0"/>
              <a:t>INNOMINADO</a:t>
            </a:r>
          </a:p>
          <a:p>
            <a:pPr algn="ctr"/>
            <a:endParaRPr lang="es-ES_tradnl" sz="2400" b="1" dirty="0"/>
          </a:p>
          <a:p>
            <a:pPr algn="ctr"/>
            <a:r>
              <a:rPr lang="es-ES_tradnl" sz="2400" b="1" dirty="0" smtClean="0"/>
              <a:t>TIPICIDAD SOCIAL</a:t>
            </a:r>
          </a:p>
          <a:p>
            <a:pPr algn="ctr"/>
            <a:endParaRPr lang="es-ES_tradnl" sz="2400" b="1" dirty="0"/>
          </a:p>
          <a:p>
            <a:pPr algn="ctr"/>
            <a:r>
              <a:rPr lang="es-ES_tradnl" sz="2400" b="1" dirty="0" smtClean="0"/>
              <a:t>DE CONSUMO</a:t>
            </a:r>
            <a:endParaRPr lang="es-ES_tradnl" sz="2400" b="1" dirty="0"/>
          </a:p>
        </p:txBody>
      </p:sp>
    </p:spTree>
    <p:extLst>
      <p:ext uri="{BB962C8B-B14F-4D97-AF65-F5344CB8AC3E}">
        <p14:creationId xmlns:p14="http://schemas.microsoft.com/office/powerpoint/2010/main" val="1909924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8448" y="1031489"/>
            <a:ext cx="9601196" cy="1303867"/>
          </a:xfrm>
        </p:spPr>
        <p:txBody>
          <a:bodyPr>
            <a:normAutofit/>
          </a:bodyPr>
          <a:lstStyle/>
          <a:p>
            <a:r>
              <a:rPr lang="es-ES_tradnl" sz="3200" b="1" dirty="0" smtClean="0"/>
              <a:t>EL CONTRATO DE VIAJE en la </a:t>
            </a:r>
            <a:br>
              <a:rPr lang="es-ES_tradnl" sz="3200" b="1" dirty="0" smtClean="0"/>
            </a:br>
            <a:r>
              <a:rPr lang="es-ES_tradnl" sz="3200" b="1" dirty="0" smtClean="0"/>
              <a:t>CCV BRUSELAS Ley 19.918 (derogada)</a:t>
            </a:r>
            <a:endParaRPr lang="es-ES_tradnl" sz="3200" b="1" dirty="0"/>
          </a:p>
        </p:txBody>
      </p:sp>
      <p:sp>
        <p:nvSpPr>
          <p:cNvPr id="3" name="Marcador de contenido 2"/>
          <p:cNvSpPr>
            <a:spLocks noGrp="1"/>
          </p:cNvSpPr>
          <p:nvPr>
            <p:ph sz="half"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b="1" dirty="0" smtClean="0"/>
              <a:t>CONTRATO DE ORGANIZACIÓN DE VIAJES		</a:t>
            </a:r>
            <a:endParaRPr lang="es-ES_tradnl" b="1" dirty="0"/>
          </a:p>
        </p:txBody>
      </p:sp>
      <p:sp>
        <p:nvSpPr>
          <p:cNvPr id="4" name="Marcador de contenido 3"/>
          <p:cNvSpPr>
            <a:spLocks noGrp="1"/>
          </p:cNvSpPr>
          <p:nvPr>
            <p:ph sz="half" idx="2"/>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b="1" dirty="0" smtClean="0"/>
              <a:t>CONTRATO DE INTERMEDIACIÓN DE VIAJES</a:t>
            </a:r>
            <a:endParaRPr lang="es-ES_tradnl" b="1" dirty="0"/>
          </a:p>
        </p:txBody>
      </p:sp>
      <p:sp>
        <p:nvSpPr>
          <p:cNvPr id="5" name="CuadroTexto 4"/>
          <p:cNvSpPr txBox="1"/>
          <p:nvPr/>
        </p:nvSpPr>
        <p:spPr>
          <a:xfrm>
            <a:off x="6265288" y="3417756"/>
            <a:ext cx="4737491" cy="2677656"/>
          </a:xfrm>
          <a:prstGeom prst="rect">
            <a:avLst/>
          </a:prstGeom>
          <a:noFill/>
        </p:spPr>
        <p:txBody>
          <a:bodyPr wrap="square" rtlCol="0">
            <a:spAutoFit/>
          </a:bodyPr>
          <a:lstStyle/>
          <a:p>
            <a:pPr algn="just"/>
            <a:r>
              <a:rPr lang="es-ES_tradnl" sz="2400" i="1" dirty="0" smtClean="0">
                <a:latin typeface="Book Antiqua" charset="0"/>
                <a:ea typeface="Book Antiqua" charset="0"/>
                <a:cs typeface="Book Antiqua" charset="0"/>
              </a:rPr>
              <a:t>Cualquier contrato por el cual una se compromete a procurar a otra, mediante un precio, o bien </a:t>
            </a:r>
            <a:r>
              <a:rPr lang="es-ES_tradnl" sz="2400" i="1" u="sng" dirty="0" smtClean="0">
                <a:latin typeface="Book Antiqua" charset="0"/>
                <a:ea typeface="Book Antiqua" charset="0"/>
                <a:cs typeface="Book Antiqua" charset="0"/>
              </a:rPr>
              <a:t>un contrato de organización de viaje</a:t>
            </a:r>
            <a:r>
              <a:rPr lang="es-ES_tradnl" sz="2400" i="1" dirty="0" smtClean="0">
                <a:latin typeface="Book Antiqua" charset="0"/>
                <a:ea typeface="Book Antiqua" charset="0"/>
                <a:cs typeface="Book Antiqua" charset="0"/>
              </a:rPr>
              <a:t>, o una de las prestaciones aisladas que permitan realizar el viaje o una estadía cualquiera</a:t>
            </a:r>
            <a:r>
              <a:rPr lang="mr-IN" sz="2400" i="1" dirty="0" smtClean="0">
                <a:latin typeface="Book Antiqua" charset="0"/>
                <a:ea typeface="Book Antiqua" charset="0"/>
                <a:cs typeface="Book Antiqua" charset="0"/>
              </a:rPr>
              <a:t>…</a:t>
            </a:r>
            <a:r>
              <a:rPr lang="es-ES" sz="2400" i="1" dirty="0" smtClean="0">
                <a:latin typeface="Book Antiqua" charset="0"/>
                <a:ea typeface="Book Antiqua" charset="0"/>
                <a:cs typeface="Book Antiqua" charset="0"/>
              </a:rPr>
              <a:t>. (art. 1 inc. 3)</a:t>
            </a:r>
            <a:endParaRPr lang="es-ES_tradnl" sz="2400" i="1" dirty="0">
              <a:latin typeface="Book Antiqua" charset="0"/>
              <a:ea typeface="Book Antiqua" charset="0"/>
              <a:cs typeface="Book Antiqua" charset="0"/>
            </a:endParaRPr>
          </a:p>
        </p:txBody>
      </p:sp>
      <p:sp>
        <p:nvSpPr>
          <p:cNvPr id="6" name="CuadroTexto 5"/>
          <p:cNvSpPr txBox="1"/>
          <p:nvPr/>
        </p:nvSpPr>
        <p:spPr>
          <a:xfrm>
            <a:off x="1382392" y="3417756"/>
            <a:ext cx="4718305" cy="2800767"/>
          </a:xfrm>
          <a:prstGeom prst="rect">
            <a:avLst/>
          </a:prstGeom>
          <a:noFill/>
        </p:spPr>
        <p:txBody>
          <a:bodyPr wrap="square" rtlCol="0">
            <a:spAutoFit/>
          </a:bodyPr>
          <a:lstStyle/>
          <a:p>
            <a:pPr algn="just"/>
            <a:r>
              <a:rPr lang="es-ES_tradnl" sz="2200" i="1" dirty="0" smtClean="0">
                <a:latin typeface="Book Antiqua" charset="0"/>
                <a:ea typeface="Book Antiqua" charset="0"/>
                <a:cs typeface="Book Antiqua" charset="0"/>
              </a:rPr>
              <a:t>Cualquier contrato por el cual una persona se compromete a procurar a otra, mediante un </a:t>
            </a:r>
            <a:r>
              <a:rPr lang="es-ES_tradnl" sz="2200" b="1" i="1" u="sng" dirty="0" smtClean="0">
                <a:latin typeface="Book Antiqua" charset="0"/>
                <a:ea typeface="Book Antiqua" charset="0"/>
                <a:cs typeface="Book Antiqua" charset="0"/>
              </a:rPr>
              <a:t>precio global, un conjunto de prestaciones combinadas</a:t>
            </a:r>
            <a:r>
              <a:rPr lang="es-ES_tradnl" sz="2200" b="1" i="1" dirty="0" smtClean="0">
                <a:latin typeface="Book Antiqua" charset="0"/>
                <a:ea typeface="Book Antiqua" charset="0"/>
                <a:cs typeface="Book Antiqua" charset="0"/>
              </a:rPr>
              <a:t> </a:t>
            </a:r>
            <a:r>
              <a:rPr lang="es-ES_tradnl" sz="2200" i="1" dirty="0" smtClean="0">
                <a:latin typeface="Book Antiqua" charset="0"/>
                <a:ea typeface="Book Antiqua" charset="0"/>
                <a:cs typeface="Book Antiqua" charset="0"/>
              </a:rPr>
              <a:t>de transporte, de estadías distintas al transporte, o de otros servicios que se relacionen con él.  (art. 1 inc. 2)</a:t>
            </a:r>
            <a:endParaRPr lang="es-ES_tradnl" sz="2200" i="1" dirty="0">
              <a:latin typeface="Book Antiqua" charset="0"/>
              <a:ea typeface="Book Antiqua" charset="0"/>
              <a:cs typeface="Book Antiqua" charset="0"/>
            </a:endParaRPr>
          </a:p>
        </p:txBody>
      </p:sp>
    </p:spTree>
    <p:extLst>
      <p:ext uri="{BB962C8B-B14F-4D97-AF65-F5344CB8AC3E}">
        <p14:creationId xmlns:p14="http://schemas.microsoft.com/office/powerpoint/2010/main" val="80922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EL CONTRATO DE VIAJE EN LA LEY 18.829 de agencias de viaje</a:t>
            </a:r>
            <a:endParaRPr lang="es-ES_tradnl" dirty="0"/>
          </a:p>
        </p:txBody>
      </p:sp>
      <p:sp>
        <p:nvSpPr>
          <p:cNvPr id="3" name="CuadroTexto 2"/>
          <p:cNvSpPr txBox="1"/>
          <p:nvPr/>
        </p:nvSpPr>
        <p:spPr>
          <a:xfrm>
            <a:off x="1295402" y="2518348"/>
            <a:ext cx="9722368" cy="3046988"/>
          </a:xfrm>
          <a:prstGeom prst="rect">
            <a:avLst/>
          </a:prstGeom>
          <a:noFill/>
        </p:spPr>
        <p:txBody>
          <a:bodyPr wrap="square" rtlCol="0">
            <a:spAutoFit/>
          </a:bodyPr>
          <a:lstStyle/>
          <a:p>
            <a:r>
              <a:rPr lang="es-ES_tradnl" sz="2400" dirty="0" smtClean="0"/>
              <a:t>Actividades alcanzadas, para las cuales se requiere LICENCIA HABILITANTE:</a:t>
            </a:r>
          </a:p>
          <a:p>
            <a:endParaRPr lang="es-ES_tradnl" sz="2400" dirty="0"/>
          </a:p>
          <a:p>
            <a:pPr marL="342900" indent="-342900">
              <a:buAutoNum type="alphaLcParenR"/>
            </a:pPr>
            <a:r>
              <a:rPr lang="es-AR" sz="2400" i="1" dirty="0" smtClean="0">
                <a:latin typeface="Book Antiqua" charset="0"/>
                <a:ea typeface="Book Antiqua" charset="0"/>
                <a:cs typeface="Book Antiqua" charset="0"/>
              </a:rPr>
              <a:t>la </a:t>
            </a:r>
            <a:r>
              <a:rPr lang="es-AR" sz="2400" b="1" i="1" dirty="0">
                <a:latin typeface="Book Antiqua" charset="0"/>
                <a:ea typeface="Book Antiqua" charset="0"/>
                <a:cs typeface="Book Antiqua" charset="0"/>
              </a:rPr>
              <a:t>intermediación en la reserva o locación de servicios en cualquier medio de transporte</a:t>
            </a:r>
            <a:r>
              <a:rPr lang="es-AR" sz="2400" i="1" dirty="0">
                <a:latin typeface="Book Antiqua" charset="0"/>
                <a:ea typeface="Book Antiqua" charset="0"/>
                <a:cs typeface="Book Antiqua" charset="0"/>
              </a:rPr>
              <a:t> en el país o en el extranjero; </a:t>
            </a:r>
            <a:endParaRPr lang="es-AR" sz="2400" i="1" dirty="0" smtClean="0">
              <a:latin typeface="Book Antiqua" charset="0"/>
              <a:ea typeface="Book Antiqua" charset="0"/>
              <a:cs typeface="Book Antiqua" charset="0"/>
            </a:endParaRPr>
          </a:p>
          <a:p>
            <a:pPr marL="342900" indent="-342900">
              <a:buAutoNum type="alphaLcParenR"/>
            </a:pPr>
            <a:r>
              <a:rPr lang="es-AR" sz="2400" i="1" dirty="0" smtClean="0">
                <a:latin typeface="Book Antiqua" charset="0"/>
                <a:ea typeface="Book Antiqua" charset="0"/>
                <a:cs typeface="Book Antiqua" charset="0"/>
              </a:rPr>
              <a:t>a </a:t>
            </a:r>
            <a:r>
              <a:rPr lang="es-AR" sz="2400" i="1" dirty="0">
                <a:latin typeface="Book Antiqua" charset="0"/>
                <a:ea typeface="Book Antiqua" charset="0"/>
                <a:cs typeface="Book Antiqua" charset="0"/>
              </a:rPr>
              <a:t>intermediación en la contratación de servicios hoteleros en el país o en el extranjero;  </a:t>
            </a:r>
            <a:endParaRPr lang="es-AR" sz="2400" i="1" dirty="0" smtClean="0">
              <a:latin typeface="Book Antiqua" charset="0"/>
              <a:ea typeface="Book Antiqua" charset="0"/>
              <a:cs typeface="Book Antiqua" charset="0"/>
            </a:endParaRPr>
          </a:p>
          <a:p>
            <a:pPr marL="342900" indent="-342900">
              <a:buAutoNum type="alphaLcParenR"/>
            </a:pPr>
            <a:r>
              <a:rPr lang="es-AR" sz="2400" i="1" dirty="0" smtClean="0">
                <a:latin typeface="Book Antiqua" charset="0"/>
                <a:ea typeface="Book Antiqua" charset="0"/>
                <a:cs typeface="Book Antiqua" charset="0"/>
              </a:rPr>
              <a:t> </a:t>
            </a:r>
            <a:r>
              <a:rPr lang="es-AR" sz="2400" i="1" dirty="0">
                <a:latin typeface="Book Antiqua" charset="0"/>
                <a:ea typeface="Book Antiqua" charset="0"/>
                <a:cs typeface="Book Antiqua" charset="0"/>
              </a:rPr>
              <a:t>La </a:t>
            </a:r>
            <a:r>
              <a:rPr lang="es-AR" sz="2400" b="1" i="1" dirty="0">
                <a:latin typeface="Book Antiqua" charset="0"/>
                <a:ea typeface="Book Antiqua" charset="0"/>
                <a:cs typeface="Book Antiqua" charset="0"/>
              </a:rPr>
              <a:t>organización de viajes</a:t>
            </a:r>
            <a:r>
              <a:rPr lang="es-AR" sz="2400" i="1" dirty="0">
                <a:latin typeface="Book Antiqua" charset="0"/>
                <a:ea typeface="Book Antiqua" charset="0"/>
                <a:cs typeface="Book Antiqua" charset="0"/>
              </a:rPr>
              <a:t> de carácter individual o colectivo, excursiones, cruceros o similares</a:t>
            </a:r>
            <a:r>
              <a:rPr lang="es-AR" dirty="0">
                <a:latin typeface="Book Antiqua" charset="0"/>
                <a:ea typeface="Book Antiqua" charset="0"/>
                <a:cs typeface="Book Antiqua" charset="0"/>
              </a:rPr>
              <a:t>.</a:t>
            </a:r>
            <a:endParaRPr lang="es-ES_tradnl" dirty="0">
              <a:latin typeface="Book Antiqua" charset="0"/>
              <a:ea typeface="Book Antiqua" charset="0"/>
              <a:cs typeface="Book Antiqua" charset="0"/>
            </a:endParaRPr>
          </a:p>
        </p:txBody>
      </p:sp>
      <p:sp>
        <p:nvSpPr>
          <p:cNvPr id="4" name="CuadroTexto 3"/>
          <p:cNvSpPr txBox="1"/>
          <p:nvPr/>
        </p:nvSpPr>
        <p:spPr>
          <a:xfrm>
            <a:off x="1295402" y="5801193"/>
            <a:ext cx="9767339" cy="461665"/>
          </a:xfrm>
          <a:prstGeom prst="rect">
            <a:avLst/>
          </a:prstGeom>
          <a:noFill/>
        </p:spPr>
        <p:txBody>
          <a:bodyPr wrap="square" rtlCol="0">
            <a:spAutoFit/>
          </a:bodyPr>
          <a:lstStyle/>
          <a:p>
            <a:pPr algn="ctr"/>
            <a:r>
              <a:rPr lang="es-ES_tradnl" sz="2400" b="1" dirty="0" smtClean="0">
                <a:solidFill>
                  <a:srgbClr val="FF0000"/>
                </a:solidFill>
              </a:rPr>
              <a:t>INTERMEDIACIÓN </a:t>
            </a:r>
            <a:r>
              <a:rPr lang="mr-IN" sz="2400" b="1" dirty="0" smtClean="0">
                <a:solidFill>
                  <a:srgbClr val="FF0000"/>
                </a:solidFill>
              </a:rPr>
              <a:t>–</a:t>
            </a:r>
            <a:r>
              <a:rPr lang="es-ES_tradnl" sz="2400" b="1" dirty="0" smtClean="0">
                <a:solidFill>
                  <a:srgbClr val="FF0000"/>
                </a:solidFill>
              </a:rPr>
              <a:t> ORGANIZACIÓN</a:t>
            </a:r>
            <a:endParaRPr lang="es-ES_tradnl" sz="2400" b="1" dirty="0">
              <a:solidFill>
                <a:srgbClr val="FF0000"/>
              </a:solidFill>
            </a:endParaRPr>
          </a:p>
        </p:txBody>
      </p:sp>
    </p:spTree>
    <p:extLst>
      <p:ext uri="{BB962C8B-B14F-4D97-AF65-F5344CB8AC3E}">
        <p14:creationId xmlns:p14="http://schemas.microsoft.com/office/powerpoint/2010/main" val="16741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3200" dirty="0" smtClean="0"/>
              <a:t>EL CONTRATO DE VIAJE EN EL DECR. 2182/72 (reglamentario de la ley 18.829 de agencias de viaje)</a:t>
            </a:r>
            <a:endParaRPr lang="es-ES_tradnl" sz="3200" dirty="0"/>
          </a:p>
        </p:txBody>
      </p:sp>
      <p:sp>
        <p:nvSpPr>
          <p:cNvPr id="3" name="CuadroTexto 2"/>
          <p:cNvSpPr txBox="1"/>
          <p:nvPr/>
        </p:nvSpPr>
        <p:spPr>
          <a:xfrm>
            <a:off x="1295402" y="2518348"/>
            <a:ext cx="9722368" cy="3046988"/>
          </a:xfrm>
          <a:prstGeom prst="rect">
            <a:avLst/>
          </a:prstGeom>
          <a:noFill/>
        </p:spPr>
        <p:txBody>
          <a:bodyPr wrap="square" rtlCol="0">
            <a:spAutoFit/>
          </a:bodyPr>
          <a:lstStyle/>
          <a:p>
            <a:r>
              <a:rPr lang="es-ES_tradnl" sz="2400" dirty="0" smtClean="0"/>
              <a:t>El art. 22 hace referencia a: </a:t>
            </a:r>
          </a:p>
          <a:p>
            <a:r>
              <a:rPr lang="es-ES_tradnl" sz="2400" b="1" dirty="0" smtClean="0"/>
              <a:t>CONTRATO DE SERVICIOS TURÍSTICOS, INDIVIDUALES O COLECTIVOS, UNITARIOS O COMBINADOS.</a:t>
            </a:r>
          </a:p>
          <a:p>
            <a:endParaRPr lang="es-ES_tradnl" sz="2400" b="1" dirty="0"/>
          </a:p>
          <a:p>
            <a:r>
              <a:rPr lang="es-ES_tradnl" sz="2400" b="1" dirty="0" smtClean="0"/>
              <a:t>Individual: </a:t>
            </a:r>
            <a:r>
              <a:rPr lang="es-ES_tradnl" sz="2400" dirty="0" smtClean="0"/>
              <a:t>celebrado con un solo pasajero</a:t>
            </a:r>
          </a:p>
          <a:p>
            <a:r>
              <a:rPr lang="es-ES_tradnl" sz="2400" b="1" dirty="0" smtClean="0"/>
              <a:t>Colectivos: </a:t>
            </a:r>
            <a:r>
              <a:rPr lang="es-ES_tradnl" sz="2400" dirty="0" smtClean="0"/>
              <a:t>celebrado con un grupo de pasajeros</a:t>
            </a:r>
          </a:p>
          <a:p>
            <a:r>
              <a:rPr lang="es-ES_tradnl" sz="2400" b="1" dirty="0" smtClean="0"/>
              <a:t>Unitario:  </a:t>
            </a:r>
            <a:r>
              <a:rPr lang="es-ES_tradnl" sz="2400" dirty="0" smtClean="0"/>
              <a:t>prestación turística aislada</a:t>
            </a:r>
            <a:endParaRPr lang="es-ES_tradnl" sz="2400" b="1" dirty="0" smtClean="0"/>
          </a:p>
          <a:p>
            <a:r>
              <a:rPr lang="es-ES_tradnl" sz="2400" b="1" dirty="0" smtClean="0"/>
              <a:t>Combinado: </a:t>
            </a:r>
            <a:r>
              <a:rPr lang="es-ES_tradnl" sz="2400" dirty="0" smtClean="0"/>
              <a:t>se combinan servicios tales como el transporte y el alojamiento.</a:t>
            </a:r>
            <a:endParaRPr lang="es-ES_tradnl" sz="2400" b="1" dirty="0"/>
          </a:p>
        </p:txBody>
      </p:sp>
      <p:sp>
        <p:nvSpPr>
          <p:cNvPr id="4" name="CuadroTexto 3"/>
          <p:cNvSpPr txBox="1"/>
          <p:nvPr/>
        </p:nvSpPr>
        <p:spPr>
          <a:xfrm>
            <a:off x="1295402" y="5801193"/>
            <a:ext cx="9767339" cy="461665"/>
          </a:xfrm>
          <a:prstGeom prst="rect">
            <a:avLst/>
          </a:prstGeom>
          <a:noFill/>
        </p:spPr>
        <p:txBody>
          <a:bodyPr wrap="square" rtlCol="0">
            <a:spAutoFit/>
          </a:bodyPr>
          <a:lstStyle/>
          <a:p>
            <a:pPr algn="ctr"/>
            <a:r>
              <a:rPr lang="es-ES_tradnl" sz="2400" b="1" dirty="0" smtClean="0">
                <a:solidFill>
                  <a:srgbClr val="FF0000"/>
                </a:solidFill>
              </a:rPr>
              <a:t>INTERMEDIACIÓN </a:t>
            </a:r>
            <a:r>
              <a:rPr lang="mr-IN" sz="2400" b="1" dirty="0" smtClean="0">
                <a:solidFill>
                  <a:srgbClr val="FF0000"/>
                </a:solidFill>
              </a:rPr>
              <a:t>–</a:t>
            </a:r>
            <a:r>
              <a:rPr lang="es-ES_tradnl" sz="2400" b="1" dirty="0" smtClean="0">
                <a:solidFill>
                  <a:srgbClr val="FF0000"/>
                </a:solidFill>
              </a:rPr>
              <a:t> ORGANIZACIÓN</a:t>
            </a:r>
            <a:endParaRPr lang="es-ES_tradnl" sz="2400" b="1" dirty="0">
              <a:solidFill>
                <a:srgbClr val="FF0000"/>
              </a:solidFill>
            </a:endParaRPr>
          </a:p>
        </p:txBody>
      </p:sp>
    </p:spTree>
    <p:extLst>
      <p:ext uri="{BB962C8B-B14F-4D97-AF65-F5344CB8AC3E}">
        <p14:creationId xmlns:p14="http://schemas.microsoft.com/office/powerpoint/2010/main" val="122134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VENTA DE UN PASAJE AÉREO POR UNA AGENCIA</a:t>
            </a:r>
            <a:endParaRPr lang="es-ES_tradnl"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1252" y="2400887"/>
            <a:ext cx="5267352" cy="2625852"/>
          </a:xfrm>
        </p:spPr>
      </p:pic>
      <p:sp>
        <p:nvSpPr>
          <p:cNvPr id="4" name="Marcador de texto 3"/>
          <p:cNvSpPr>
            <a:spLocks noGrp="1"/>
          </p:cNvSpPr>
          <p:nvPr>
            <p:ph type="body" sz="half" idx="2"/>
          </p:nvPr>
        </p:nvSpPr>
        <p:spPr>
          <a:xfrm>
            <a:off x="1293811" y="3031064"/>
            <a:ext cx="3832825" cy="2785119"/>
          </a:xfrm>
        </p:spPr>
        <p:txBody>
          <a:bodyPr>
            <a:normAutofit/>
          </a:bodyPr>
          <a:lstStyle/>
          <a:p>
            <a:pPr marL="285750" indent="-285750" algn="just">
              <a:buFont typeface="Wingdings" charset="2"/>
              <a:buChar char="§"/>
            </a:pPr>
            <a:r>
              <a:rPr lang="es-ES_tradnl" dirty="0" smtClean="0"/>
              <a:t>CCV: CONTRATO DE INTERMEDIACIÓN DE VIAJE DE UNA PRESTACIÓN AISLADA (ART. 1 INC. 3)</a:t>
            </a:r>
          </a:p>
          <a:p>
            <a:pPr marL="285750" indent="-285750" algn="just">
              <a:buFont typeface="Wingdings" charset="2"/>
              <a:buChar char="§"/>
            </a:pPr>
            <a:r>
              <a:rPr lang="es-ES_tradnl" dirty="0" smtClean="0"/>
              <a:t>LEY 18.829: Actividad para la cual se requiere licencia habilitante</a:t>
            </a:r>
          </a:p>
          <a:p>
            <a:pPr marL="285750" indent="-285750" algn="just">
              <a:buFont typeface="Wingdings" charset="2"/>
              <a:buChar char="§"/>
            </a:pPr>
            <a:r>
              <a:rPr lang="es-ES_tradnl" dirty="0" smtClean="0"/>
              <a:t>Decr. 2182/72 (art. 22): CONTRATO DE SERVICIO TURÍSTICO UNITARIO</a:t>
            </a:r>
            <a:endParaRPr lang="es-ES_tradnl" dirty="0"/>
          </a:p>
        </p:txBody>
      </p:sp>
      <p:sp>
        <p:nvSpPr>
          <p:cNvPr id="6" name="CuadroTexto 5"/>
          <p:cNvSpPr txBox="1"/>
          <p:nvPr/>
        </p:nvSpPr>
        <p:spPr>
          <a:xfrm>
            <a:off x="2458387" y="839449"/>
            <a:ext cx="7435121" cy="461665"/>
          </a:xfrm>
          <a:prstGeom prst="rect">
            <a:avLst/>
          </a:prstGeom>
          <a:noFill/>
        </p:spPr>
        <p:txBody>
          <a:bodyPr wrap="square" rtlCol="0">
            <a:spAutoFit/>
          </a:bodyPr>
          <a:lstStyle/>
          <a:p>
            <a:pPr algn="ctr"/>
            <a:r>
              <a:rPr lang="es-ES_tradnl" sz="2400" dirty="0" smtClean="0"/>
              <a:t>A MODO DE EJEMPLO </a:t>
            </a:r>
            <a:endParaRPr lang="es-ES_tradnl" sz="2400" dirty="0"/>
          </a:p>
        </p:txBody>
      </p:sp>
    </p:spTree>
    <p:extLst>
      <p:ext uri="{BB962C8B-B14F-4D97-AF65-F5344CB8AC3E}">
        <p14:creationId xmlns:p14="http://schemas.microsoft.com/office/powerpoint/2010/main" val="49284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10926</TotalTime>
  <Words>1876</Words>
  <Application>Microsoft Macintosh PowerPoint</Application>
  <PresentationFormat>Panorámica</PresentationFormat>
  <Paragraphs>160</Paragraphs>
  <Slides>25</Slides>
  <Notes>12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25</vt:i4>
      </vt:variant>
    </vt:vector>
  </HeadingPairs>
  <TitlesOfParts>
    <vt:vector size="38" baseType="lpstr">
      <vt:lpstr>Al Bayan Plain</vt:lpstr>
      <vt:lpstr>Al Nile</vt:lpstr>
      <vt:lpstr>Book Antiqua</vt:lpstr>
      <vt:lpstr>Calibri</vt:lpstr>
      <vt:lpstr>Cambria</vt:lpstr>
      <vt:lpstr>Garamond</vt:lpstr>
      <vt:lpstr>Gill Sans</vt:lpstr>
      <vt:lpstr>Mangal</vt:lpstr>
      <vt:lpstr>Times</vt:lpstr>
      <vt:lpstr>Times New Roman</vt:lpstr>
      <vt:lpstr>Wingdings</vt:lpstr>
      <vt:lpstr>Arial</vt:lpstr>
      <vt:lpstr>Orgánico</vt:lpstr>
      <vt:lpstr>Panorama actual de la regulación de los paquetes turísticos en Argentina</vt:lpstr>
      <vt:lpstr>Paquete turístico</vt:lpstr>
      <vt:lpstr>PAQUETE TURÍSTICO</vt:lpstr>
      <vt:lpstr>¿cómo está regulado el paquete turístico en Argentina?</vt:lpstr>
      <vt:lpstr>Contrato de viaje</vt:lpstr>
      <vt:lpstr>EL CONTRATO DE VIAJE en la  CCV BRUSELAS Ley 19.918 (derogada)</vt:lpstr>
      <vt:lpstr>EL CONTRATO DE VIAJE EN LA LEY 18.829 de agencias de viaje</vt:lpstr>
      <vt:lpstr>EL CONTRATO DE VIAJE EN EL DECR. 2182/72 (reglamentario de la ley 18.829 de agencias de viaje)</vt:lpstr>
      <vt:lpstr>VENTA DE UN PASAJE AÉREO POR UNA AGENCIA</vt:lpstr>
      <vt:lpstr>PAQUETE TURÍSTICO</vt:lpstr>
      <vt:lpstr>NUEVO CÓDIGO CIVIL Y COMERCIAL </vt:lpstr>
      <vt:lpstr>Paquete turístico </vt:lpstr>
      <vt:lpstr>PROTECCIÓN LEGAL DEL ADQUIRENTE PAQUETES TURÍSTICOS</vt:lpstr>
      <vt:lpstr>Responsabilidad objetiva, integral y solidaria Ley 24.240</vt:lpstr>
      <vt:lpstr>RESPONSABILIDAD</vt:lpstr>
      <vt:lpstr>Jurisprudencia</vt:lpstr>
      <vt:lpstr>Presentación de PowerPoint</vt:lpstr>
      <vt:lpstr>Responsabilidad en casos de  transporte aéreo</vt:lpstr>
      <vt:lpstr>DERECHO A LA INFORMACIÓN</vt:lpstr>
      <vt:lpstr>Contratación electrónica</vt:lpstr>
      <vt:lpstr>Contratación electrónica</vt:lpstr>
      <vt:lpstr>Principales inconvenientes </vt:lpstr>
      <vt:lpstr>Presentación de PowerPoint</vt:lpstr>
      <vt:lpstr>Presentación de PowerPoint</vt:lpstr>
      <vt:lpstr>Muchas gracias!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Barreiro</dc:creator>
  <cp:lastModifiedBy>Karina Barreiro</cp:lastModifiedBy>
  <cp:revision>37</cp:revision>
  <dcterms:created xsi:type="dcterms:W3CDTF">2018-03-30T02:00:33Z</dcterms:created>
  <dcterms:modified xsi:type="dcterms:W3CDTF">2018-04-06T16:09:49Z</dcterms:modified>
</cp:coreProperties>
</file>