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38" r:id="rId1"/>
  </p:sldMasterIdLst>
  <p:notesMasterIdLst>
    <p:notesMasterId r:id="rId19"/>
  </p:notesMasterIdLst>
  <p:handoutMasterIdLst>
    <p:handoutMasterId r:id="rId20"/>
  </p:handoutMasterIdLst>
  <p:sldIdLst>
    <p:sldId id="256" r:id="rId2"/>
    <p:sldId id="257" r:id="rId3"/>
    <p:sldId id="258" r:id="rId4"/>
    <p:sldId id="273" r:id="rId5"/>
    <p:sldId id="260" r:id="rId6"/>
    <p:sldId id="271" r:id="rId7"/>
    <p:sldId id="274" r:id="rId8"/>
    <p:sldId id="265" r:id="rId9"/>
    <p:sldId id="272" r:id="rId10"/>
    <p:sldId id="268" r:id="rId11"/>
    <p:sldId id="262" r:id="rId12"/>
    <p:sldId id="266" r:id="rId13"/>
    <p:sldId id="263" r:id="rId14"/>
    <p:sldId id="267" r:id="rId15"/>
    <p:sldId id="264" r:id="rId16"/>
    <p:sldId id="261"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Arcos" initials="SA" lastIdx="1" clrIdx="0">
    <p:extLst>
      <p:ext uri="{19B8F6BF-5375-455C-9EA6-DF929625EA0E}">
        <p15:presenceInfo xmlns:p15="http://schemas.microsoft.com/office/powerpoint/2012/main" xmlns="" userId="41cbd3a3dced1d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9" d="100"/>
          <a:sy n="69" d="100"/>
        </p:scale>
        <p:origin x="-73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ixabay.com/en/information-info-message-embassy-1015298/" TargetMode="External"/><Relationship Id="rId1" Type="http://schemas.openxmlformats.org/officeDocument/2006/relationships/image" Target="../media/image5.jpeg"/><Relationship Id="rId6" Type="http://schemas.openxmlformats.org/officeDocument/2006/relationships/hyperlink" Target="http://openclipart.org/detail/33685/tango-view-refresh-by-warszawianka" TargetMode="External"/><Relationship Id="rId5" Type="http://schemas.openxmlformats.org/officeDocument/2006/relationships/image" Target="../media/image7.png"/><Relationship Id="rId4" Type="http://schemas.openxmlformats.org/officeDocument/2006/relationships/hyperlink" Target="http://tic-ipdd.blogspot.com/p/aportes-de-las-tics-la-sociedad.html"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blogauxiliarayudadomicilio.blogspot.com/2014/11/secreto-profesional-y-sanciones.html" TargetMode="External"/><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ixabay.com/en/information-info-message-embassy-1015298/" TargetMode="External"/><Relationship Id="rId1" Type="http://schemas.openxmlformats.org/officeDocument/2006/relationships/image" Target="../media/image5.jpeg"/><Relationship Id="rId6" Type="http://schemas.openxmlformats.org/officeDocument/2006/relationships/hyperlink" Target="http://openclipart.org/detail/33685/tango-view-refresh-by-warszawianka" TargetMode="External"/><Relationship Id="rId5" Type="http://schemas.openxmlformats.org/officeDocument/2006/relationships/image" Target="../media/image7.png"/><Relationship Id="rId4" Type="http://schemas.openxmlformats.org/officeDocument/2006/relationships/hyperlink" Target="http://tic-ipdd.blogspot.com/p/aportes-de-las-tics-la-sociedad.html"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blogauxiliarayudadomicilio.blogspot.com/2014/11/secreto-profesional-y-sanciones.html" TargetMode="External"/><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E2632-5CB1-4264-AF2F-C35CE598FB2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DCDCB5D-6E1F-4312-8843-6F1CF6D1E91E}">
      <dgm:prSet custT="1"/>
      <dgm:spPr/>
      <dgm:t>
        <a:bodyPr/>
        <a:lstStyle/>
        <a:p>
          <a:r>
            <a:rPr lang="es-AR" sz="2800" b="0" i="0" dirty="0">
              <a:solidFill>
                <a:schemeClr val="tx1"/>
              </a:solidFill>
              <a:latin typeface="Baskerville Old Face" panose="02020602080505020303" pitchFamily="18" charset="0"/>
            </a:rPr>
            <a:t>Datos personales</a:t>
          </a:r>
          <a:endParaRPr lang="es-AR" sz="2800" dirty="0">
            <a:solidFill>
              <a:schemeClr val="tx1"/>
            </a:solidFill>
            <a:latin typeface="Baskerville Old Face" panose="02020602080505020303" pitchFamily="18" charset="0"/>
          </a:endParaRPr>
        </a:p>
      </dgm:t>
    </dgm:pt>
    <dgm:pt modelId="{E27A926D-1BF5-414F-865E-01CB26EBDF2C}" type="parTrans" cxnId="{66421393-69A4-419A-9CB5-C8068C61DD21}">
      <dgm:prSet/>
      <dgm:spPr/>
      <dgm:t>
        <a:bodyPr/>
        <a:lstStyle/>
        <a:p>
          <a:endParaRPr lang="en-US"/>
        </a:p>
      </dgm:t>
    </dgm:pt>
    <dgm:pt modelId="{CC580180-107C-49D9-9CF0-920A9FF6259D}" type="sibTrans" cxnId="{66421393-69A4-419A-9CB5-C8068C61DD21}">
      <dgm:prSet/>
      <dgm:spPr/>
      <dgm:t>
        <a:bodyPr/>
        <a:lstStyle/>
        <a:p>
          <a:endParaRPr lang="en-US"/>
        </a:p>
      </dgm:t>
    </dgm:pt>
    <dgm:pt modelId="{26C6A2D3-38E3-4546-BAAA-32F8A7CDAA09}">
      <dgm:prSet custT="1"/>
      <dgm:spPr/>
      <dgm:t>
        <a:bodyPr/>
        <a:lstStyle/>
        <a:p>
          <a:r>
            <a:rPr lang="es-AR" sz="2900" b="0" i="0" dirty="0">
              <a:solidFill>
                <a:schemeClr val="tx1"/>
              </a:solidFill>
              <a:latin typeface="Baskerville Old Face" panose="02020602080505020303" pitchFamily="18" charset="0"/>
            </a:rPr>
            <a:t>Datos sensibles</a:t>
          </a:r>
          <a:endParaRPr lang="es-AR" sz="2900" dirty="0">
            <a:solidFill>
              <a:schemeClr val="tx1"/>
            </a:solidFill>
            <a:latin typeface="Baskerville Old Face" panose="02020602080505020303" pitchFamily="18" charset="0"/>
          </a:endParaRPr>
        </a:p>
      </dgm:t>
    </dgm:pt>
    <dgm:pt modelId="{7059C0A7-6478-458D-8476-B20E93F48356}" type="parTrans" cxnId="{446645AE-16C5-4E17-A532-E7050C922614}">
      <dgm:prSet/>
      <dgm:spPr/>
      <dgm:t>
        <a:bodyPr/>
        <a:lstStyle/>
        <a:p>
          <a:endParaRPr lang="en-US"/>
        </a:p>
      </dgm:t>
    </dgm:pt>
    <dgm:pt modelId="{EF11781C-7E76-48B7-A653-259B5471A231}" type="sibTrans" cxnId="{446645AE-16C5-4E17-A532-E7050C922614}">
      <dgm:prSet/>
      <dgm:spPr/>
      <dgm:t>
        <a:bodyPr/>
        <a:lstStyle/>
        <a:p>
          <a:endParaRPr lang="en-US"/>
        </a:p>
      </dgm:t>
    </dgm:pt>
    <dgm:pt modelId="{FAEBD51D-58FE-44E2-B7A4-D2AD8DE01E8F}">
      <dgm:prSet custT="1"/>
      <dgm:spPr/>
      <dgm:t>
        <a:bodyPr/>
        <a:lstStyle/>
        <a:p>
          <a:r>
            <a:rPr lang="es-AR" sz="2150" b="0" i="0" dirty="0">
              <a:solidFill>
                <a:schemeClr val="tx1"/>
              </a:solidFill>
              <a:latin typeface="Baskerville Old Face" panose="02020602080505020303" pitchFamily="18" charset="0"/>
            </a:rPr>
            <a:t>Tratamiento</a:t>
          </a:r>
          <a:endParaRPr lang="es-AR" sz="2150" dirty="0">
            <a:solidFill>
              <a:schemeClr val="tx1"/>
            </a:solidFill>
            <a:latin typeface="Baskerville Old Face" panose="02020602080505020303" pitchFamily="18" charset="0"/>
          </a:endParaRPr>
        </a:p>
      </dgm:t>
    </dgm:pt>
    <dgm:pt modelId="{53348FD2-477D-4A27-8A96-088EDE5EB10A}" type="parTrans" cxnId="{C0FD9576-E3F5-4DAE-9E9F-E61E346B196D}">
      <dgm:prSet/>
      <dgm:spPr/>
      <dgm:t>
        <a:bodyPr/>
        <a:lstStyle/>
        <a:p>
          <a:endParaRPr lang="en-US"/>
        </a:p>
      </dgm:t>
    </dgm:pt>
    <dgm:pt modelId="{5000B247-1E98-4A01-ADBB-4D3A6F2F436D}" type="sibTrans" cxnId="{C0FD9576-E3F5-4DAE-9E9F-E61E346B196D}">
      <dgm:prSet/>
      <dgm:spPr/>
      <dgm:t>
        <a:bodyPr/>
        <a:lstStyle/>
        <a:p>
          <a:endParaRPr lang="en-US"/>
        </a:p>
      </dgm:t>
    </dgm:pt>
    <dgm:pt modelId="{79ECEA0B-D4F4-45E7-93BC-FB19A57F2430}">
      <dgm:prSet custT="1"/>
      <dgm:spPr/>
      <dgm:t>
        <a:bodyPr/>
        <a:lstStyle/>
        <a:p>
          <a:r>
            <a:rPr lang="es-AR" sz="2150" b="0" i="0" dirty="0">
              <a:solidFill>
                <a:schemeClr val="tx1"/>
              </a:solidFill>
              <a:latin typeface="Baskerville Old Face" panose="02020602080505020303" pitchFamily="18" charset="0"/>
            </a:rPr>
            <a:t>Responsable del tratamiento</a:t>
          </a:r>
          <a:endParaRPr lang="es-AR" sz="2150" dirty="0">
            <a:solidFill>
              <a:schemeClr val="tx1"/>
            </a:solidFill>
            <a:latin typeface="Baskerville Old Face" panose="02020602080505020303" pitchFamily="18" charset="0"/>
          </a:endParaRPr>
        </a:p>
      </dgm:t>
    </dgm:pt>
    <dgm:pt modelId="{C82A2068-12E1-4FB0-8889-FC92484F7A2C}" type="parTrans" cxnId="{4E1FD01D-3859-4A41-BC5E-1631674FA9E0}">
      <dgm:prSet/>
      <dgm:spPr/>
      <dgm:t>
        <a:bodyPr/>
        <a:lstStyle/>
        <a:p>
          <a:endParaRPr lang="en-US"/>
        </a:p>
      </dgm:t>
    </dgm:pt>
    <dgm:pt modelId="{0979820A-CC0E-42DE-BB18-AA4C1CCAB6F0}" type="sibTrans" cxnId="{4E1FD01D-3859-4A41-BC5E-1631674FA9E0}">
      <dgm:prSet/>
      <dgm:spPr/>
      <dgm:t>
        <a:bodyPr/>
        <a:lstStyle/>
        <a:p>
          <a:endParaRPr lang="en-US"/>
        </a:p>
      </dgm:t>
    </dgm:pt>
    <dgm:pt modelId="{9F8BF7D9-A76A-41A3-B89F-BA6BED3930F6}" type="pres">
      <dgm:prSet presAssocID="{A3EE2632-5CB1-4264-AF2F-C35CE598FB28}" presName="matrix" presStyleCnt="0">
        <dgm:presLayoutVars>
          <dgm:chMax val="1"/>
          <dgm:dir/>
          <dgm:resizeHandles val="exact"/>
        </dgm:presLayoutVars>
      </dgm:prSet>
      <dgm:spPr/>
      <dgm:t>
        <a:bodyPr/>
        <a:lstStyle/>
        <a:p>
          <a:endParaRPr lang="es-AR"/>
        </a:p>
      </dgm:t>
    </dgm:pt>
    <dgm:pt modelId="{C9B31789-8918-4FC7-BC32-4D2D257259A5}" type="pres">
      <dgm:prSet presAssocID="{A3EE2632-5CB1-4264-AF2F-C35CE598FB28}" presName="diamond" presStyleLbl="bgShp" presStyleIdx="0" presStyleCnt="1" custScaleX="120772"/>
      <dgm:spPr/>
    </dgm:pt>
    <dgm:pt modelId="{39FA1B19-C262-4330-8ADD-685BDF18402A}" type="pres">
      <dgm:prSet presAssocID="{A3EE2632-5CB1-4264-AF2F-C35CE598FB28}" presName="quad1" presStyleLbl="node1" presStyleIdx="0" presStyleCnt="4" custScaleX="109885" custScaleY="110988" custLinFactNeighborY="-10982">
        <dgm:presLayoutVars>
          <dgm:chMax val="0"/>
          <dgm:chPref val="0"/>
          <dgm:bulletEnabled val="1"/>
        </dgm:presLayoutVars>
      </dgm:prSet>
      <dgm:spPr/>
      <dgm:t>
        <a:bodyPr/>
        <a:lstStyle/>
        <a:p>
          <a:endParaRPr lang="es-AR"/>
        </a:p>
      </dgm:t>
    </dgm:pt>
    <dgm:pt modelId="{659055CB-D97D-4D4F-859F-FC31B79FE94E}" type="pres">
      <dgm:prSet presAssocID="{A3EE2632-5CB1-4264-AF2F-C35CE598FB28}" presName="quad2" presStyleLbl="node1" presStyleIdx="1" presStyleCnt="4" custScaleX="104241" custScaleY="109188" custLinFactNeighborY="-12827">
        <dgm:presLayoutVars>
          <dgm:chMax val="0"/>
          <dgm:chPref val="0"/>
          <dgm:bulletEnabled val="1"/>
        </dgm:presLayoutVars>
      </dgm:prSet>
      <dgm:spPr/>
      <dgm:t>
        <a:bodyPr/>
        <a:lstStyle/>
        <a:p>
          <a:endParaRPr lang="es-AR"/>
        </a:p>
      </dgm:t>
    </dgm:pt>
    <dgm:pt modelId="{22DF997A-66F1-4B1C-B657-3B8878E180C5}" type="pres">
      <dgm:prSet presAssocID="{A3EE2632-5CB1-4264-AF2F-C35CE598FB28}" presName="quad3" presStyleLbl="node1" presStyleIdx="2" presStyleCnt="4" custScaleX="108640" custScaleY="119772">
        <dgm:presLayoutVars>
          <dgm:chMax val="0"/>
          <dgm:chPref val="0"/>
          <dgm:bulletEnabled val="1"/>
        </dgm:presLayoutVars>
      </dgm:prSet>
      <dgm:spPr/>
      <dgm:t>
        <a:bodyPr/>
        <a:lstStyle/>
        <a:p>
          <a:endParaRPr lang="es-AR"/>
        </a:p>
      </dgm:t>
    </dgm:pt>
    <dgm:pt modelId="{FB41FE30-E02E-418D-8785-D80B7811626E}" type="pres">
      <dgm:prSet presAssocID="{A3EE2632-5CB1-4264-AF2F-C35CE598FB28}" presName="quad4" presStyleLbl="node1" presStyleIdx="3" presStyleCnt="4" custScaleY="120716">
        <dgm:presLayoutVars>
          <dgm:chMax val="0"/>
          <dgm:chPref val="0"/>
          <dgm:bulletEnabled val="1"/>
        </dgm:presLayoutVars>
      </dgm:prSet>
      <dgm:spPr/>
      <dgm:t>
        <a:bodyPr/>
        <a:lstStyle/>
        <a:p>
          <a:endParaRPr lang="es-AR"/>
        </a:p>
      </dgm:t>
    </dgm:pt>
  </dgm:ptLst>
  <dgm:cxnLst>
    <dgm:cxn modelId="{44E83762-9B93-45FA-B433-FC47BA767CEA}" type="presOf" srcId="{FAEBD51D-58FE-44E2-B7A4-D2AD8DE01E8F}" destId="{22DF997A-66F1-4B1C-B657-3B8878E180C5}" srcOrd="0" destOrd="0" presId="urn:microsoft.com/office/officeart/2005/8/layout/matrix3"/>
    <dgm:cxn modelId="{4E1FD01D-3859-4A41-BC5E-1631674FA9E0}" srcId="{A3EE2632-5CB1-4264-AF2F-C35CE598FB28}" destId="{79ECEA0B-D4F4-45E7-93BC-FB19A57F2430}" srcOrd="3" destOrd="0" parTransId="{C82A2068-12E1-4FB0-8889-FC92484F7A2C}" sibTransId="{0979820A-CC0E-42DE-BB18-AA4C1CCAB6F0}"/>
    <dgm:cxn modelId="{5E3DCA80-104A-4E83-A314-AFFB3DD35C54}" type="presOf" srcId="{26C6A2D3-38E3-4546-BAAA-32F8A7CDAA09}" destId="{659055CB-D97D-4D4F-859F-FC31B79FE94E}" srcOrd="0" destOrd="0" presId="urn:microsoft.com/office/officeart/2005/8/layout/matrix3"/>
    <dgm:cxn modelId="{446645AE-16C5-4E17-A532-E7050C922614}" srcId="{A3EE2632-5CB1-4264-AF2F-C35CE598FB28}" destId="{26C6A2D3-38E3-4546-BAAA-32F8A7CDAA09}" srcOrd="1" destOrd="0" parTransId="{7059C0A7-6478-458D-8476-B20E93F48356}" sibTransId="{EF11781C-7E76-48B7-A653-259B5471A231}"/>
    <dgm:cxn modelId="{BE56FD55-578A-4AED-B69A-3B1E8635C8F4}" type="presOf" srcId="{A3EE2632-5CB1-4264-AF2F-C35CE598FB28}" destId="{9F8BF7D9-A76A-41A3-B89F-BA6BED3930F6}" srcOrd="0" destOrd="0" presId="urn:microsoft.com/office/officeart/2005/8/layout/matrix3"/>
    <dgm:cxn modelId="{66421393-69A4-419A-9CB5-C8068C61DD21}" srcId="{A3EE2632-5CB1-4264-AF2F-C35CE598FB28}" destId="{EDCDCB5D-6E1F-4312-8843-6F1CF6D1E91E}" srcOrd="0" destOrd="0" parTransId="{E27A926D-1BF5-414F-865E-01CB26EBDF2C}" sibTransId="{CC580180-107C-49D9-9CF0-920A9FF6259D}"/>
    <dgm:cxn modelId="{FBA6797C-92CC-439D-8C9C-DF93FEA20F07}" type="presOf" srcId="{EDCDCB5D-6E1F-4312-8843-6F1CF6D1E91E}" destId="{39FA1B19-C262-4330-8ADD-685BDF18402A}" srcOrd="0" destOrd="0" presId="urn:microsoft.com/office/officeart/2005/8/layout/matrix3"/>
    <dgm:cxn modelId="{A5DA6865-60F2-46E2-B4A8-C205B3AFFDD7}" type="presOf" srcId="{79ECEA0B-D4F4-45E7-93BC-FB19A57F2430}" destId="{FB41FE30-E02E-418D-8785-D80B7811626E}" srcOrd="0" destOrd="0" presId="urn:microsoft.com/office/officeart/2005/8/layout/matrix3"/>
    <dgm:cxn modelId="{C0FD9576-E3F5-4DAE-9E9F-E61E346B196D}" srcId="{A3EE2632-5CB1-4264-AF2F-C35CE598FB28}" destId="{FAEBD51D-58FE-44E2-B7A4-D2AD8DE01E8F}" srcOrd="2" destOrd="0" parTransId="{53348FD2-477D-4A27-8A96-088EDE5EB10A}" sibTransId="{5000B247-1E98-4A01-ADBB-4D3A6F2F436D}"/>
    <dgm:cxn modelId="{8881D970-EF03-4900-84EB-10D81900AD8A}" type="presParOf" srcId="{9F8BF7D9-A76A-41A3-B89F-BA6BED3930F6}" destId="{C9B31789-8918-4FC7-BC32-4D2D257259A5}" srcOrd="0" destOrd="0" presId="urn:microsoft.com/office/officeart/2005/8/layout/matrix3"/>
    <dgm:cxn modelId="{846165C0-4FC2-41CB-8AB8-210A64D5B8EE}" type="presParOf" srcId="{9F8BF7D9-A76A-41A3-B89F-BA6BED3930F6}" destId="{39FA1B19-C262-4330-8ADD-685BDF18402A}" srcOrd="1" destOrd="0" presId="urn:microsoft.com/office/officeart/2005/8/layout/matrix3"/>
    <dgm:cxn modelId="{C48D7570-307E-4AFF-94F5-305F0A70F56A}" type="presParOf" srcId="{9F8BF7D9-A76A-41A3-B89F-BA6BED3930F6}" destId="{659055CB-D97D-4D4F-859F-FC31B79FE94E}" srcOrd="2" destOrd="0" presId="urn:microsoft.com/office/officeart/2005/8/layout/matrix3"/>
    <dgm:cxn modelId="{455FA257-6CD4-456E-A2EE-899C3ED4E511}" type="presParOf" srcId="{9F8BF7D9-A76A-41A3-B89F-BA6BED3930F6}" destId="{22DF997A-66F1-4B1C-B657-3B8878E180C5}" srcOrd="3" destOrd="0" presId="urn:microsoft.com/office/officeart/2005/8/layout/matrix3"/>
    <dgm:cxn modelId="{0C61E869-441E-4974-B41F-053DEB6A6E1F}" type="presParOf" srcId="{9F8BF7D9-A76A-41A3-B89F-BA6BED3930F6}" destId="{FB41FE30-E02E-418D-8785-D80B7811626E}"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DC0FA-406B-4997-9594-5707737D3BFE}"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CB6C9AA1-E807-4355-A24E-83065F510BBE}">
      <dgm:prSet custT="1"/>
      <dgm:spPr/>
      <dgm:t>
        <a:bodyPr/>
        <a:lstStyle/>
        <a:p>
          <a:r>
            <a:rPr lang="es-AR" sz="1200" b="1" i="0" dirty="0"/>
            <a:t>INFORMACIÓN </a:t>
          </a:r>
        </a:p>
        <a:p>
          <a:r>
            <a:rPr lang="es-AR" sz="1200" b="1" i="0" dirty="0"/>
            <a:t>al organismo de Control relativa a la existencia de registros y la identidad de sus responsables.</a:t>
          </a:r>
          <a:endParaRPr lang="es-AR" sz="1200" dirty="0"/>
        </a:p>
      </dgm:t>
    </dgm:pt>
    <dgm:pt modelId="{9BD90265-B91F-4D6C-879A-2DB2748A80DD}" type="parTrans" cxnId="{64CEC074-F7FB-4F94-889C-E2DD3B555D14}">
      <dgm:prSet/>
      <dgm:spPr/>
      <dgm:t>
        <a:bodyPr/>
        <a:lstStyle/>
        <a:p>
          <a:endParaRPr lang="en-US"/>
        </a:p>
      </dgm:t>
    </dgm:pt>
    <dgm:pt modelId="{6246B2EC-7BE4-4E56-80ED-3222BB485E52}" type="sibTrans" cxnId="{64CEC074-F7FB-4F94-889C-E2DD3B555D14}">
      <dgm:prSet/>
      <dgm:spPr/>
      <dgm:t>
        <a:bodyPr/>
        <a:lstStyle/>
        <a:p>
          <a:endParaRPr lang="en-US"/>
        </a:p>
      </dgm:t>
    </dgm:pt>
    <dgm:pt modelId="{A46364B1-F070-4F3D-85F1-7C0C38338037}">
      <dgm:prSet custT="1"/>
      <dgm:spPr/>
      <dgm:t>
        <a:bodyPr/>
        <a:lstStyle/>
        <a:p>
          <a:pPr algn="ctr"/>
          <a:r>
            <a:rPr lang="es-AR" sz="1200" b="1" i="0" dirty="0"/>
            <a:t>ACCESO </a:t>
          </a:r>
        </a:p>
        <a:p>
          <a:pPr algn="ctr"/>
          <a:r>
            <a:rPr lang="es-AR" sz="1200" b="1" i="0" dirty="0"/>
            <a:t>a los datos existente en todo banco púbico o privado (10 días corridos, por intimación fehaciente), vencido el plazo, en caso de silencio, queda expedita la acción de habeas data. La información deberá ser expedida por cualquier vía (electrónica, imagen, por medio telefónico, </a:t>
          </a:r>
          <a:r>
            <a:rPr lang="es-AR" sz="1200" b="1" i="0" dirty="0" err="1"/>
            <a:t>etc</a:t>
          </a:r>
          <a:r>
            <a:rPr lang="es-AR" sz="1200" b="1" i="0" dirty="0"/>
            <a:t>); debe ser clara y específica.</a:t>
          </a:r>
          <a:endParaRPr lang="es-AR" sz="1200" dirty="0"/>
        </a:p>
      </dgm:t>
    </dgm:pt>
    <dgm:pt modelId="{E4DD872A-ADE8-4CDD-863A-DD567752A0C1}" type="parTrans" cxnId="{F3DFC22F-F98C-4A00-B3D3-F0503771A31F}">
      <dgm:prSet/>
      <dgm:spPr/>
      <dgm:t>
        <a:bodyPr/>
        <a:lstStyle/>
        <a:p>
          <a:endParaRPr lang="en-US"/>
        </a:p>
      </dgm:t>
    </dgm:pt>
    <dgm:pt modelId="{EADC6BB0-EADB-49BD-8BC5-0BCD727E2551}" type="sibTrans" cxnId="{F3DFC22F-F98C-4A00-B3D3-F0503771A31F}">
      <dgm:prSet/>
      <dgm:spPr/>
      <dgm:t>
        <a:bodyPr/>
        <a:lstStyle/>
        <a:p>
          <a:endParaRPr lang="en-US"/>
        </a:p>
      </dgm:t>
    </dgm:pt>
    <dgm:pt modelId="{93553279-10B7-4D84-93A9-57940E8022C8}">
      <dgm:prSet custT="1"/>
      <dgm:spPr/>
      <dgm:t>
        <a:bodyPr/>
        <a:lstStyle/>
        <a:p>
          <a:r>
            <a:rPr lang="es-AR" sz="1200" b="1" i="0" dirty="0"/>
            <a:t>DERECHO DE RECTIFICACIÓN actualización  o supresión (plazo de 5 días hábiles, salvo que afecten derechos de terceros. Procedimiento gratuito</a:t>
          </a:r>
          <a:endParaRPr lang="es-AR" sz="1200" dirty="0"/>
        </a:p>
      </dgm:t>
    </dgm:pt>
    <dgm:pt modelId="{3C579E54-0DCA-4AFC-8AC3-D04434849A6B}" type="parTrans" cxnId="{79FCD310-5808-4BFF-9200-65928E0A07B8}">
      <dgm:prSet/>
      <dgm:spPr/>
      <dgm:t>
        <a:bodyPr/>
        <a:lstStyle/>
        <a:p>
          <a:endParaRPr lang="en-US"/>
        </a:p>
      </dgm:t>
    </dgm:pt>
    <dgm:pt modelId="{11929486-C6EF-4082-BE37-86EF2C003F4F}" type="sibTrans" cxnId="{79FCD310-5808-4BFF-9200-65928E0A07B8}">
      <dgm:prSet/>
      <dgm:spPr/>
      <dgm:t>
        <a:bodyPr/>
        <a:lstStyle/>
        <a:p>
          <a:endParaRPr lang="en-US"/>
        </a:p>
      </dgm:t>
    </dgm:pt>
    <dgm:pt modelId="{AF2548B3-A4FA-4082-93FA-8C2EFFAD6479}" type="pres">
      <dgm:prSet presAssocID="{981DC0FA-406B-4997-9594-5707737D3BFE}" presName="linearFlow" presStyleCnt="0">
        <dgm:presLayoutVars>
          <dgm:dir/>
          <dgm:resizeHandles val="exact"/>
        </dgm:presLayoutVars>
      </dgm:prSet>
      <dgm:spPr/>
      <dgm:t>
        <a:bodyPr/>
        <a:lstStyle/>
        <a:p>
          <a:endParaRPr lang="es-AR"/>
        </a:p>
      </dgm:t>
    </dgm:pt>
    <dgm:pt modelId="{C1B33D4F-762D-4AD4-8190-B9BBFF995876}" type="pres">
      <dgm:prSet presAssocID="{CB6C9AA1-E807-4355-A24E-83065F510BBE}" presName="comp" presStyleCnt="0"/>
      <dgm:spPr/>
    </dgm:pt>
    <dgm:pt modelId="{1DF1E924-64E2-4121-A93C-532C9FD1061F}" type="pres">
      <dgm:prSet presAssocID="{CB6C9AA1-E807-4355-A24E-83065F510BBE}" presName="rect2" presStyleLbl="node1" presStyleIdx="0" presStyleCnt="3" custScaleX="112120" custScaleY="95977">
        <dgm:presLayoutVars>
          <dgm:bulletEnabled val="1"/>
        </dgm:presLayoutVars>
      </dgm:prSet>
      <dgm:spPr/>
      <dgm:t>
        <a:bodyPr/>
        <a:lstStyle/>
        <a:p>
          <a:endParaRPr lang="es-AR"/>
        </a:p>
      </dgm:t>
    </dgm:pt>
    <dgm:pt modelId="{80D1904C-918E-4F48-AA1E-EF88EAB38B76}" type="pres">
      <dgm:prSet presAssocID="{CB6C9AA1-E807-4355-A24E-83065F510BBE}" presName="rect1" presStyleLbl="lnNode1" presStyleIdx="0" presStyleCnt="3" custScaleX="82129" custScaleY="83502" custLinFactNeighborX="-3934" custLinFactNeighborY="1081"/>
      <dgm:spPr>
        <a:blipFill>
          <a:blip xmlns:r="http://schemas.openxmlformats.org/officeDocument/2006/relationships" r:embed="rId1">
            <a:extLst>
              <a:ext uri="{28A0092B-C50C-407E-A947-70E740481C1C}">
                <a14:useLocalDpi xmlns:a14="http://schemas.microsoft.com/office/drawing/2010/main" xmlns="" val="0"/>
              </a:ext>
              <a:ext uri="{837473B0-CC2E-450A-ABE3-18F120FF3D39}">
                <a1611:picAttrSrcUrl xmlns:a1611="http://schemas.microsoft.com/office/drawing/2016/11/main" xmlns="" r:id="rId2"/>
              </a:ext>
            </a:extLst>
          </a:blip>
          <a:srcRect/>
          <a:stretch>
            <a:fillRect l="-1000" r="-1000"/>
          </a:stretch>
        </a:blipFill>
      </dgm:spPr>
    </dgm:pt>
    <dgm:pt modelId="{19FC8C98-EBBB-4E19-B780-9BC3F0248DC8}" type="pres">
      <dgm:prSet presAssocID="{6246B2EC-7BE4-4E56-80ED-3222BB485E52}" presName="sibTrans" presStyleCnt="0"/>
      <dgm:spPr/>
    </dgm:pt>
    <dgm:pt modelId="{9659C883-2FCE-4837-A0C2-D9901E44DA6F}" type="pres">
      <dgm:prSet presAssocID="{A46364B1-F070-4F3D-85F1-7C0C38338037}" presName="comp" presStyleCnt="0"/>
      <dgm:spPr/>
    </dgm:pt>
    <dgm:pt modelId="{F7C88C8A-1366-41B1-BEC2-FF539AC02473}" type="pres">
      <dgm:prSet presAssocID="{A46364B1-F070-4F3D-85F1-7C0C38338037}" presName="rect2" presStyleLbl="node1" presStyleIdx="1" presStyleCnt="3" custScaleX="138341" custScaleY="151027">
        <dgm:presLayoutVars>
          <dgm:bulletEnabled val="1"/>
        </dgm:presLayoutVars>
      </dgm:prSet>
      <dgm:spPr/>
      <dgm:t>
        <a:bodyPr/>
        <a:lstStyle/>
        <a:p>
          <a:endParaRPr lang="es-AR"/>
        </a:p>
      </dgm:t>
    </dgm:pt>
    <dgm:pt modelId="{17E93AA8-2CBB-4ECD-AA64-5135916DFDE7}" type="pres">
      <dgm:prSet presAssocID="{A46364B1-F070-4F3D-85F1-7C0C38338037}" presName="rect1" presStyleLbl="lnNode1" presStyleIdx="1" presStyleCnt="3" custScaleX="89271" custScaleY="127204" custLinFactNeighborX="45670" custLinFactNeighborY="489"/>
      <dgm:spPr>
        <a:blipFill>
          <a:blip xmlns:r="http://schemas.openxmlformats.org/officeDocument/2006/relationships" r:embed="rId3">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rcRect/>
          <a:stretch>
            <a:fillRect l="-10000" r="-10000"/>
          </a:stretch>
        </a:blipFill>
      </dgm:spPr>
    </dgm:pt>
    <dgm:pt modelId="{6515B5C4-E9B9-4273-8947-E423D616C976}" type="pres">
      <dgm:prSet presAssocID="{EADC6BB0-EADB-49BD-8BC5-0BCD727E2551}" presName="sibTrans" presStyleCnt="0"/>
      <dgm:spPr/>
    </dgm:pt>
    <dgm:pt modelId="{56E20023-FBA0-4836-8FE4-66BEA313E204}" type="pres">
      <dgm:prSet presAssocID="{93553279-10B7-4D84-93A9-57940E8022C8}" presName="comp" presStyleCnt="0"/>
      <dgm:spPr/>
    </dgm:pt>
    <dgm:pt modelId="{AD504C24-A4EC-422F-9871-CEAE0F23B6C9}" type="pres">
      <dgm:prSet presAssocID="{93553279-10B7-4D84-93A9-57940E8022C8}" presName="rect2" presStyleLbl="node1" presStyleIdx="2" presStyleCnt="3" custScaleX="112288">
        <dgm:presLayoutVars>
          <dgm:bulletEnabled val="1"/>
        </dgm:presLayoutVars>
      </dgm:prSet>
      <dgm:spPr/>
      <dgm:t>
        <a:bodyPr/>
        <a:lstStyle/>
        <a:p>
          <a:endParaRPr lang="es-AR"/>
        </a:p>
      </dgm:t>
    </dgm:pt>
    <dgm:pt modelId="{52E4D652-C5F5-408C-91AC-5D6B3DCB77CE}" type="pres">
      <dgm:prSet presAssocID="{93553279-10B7-4D84-93A9-57940E8022C8}" presName="rect1" presStyleLbl="lnNode1" presStyleIdx="2" presStyleCnt="3" custScaleX="88568" custScaleY="86241" custLinFactNeighborX="-10113" custLinFactNeighborY="1318"/>
      <dgm:spPr>
        <a:blipFill>
          <a:blip xmlns:r="http://schemas.openxmlformats.org/officeDocument/2006/relationships" r:embed="rId5">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rcRect/>
          <a:stretch>
            <a:fillRect l="-1000" r="-1000"/>
          </a:stretch>
        </a:blipFill>
      </dgm:spPr>
    </dgm:pt>
  </dgm:ptLst>
  <dgm:cxnLst>
    <dgm:cxn modelId="{FB49CDFF-69A2-4C56-940B-4C39AFE4434A}" type="presOf" srcId="{A46364B1-F070-4F3D-85F1-7C0C38338037}" destId="{F7C88C8A-1366-41B1-BEC2-FF539AC02473}" srcOrd="0" destOrd="0" presId="urn:microsoft.com/office/officeart/2008/layout/AlternatingPictureBlocks"/>
    <dgm:cxn modelId="{64CEC074-F7FB-4F94-889C-E2DD3B555D14}" srcId="{981DC0FA-406B-4997-9594-5707737D3BFE}" destId="{CB6C9AA1-E807-4355-A24E-83065F510BBE}" srcOrd="0" destOrd="0" parTransId="{9BD90265-B91F-4D6C-879A-2DB2748A80DD}" sibTransId="{6246B2EC-7BE4-4E56-80ED-3222BB485E52}"/>
    <dgm:cxn modelId="{9BE2904D-18E8-4A8E-AEA7-898BFB3DF9AB}" type="presOf" srcId="{981DC0FA-406B-4997-9594-5707737D3BFE}" destId="{AF2548B3-A4FA-4082-93FA-8C2EFFAD6479}" srcOrd="0" destOrd="0" presId="urn:microsoft.com/office/officeart/2008/layout/AlternatingPictureBlocks"/>
    <dgm:cxn modelId="{AF5CD2B5-30E5-4375-9559-F57063B5F833}" type="presOf" srcId="{93553279-10B7-4D84-93A9-57940E8022C8}" destId="{AD504C24-A4EC-422F-9871-CEAE0F23B6C9}" srcOrd="0" destOrd="0" presId="urn:microsoft.com/office/officeart/2008/layout/AlternatingPictureBlocks"/>
    <dgm:cxn modelId="{90CE534C-98FA-4E79-A7A7-CBDF5E7A256D}" type="presOf" srcId="{CB6C9AA1-E807-4355-A24E-83065F510BBE}" destId="{1DF1E924-64E2-4121-A93C-532C9FD1061F}" srcOrd="0" destOrd="0" presId="urn:microsoft.com/office/officeart/2008/layout/AlternatingPictureBlocks"/>
    <dgm:cxn modelId="{F3DFC22F-F98C-4A00-B3D3-F0503771A31F}" srcId="{981DC0FA-406B-4997-9594-5707737D3BFE}" destId="{A46364B1-F070-4F3D-85F1-7C0C38338037}" srcOrd="1" destOrd="0" parTransId="{E4DD872A-ADE8-4CDD-863A-DD567752A0C1}" sibTransId="{EADC6BB0-EADB-49BD-8BC5-0BCD727E2551}"/>
    <dgm:cxn modelId="{79FCD310-5808-4BFF-9200-65928E0A07B8}" srcId="{981DC0FA-406B-4997-9594-5707737D3BFE}" destId="{93553279-10B7-4D84-93A9-57940E8022C8}" srcOrd="2" destOrd="0" parTransId="{3C579E54-0DCA-4AFC-8AC3-D04434849A6B}" sibTransId="{11929486-C6EF-4082-BE37-86EF2C003F4F}"/>
    <dgm:cxn modelId="{E9711138-13D6-4ECF-9B51-D31A1D1397EE}" type="presParOf" srcId="{AF2548B3-A4FA-4082-93FA-8C2EFFAD6479}" destId="{C1B33D4F-762D-4AD4-8190-B9BBFF995876}" srcOrd="0" destOrd="0" presId="urn:microsoft.com/office/officeart/2008/layout/AlternatingPictureBlocks"/>
    <dgm:cxn modelId="{67F19368-56D9-4E52-92B4-67954FDA55BC}" type="presParOf" srcId="{C1B33D4F-762D-4AD4-8190-B9BBFF995876}" destId="{1DF1E924-64E2-4121-A93C-532C9FD1061F}" srcOrd="0" destOrd="0" presId="urn:microsoft.com/office/officeart/2008/layout/AlternatingPictureBlocks"/>
    <dgm:cxn modelId="{12871091-7FC4-4B62-AE49-9642EAE01491}" type="presParOf" srcId="{C1B33D4F-762D-4AD4-8190-B9BBFF995876}" destId="{80D1904C-918E-4F48-AA1E-EF88EAB38B76}" srcOrd="1" destOrd="0" presId="urn:microsoft.com/office/officeart/2008/layout/AlternatingPictureBlocks"/>
    <dgm:cxn modelId="{07AB9753-5BBD-4AB3-BB28-8D34917EEE13}" type="presParOf" srcId="{AF2548B3-A4FA-4082-93FA-8C2EFFAD6479}" destId="{19FC8C98-EBBB-4E19-B780-9BC3F0248DC8}" srcOrd="1" destOrd="0" presId="urn:microsoft.com/office/officeart/2008/layout/AlternatingPictureBlocks"/>
    <dgm:cxn modelId="{17E59855-90AC-488C-958D-83ABC24890E7}" type="presParOf" srcId="{AF2548B3-A4FA-4082-93FA-8C2EFFAD6479}" destId="{9659C883-2FCE-4837-A0C2-D9901E44DA6F}" srcOrd="2" destOrd="0" presId="urn:microsoft.com/office/officeart/2008/layout/AlternatingPictureBlocks"/>
    <dgm:cxn modelId="{79E8A5C0-FBD3-4688-BA83-FAB8285D5BA9}" type="presParOf" srcId="{9659C883-2FCE-4837-A0C2-D9901E44DA6F}" destId="{F7C88C8A-1366-41B1-BEC2-FF539AC02473}" srcOrd="0" destOrd="0" presId="urn:microsoft.com/office/officeart/2008/layout/AlternatingPictureBlocks"/>
    <dgm:cxn modelId="{7C559847-7549-4950-913D-3DE49A582567}" type="presParOf" srcId="{9659C883-2FCE-4837-A0C2-D9901E44DA6F}" destId="{17E93AA8-2CBB-4ECD-AA64-5135916DFDE7}" srcOrd="1" destOrd="0" presId="urn:microsoft.com/office/officeart/2008/layout/AlternatingPictureBlocks"/>
    <dgm:cxn modelId="{FFE0F60E-B064-47D1-85AF-0BE1347A7A48}" type="presParOf" srcId="{AF2548B3-A4FA-4082-93FA-8C2EFFAD6479}" destId="{6515B5C4-E9B9-4273-8947-E423D616C976}" srcOrd="3" destOrd="0" presId="urn:microsoft.com/office/officeart/2008/layout/AlternatingPictureBlocks"/>
    <dgm:cxn modelId="{235B443F-4893-4514-9143-00D38CBE6360}" type="presParOf" srcId="{AF2548B3-A4FA-4082-93FA-8C2EFFAD6479}" destId="{56E20023-FBA0-4836-8FE4-66BEA313E204}" srcOrd="4" destOrd="0" presId="urn:microsoft.com/office/officeart/2008/layout/AlternatingPictureBlocks"/>
    <dgm:cxn modelId="{3CE0BBA2-C8FD-45AC-9257-5CFCE6741281}" type="presParOf" srcId="{56E20023-FBA0-4836-8FE4-66BEA313E204}" destId="{AD504C24-A4EC-422F-9871-CEAE0F23B6C9}" srcOrd="0" destOrd="0" presId="urn:microsoft.com/office/officeart/2008/layout/AlternatingPictureBlocks"/>
    <dgm:cxn modelId="{5D8EF015-2A99-4F6E-AABC-935DD35CDB95}" type="presParOf" srcId="{56E20023-FBA0-4836-8FE4-66BEA313E204}" destId="{52E4D652-C5F5-408C-91AC-5D6B3DCB77CE}" srcOrd="1" destOrd="0" presId="urn:microsoft.com/office/officeart/2008/layout/Alternat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F7F517-24CE-4DED-BCA9-17477638B7D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7A90FD1E-18F5-4DB2-AAE0-1D0D8995F49C}">
      <dgm:prSet custT="1"/>
      <dgm:spPr/>
      <dgm:t>
        <a:bodyPr/>
        <a:lstStyle/>
        <a:p>
          <a:pPr algn="l"/>
          <a:r>
            <a:rPr lang="es-AR" sz="3400" b="0" i="0" dirty="0"/>
            <a:t>	</a:t>
          </a:r>
          <a:r>
            <a:rPr lang="es-AR" sz="3200" b="0" i="0" dirty="0">
              <a:latin typeface="Baskerville Old Face" panose="02020602080505020303" pitchFamily="18" charset="0"/>
            </a:rPr>
            <a:t>Leves</a:t>
          </a:r>
        </a:p>
        <a:p>
          <a:pPr algn="l"/>
          <a:r>
            <a:rPr lang="es-AR" sz="3200" b="0" i="0" dirty="0">
              <a:latin typeface="Baskerville Old Face" panose="02020602080505020303" pitchFamily="18" charset="0"/>
            </a:rPr>
            <a:t>	Graves </a:t>
          </a:r>
        </a:p>
        <a:p>
          <a:pPr algn="l"/>
          <a:r>
            <a:rPr lang="es-AR" sz="3200" b="0" i="0" dirty="0">
              <a:latin typeface="Baskerville Old Face" panose="02020602080505020303" pitchFamily="18" charset="0"/>
            </a:rPr>
            <a:t>	Muy graves</a:t>
          </a:r>
          <a:endParaRPr lang="es-AR" sz="3200" dirty="0">
            <a:latin typeface="Baskerville Old Face" panose="02020602080505020303" pitchFamily="18" charset="0"/>
          </a:endParaRPr>
        </a:p>
      </dgm:t>
    </dgm:pt>
    <dgm:pt modelId="{27669FC6-5C5A-482E-AD98-B0F47FBFC4AE}" type="parTrans" cxnId="{BFD9EA96-D913-494F-A1A8-EA2E494B2257}">
      <dgm:prSet/>
      <dgm:spPr/>
      <dgm:t>
        <a:bodyPr/>
        <a:lstStyle/>
        <a:p>
          <a:endParaRPr lang="en-US"/>
        </a:p>
      </dgm:t>
    </dgm:pt>
    <dgm:pt modelId="{7D930B26-4B85-4804-B76F-9BD7E79856D3}" type="sibTrans" cxnId="{BFD9EA96-D913-494F-A1A8-EA2E494B2257}">
      <dgm:prSet/>
      <dgm:spPr/>
      <dgm:t>
        <a:bodyPr/>
        <a:lstStyle/>
        <a:p>
          <a:endParaRPr lang="en-US"/>
        </a:p>
      </dgm:t>
    </dgm:pt>
    <dgm:pt modelId="{8C331324-2426-4147-92CA-98E29E4E98EA}" type="pres">
      <dgm:prSet presAssocID="{09F7F517-24CE-4DED-BCA9-17477638B7D6}" presName="linear" presStyleCnt="0">
        <dgm:presLayoutVars>
          <dgm:dir/>
          <dgm:resizeHandles val="exact"/>
        </dgm:presLayoutVars>
      </dgm:prSet>
      <dgm:spPr/>
      <dgm:t>
        <a:bodyPr/>
        <a:lstStyle/>
        <a:p>
          <a:endParaRPr lang="es-AR"/>
        </a:p>
      </dgm:t>
    </dgm:pt>
    <dgm:pt modelId="{57D6D78A-4F35-464A-9755-5469BAD4A59F}" type="pres">
      <dgm:prSet presAssocID="{7A90FD1E-18F5-4DB2-AAE0-1D0D8995F49C}" presName="comp" presStyleCnt="0"/>
      <dgm:spPr/>
    </dgm:pt>
    <dgm:pt modelId="{71F88969-3040-45A5-9537-7D034B7919B3}" type="pres">
      <dgm:prSet presAssocID="{7A90FD1E-18F5-4DB2-AAE0-1D0D8995F49C}" presName="box" presStyleLbl="node1" presStyleIdx="0" presStyleCnt="1" custLinFactNeighborX="-2089" custLinFactNeighborY="98"/>
      <dgm:spPr/>
      <dgm:t>
        <a:bodyPr/>
        <a:lstStyle/>
        <a:p>
          <a:endParaRPr lang="es-AR"/>
        </a:p>
      </dgm:t>
    </dgm:pt>
    <dgm:pt modelId="{A6B32A07-8A24-4133-ACB1-BCCD64480619}" type="pres">
      <dgm:prSet presAssocID="{7A90FD1E-18F5-4DB2-AAE0-1D0D8995F49C}" presName="img" presStyleLbl="fgImgPlace1" presStyleIdx="0" presStyleCnt="1" custScaleX="157454" custScaleY="75397" custLinFactNeighborX="21188" custLinFactNeighborY="1102"/>
      <dgm:spPr>
        <a:blipFill>
          <a:blip xmlns:r="http://schemas.openxmlformats.org/officeDocument/2006/relationships" r:embed="rId1">
            <a:extLst>
              <a:ext uri="{28A0092B-C50C-407E-A947-70E740481C1C}">
                <a14:useLocalDpi xmlns:a14="http://schemas.microsoft.com/office/drawing/2010/main" xmlns="" val="0"/>
              </a:ext>
              <a:ext uri="{837473B0-CC2E-450A-ABE3-18F120FF3D39}">
                <a1611:picAttrSrcUrl xmlns:a1611="http://schemas.microsoft.com/office/drawing/2016/11/main" xmlns="" r:id="rId2"/>
              </a:ext>
            </a:extLst>
          </a:blip>
          <a:srcRect/>
          <a:stretch>
            <a:fillRect l="-25000" r="-25000"/>
          </a:stretch>
        </a:blipFill>
      </dgm:spPr>
    </dgm:pt>
    <dgm:pt modelId="{CE0B87DB-B2D8-441F-A958-4A11FD459187}" type="pres">
      <dgm:prSet presAssocID="{7A90FD1E-18F5-4DB2-AAE0-1D0D8995F49C}" presName="text" presStyleLbl="node1" presStyleIdx="0" presStyleCnt="1">
        <dgm:presLayoutVars>
          <dgm:bulletEnabled val="1"/>
        </dgm:presLayoutVars>
      </dgm:prSet>
      <dgm:spPr/>
      <dgm:t>
        <a:bodyPr/>
        <a:lstStyle/>
        <a:p>
          <a:endParaRPr lang="es-AR"/>
        </a:p>
      </dgm:t>
    </dgm:pt>
  </dgm:ptLst>
  <dgm:cxnLst>
    <dgm:cxn modelId="{50FB5794-48B9-4E15-BAA0-5C83F1ED2491}" type="presOf" srcId="{7A90FD1E-18F5-4DB2-AAE0-1D0D8995F49C}" destId="{CE0B87DB-B2D8-441F-A958-4A11FD459187}" srcOrd="1" destOrd="0" presId="urn:microsoft.com/office/officeart/2005/8/layout/vList4#1"/>
    <dgm:cxn modelId="{97F33672-FEDC-4774-8D84-E9CE5E124335}" type="presOf" srcId="{09F7F517-24CE-4DED-BCA9-17477638B7D6}" destId="{8C331324-2426-4147-92CA-98E29E4E98EA}" srcOrd="0" destOrd="0" presId="urn:microsoft.com/office/officeart/2005/8/layout/vList4#1"/>
    <dgm:cxn modelId="{BFD9EA96-D913-494F-A1A8-EA2E494B2257}" srcId="{09F7F517-24CE-4DED-BCA9-17477638B7D6}" destId="{7A90FD1E-18F5-4DB2-AAE0-1D0D8995F49C}" srcOrd="0" destOrd="0" parTransId="{27669FC6-5C5A-482E-AD98-B0F47FBFC4AE}" sibTransId="{7D930B26-4B85-4804-B76F-9BD7E79856D3}"/>
    <dgm:cxn modelId="{3D8960ED-4C72-4AA2-90C1-1FD091B96538}" type="presOf" srcId="{7A90FD1E-18F5-4DB2-AAE0-1D0D8995F49C}" destId="{71F88969-3040-45A5-9537-7D034B7919B3}" srcOrd="0" destOrd="0" presId="urn:microsoft.com/office/officeart/2005/8/layout/vList4#1"/>
    <dgm:cxn modelId="{4579C34D-4AD7-469A-9389-7996DD7EE829}" type="presParOf" srcId="{8C331324-2426-4147-92CA-98E29E4E98EA}" destId="{57D6D78A-4F35-464A-9755-5469BAD4A59F}" srcOrd="0" destOrd="0" presId="urn:microsoft.com/office/officeart/2005/8/layout/vList4#1"/>
    <dgm:cxn modelId="{D837FF0E-B2E0-4A92-97CF-C732C1FFC595}" type="presParOf" srcId="{57D6D78A-4F35-464A-9755-5469BAD4A59F}" destId="{71F88969-3040-45A5-9537-7D034B7919B3}" srcOrd="0" destOrd="0" presId="urn:microsoft.com/office/officeart/2005/8/layout/vList4#1"/>
    <dgm:cxn modelId="{F707A645-AE78-47B7-9465-5EB408F60768}" type="presParOf" srcId="{57D6D78A-4F35-464A-9755-5469BAD4A59F}" destId="{A6B32A07-8A24-4133-ACB1-BCCD64480619}" srcOrd="1" destOrd="0" presId="urn:microsoft.com/office/officeart/2005/8/layout/vList4#1"/>
    <dgm:cxn modelId="{5427441E-0225-4E0A-8E46-FC5F70C4F07F}" type="presParOf" srcId="{57D6D78A-4F35-464A-9755-5469BAD4A59F}" destId="{CE0B87DB-B2D8-441F-A958-4A11FD459187}"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B31789-8918-4FC7-BC32-4D2D257259A5}">
      <dsp:nvSpPr>
        <dsp:cNvPr id="0" name=""/>
        <dsp:cNvSpPr/>
      </dsp:nvSpPr>
      <dsp:spPr>
        <a:xfrm>
          <a:off x="2443789" y="0"/>
          <a:ext cx="5316766" cy="440231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A1B19-C262-4330-8ADD-685BDF18402A}">
      <dsp:nvSpPr>
        <dsp:cNvPr id="0" name=""/>
        <dsp:cNvSpPr/>
      </dsp:nvSpPr>
      <dsp:spPr>
        <a:xfrm>
          <a:off x="3234376" y="135343"/>
          <a:ext cx="1886619" cy="190555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b="0" i="0" kern="1200" dirty="0">
              <a:solidFill>
                <a:schemeClr val="tx1"/>
              </a:solidFill>
              <a:latin typeface="Baskerville Old Face" panose="02020602080505020303" pitchFamily="18" charset="0"/>
            </a:rPr>
            <a:t>Datos personales</a:t>
          </a:r>
          <a:endParaRPr lang="es-AR" sz="2800" kern="1200" dirty="0">
            <a:solidFill>
              <a:schemeClr val="tx1"/>
            </a:solidFill>
            <a:latin typeface="Baskerville Old Face" panose="02020602080505020303" pitchFamily="18" charset="0"/>
          </a:endParaRPr>
        </a:p>
      </dsp:txBody>
      <dsp:txXfrm>
        <a:off x="3234376" y="135343"/>
        <a:ext cx="1886619" cy="1905557"/>
      </dsp:txXfrm>
    </dsp:sp>
    <dsp:sp modelId="{659055CB-D97D-4D4F-859F-FC31B79FE94E}">
      <dsp:nvSpPr>
        <dsp:cNvPr id="0" name=""/>
        <dsp:cNvSpPr/>
      </dsp:nvSpPr>
      <dsp:spPr>
        <a:xfrm>
          <a:off x="5131800" y="119118"/>
          <a:ext cx="1789717" cy="18746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AR" sz="2900" b="0" i="0" kern="1200" dirty="0">
              <a:solidFill>
                <a:schemeClr val="tx1"/>
              </a:solidFill>
              <a:latin typeface="Baskerville Old Face" panose="02020602080505020303" pitchFamily="18" charset="0"/>
            </a:rPr>
            <a:t>Datos sensibles</a:t>
          </a:r>
          <a:endParaRPr lang="es-AR" sz="2900" kern="1200" dirty="0">
            <a:solidFill>
              <a:schemeClr val="tx1"/>
            </a:solidFill>
            <a:latin typeface="Baskerville Old Face" panose="02020602080505020303" pitchFamily="18" charset="0"/>
          </a:endParaRPr>
        </a:p>
      </dsp:txBody>
      <dsp:txXfrm>
        <a:off x="5131800" y="119118"/>
        <a:ext cx="1789717" cy="1874652"/>
      </dsp:txXfrm>
    </dsp:sp>
    <dsp:sp modelId="{22DF997A-66F1-4B1C-B657-3B8878E180C5}">
      <dsp:nvSpPr>
        <dsp:cNvPr id="0" name=""/>
        <dsp:cNvSpPr/>
      </dsp:nvSpPr>
      <dsp:spPr>
        <a:xfrm>
          <a:off x="3245064" y="2097460"/>
          <a:ext cx="1865244" cy="205636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55675">
            <a:lnSpc>
              <a:spcPct val="90000"/>
            </a:lnSpc>
            <a:spcBef>
              <a:spcPct val="0"/>
            </a:spcBef>
            <a:spcAft>
              <a:spcPct val="35000"/>
            </a:spcAft>
          </a:pPr>
          <a:r>
            <a:rPr lang="es-AR" sz="2150" b="0" i="0" kern="1200" dirty="0">
              <a:solidFill>
                <a:schemeClr val="tx1"/>
              </a:solidFill>
              <a:latin typeface="Baskerville Old Face" panose="02020602080505020303" pitchFamily="18" charset="0"/>
            </a:rPr>
            <a:t>Tratamiento</a:t>
          </a:r>
          <a:endParaRPr lang="es-AR" sz="2150" kern="1200" dirty="0">
            <a:solidFill>
              <a:schemeClr val="tx1"/>
            </a:solidFill>
            <a:latin typeface="Baskerville Old Face" panose="02020602080505020303" pitchFamily="18" charset="0"/>
          </a:endParaRPr>
        </a:p>
      </dsp:txBody>
      <dsp:txXfrm>
        <a:off x="3245064" y="2097460"/>
        <a:ext cx="1865244" cy="2056369"/>
      </dsp:txXfrm>
    </dsp:sp>
    <dsp:sp modelId="{FB41FE30-E02E-418D-8785-D80B7811626E}">
      <dsp:nvSpPr>
        <dsp:cNvPr id="0" name=""/>
        <dsp:cNvSpPr/>
      </dsp:nvSpPr>
      <dsp:spPr>
        <a:xfrm>
          <a:off x="5168207" y="2089356"/>
          <a:ext cx="1716903" cy="20725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55675">
            <a:lnSpc>
              <a:spcPct val="90000"/>
            </a:lnSpc>
            <a:spcBef>
              <a:spcPct val="0"/>
            </a:spcBef>
            <a:spcAft>
              <a:spcPct val="35000"/>
            </a:spcAft>
          </a:pPr>
          <a:r>
            <a:rPr lang="es-AR" sz="2150" b="0" i="0" kern="1200" dirty="0">
              <a:solidFill>
                <a:schemeClr val="tx1"/>
              </a:solidFill>
              <a:latin typeface="Baskerville Old Face" panose="02020602080505020303" pitchFamily="18" charset="0"/>
            </a:rPr>
            <a:t>Responsable del tratamiento</a:t>
          </a:r>
          <a:endParaRPr lang="es-AR" sz="2150" kern="1200" dirty="0">
            <a:solidFill>
              <a:schemeClr val="tx1"/>
            </a:solidFill>
            <a:latin typeface="Baskerville Old Face" panose="02020602080505020303" pitchFamily="18" charset="0"/>
          </a:endParaRPr>
        </a:p>
      </dsp:txBody>
      <dsp:txXfrm>
        <a:off x="5168207" y="2089356"/>
        <a:ext cx="1716903" cy="20725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F1E924-64E2-4121-A93C-532C9FD1061F}">
      <dsp:nvSpPr>
        <dsp:cNvPr id="0" name=""/>
        <dsp:cNvSpPr/>
      </dsp:nvSpPr>
      <dsp:spPr>
        <a:xfrm>
          <a:off x="1685094" y="416"/>
          <a:ext cx="2929883" cy="11343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b="1" i="0" kern="1200" dirty="0"/>
            <a:t>INFORMACIÓN </a:t>
          </a:r>
        </a:p>
        <a:p>
          <a:pPr lvl="0" algn="ctr" defTabSz="533400">
            <a:lnSpc>
              <a:spcPct val="90000"/>
            </a:lnSpc>
            <a:spcBef>
              <a:spcPct val="0"/>
            </a:spcBef>
            <a:spcAft>
              <a:spcPct val="35000"/>
            </a:spcAft>
          </a:pPr>
          <a:r>
            <a:rPr lang="es-AR" sz="1200" b="1" i="0" kern="1200" dirty="0"/>
            <a:t>al organismo de Control relativa a la existencia de registros y la identidad de sus responsables.</a:t>
          </a:r>
          <a:endParaRPr lang="es-AR" sz="1200" kern="1200" dirty="0"/>
        </a:p>
      </dsp:txBody>
      <dsp:txXfrm>
        <a:off x="1685094" y="416"/>
        <a:ext cx="2929883" cy="1134346"/>
      </dsp:txXfrm>
    </dsp:sp>
    <dsp:sp modelId="{80D1904C-918E-4F48-AA1E-EF88EAB38B76}">
      <dsp:nvSpPr>
        <dsp:cNvPr id="0" name=""/>
        <dsp:cNvSpPr/>
      </dsp:nvSpPr>
      <dsp:spPr>
        <a:xfrm>
          <a:off x="614891" y="86913"/>
          <a:ext cx="960970" cy="986904"/>
        </a:xfrm>
        <a:prstGeom prst="rect">
          <a:avLst/>
        </a:prstGeom>
        <a:blipFill>
          <a:blip xmlns:r="http://schemas.openxmlformats.org/officeDocument/2006/relationships" r:embed="rId1">
            <a:extLst>
              <a:ext uri="{28A0092B-C50C-407E-A947-70E740481C1C}">
                <a14:useLocalDpi xmlns:a14="http://schemas.microsoft.com/office/drawing/2010/main" xmlns="" val="0"/>
              </a:ext>
              <a:ext uri="{837473B0-CC2E-450A-ABE3-18F120FF3D39}">
                <a1611:picAttrSrcUrl xmlns:a1611="http://schemas.microsoft.com/office/drawing/2016/11/main" xmlns="" r:id="rId2"/>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88C8A-1366-41B1-BEC2-FF539AC02473}">
      <dsp:nvSpPr>
        <dsp:cNvPr id="0" name=""/>
        <dsp:cNvSpPr/>
      </dsp:nvSpPr>
      <dsp:spPr>
        <a:xfrm>
          <a:off x="468730" y="1329774"/>
          <a:ext cx="3615081" cy="178497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b="1" i="0" kern="1200" dirty="0"/>
            <a:t>ACCESO </a:t>
          </a:r>
        </a:p>
        <a:p>
          <a:pPr lvl="0" algn="ctr" defTabSz="533400">
            <a:lnSpc>
              <a:spcPct val="90000"/>
            </a:lnSpc>
            <a:spcBef>
              <a:spcPct val="0"/>
            </a:spcBef>
            <a:spcAft>
              <a:spcPct val="35000"/>
            </a:spcAft>
          </a:pPr>
          <a:r>
            <a:rPr lang="es-AR" sz="1200" b="1" i="0" kern="1200" dirty="0"/>
            <a:t>a los datos existente en todo banco púbico o privado (10 días corridos, por intimación fehaciente), vencido el plazo, en caso de silencio, queda expedita la acción de habeas data. La información deberá ser expedida por cualquier vía (electrónica, imagen, por medio telefónico, </a:t>
          </a:r>
          <a:r>
            <a:rPr lang="es-AR" sz="1200" b="1" i="0" kern="1200" dirty="0" err="1"/>
            <a:t>etc</a:t>
          </a:r>
          <a:r>
            <a:rPr lang="es-AR" sz="1200" b="1" i="0" kern="1200" dirty="0"/>
            <a:t>); debe ser clara y específica.</a:t>
          </a:r>
          <a:endParaRPr lang="es-AR" sz="1200" kern="1200" dirty="0"/>
        </a:p>
      </dsp:txBody>
      <dsp:txXfrm>
        <a:off x="468730" y="1329774"/>
        <a:ext cx="3615081" cy="1784978"/>
      </dsp:txXfrm>
    </dsp:sp>
    <dsp:sp modelId="{17E93AA8-2CBB-4ECD-AA64-5135916DFDE7}">
      <dsp:nvSpPr>
        <dsp:cNvPr id="0" name=""/>
        <dsp:cNvSpPr/>
      </dsp:nvSpPr>
      <dsp:spPr>
        <a:xfrm>
          <a:off x="4231361" y="1476335"/>
          <a:ext cx="1044537" cy="1503416"/>
        </a:xfrm>
        <a:prstGeom prst="rect">
          <a:avLst/>
        </a:prstGeom>
        <a:blipFill>
          <a:blip xmlns:r="http://schemas.openxmlformats.org/officeDocument/2006/relationships" r:embed="rId3">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rcRect/>
          <a:stretch>
            <a:fillRect l="-10000" r="-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04C24-A4EC-422F-9871-CEAE0F23B6C9}">
      <dsp:nvSpPr>
        <dsp:cNvPr id="0" name=""/>
        <dsp:cNvSpPr/>
      </dsp:nvSpPr>
      <dsp:spPr>
        <a:xfrm>
          <a:off x="1700636" y="3309766"/>
          <a:ext cx="2934273" cy="118189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b="1" i="0" kern="1200" dirty="0"/>
            <a:t>DERECHO DE RECTIFICACIÓN actualización  o supresión (plazo de 5 días hábiles, salvo que afecten derechos de terceros. Procedimiento gratuito</a:t>
          </a:r>
          <a:endParaRPr lang="es-AR" sz="1200" kern="1200" dirty="0"/>
        </a:p>
      </dsp:txBody>
      <dsp:txXfrm>
        <a:off x="1700636" y="3309766"/>
        <a:ext cx="2934273" cy="1181893"/>
      </dsp:txXfrm>
    </dsp:sp>
    <dsp:sp modelId="{52E4D652-C5F5-408C-91AC-5D6B3DCB77CE}">
      <dsp:nvSpPr>
        <dsp:cNvPr id="0" name=""/>
        <dsp:cNvSpPr/>
      </dsp:nvSpPr>
      <dsp:spPr>
        <a:xfrm>
          <a:off x="522659" y="3406651"/>
          <a:ext cx="1036311" cy="1019277"/>
        </a:xfrm>
        <a:prstGeom prst="rect">
          <a:avLst/>
        </a:prstGeom>
        <a:blipFill>
          <a:blip xmlns:r="http://schemas.openxmlformats.org/officeDocument/2006/relationships" r:embed="rId5">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F88969-3040-45A5-9537-7D034B7919B3}">
      <dsp:nvSpPr>
        <dsp:cNvPr id="0" name=""/>
        <dsp:cNvSpPr/>
      </dsp:nvSpPr>
      <dsp:spPr>
        <a:xfrm>
          <a:off x="0" y="2089"/>
          <a:ext cx="4963042" cy="213779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s-AR" sz="3400" b="0" i="0" kern="1200" dirty="0"/>
            <a:t>	</a:t>
          </a:r>
          <a:r>
            <a:rPr lang="es-AR" sz="3200" b="0" i="0" kern="1200" dirty="0">
              <a:latin typeface="Baskerville Old Face" panose="02020602080505020303" pitchFamily="18" charset="0"/>
            </a:rPr>
            <a:t>Leves</a:t>
          </a:r>
        </a:p>
        <a:p>
          <a:pPr lvl="0" algn="l" defTabSz="1511300">
            <a:lnSpc>
              <a:spcPct val="90000"/>
            </a:lnSpc>
            <a:spcBef>
              <a:spcPct val="0"/>
            </a:spcBef>
            <a:spcAft>
              <a:spcPct val="35000"/>
            </a:spcAft>
          </a:pPr>
          <a:r>
            <a:rPr lang="es-AR" sz="3200" b="0" i="0" kern="1200" dirty="0">
              <a:latin typeface="Baskerville Old Face" panose="02020602080505020303" pitchFamily="18" charset="0"/>
            </a:rPr>
            <a:t>	Graves </a:t>
          </a:r>
        </a:p>
        <a:p>
          <a:pPr lvl="0" algn="l" defTabSz="1511300">
            <a:lnSpc>
              <a:spcPct val="90000"/>
            </a:lnSpc>
            <a:spcBef>
              <a:spcPct val="0"/>
            </a:spcBef>
            <a:spcAft>
              <a:spcPct val="35000"/>
            </a:spcAft>
          </a:pPr>
          <a:r>
            <a:rPr lang="es-AR" sz="3200" b="0" i="0" kern="1200" dirty="0">
              <a:latin typeface="Baskerville Old Face" panose="02020602080505020303" pitchFamily="18" charset="0"/>
            </a:rPr>
            <a:t>	Muy graves</a:t>
          </a:r>
          <a:endParaRPr lang="es-AR" sz="3200" kern="1200" dirty="0">
            <a:latin typeface="Baskerville Old Face" panose="02020602080505020303" pitchFamily="18" charset="0"/>
          </a:endParaRPr>
        </a:p>
      </dsp:txBody>
      <dsp:txXfrm>
        <a:off x="1206387" y="2089"/>
        <a:ext cx="3756654" cy="2137795"/>
      </dsp:txXfrm>
    </dsp:sp>
    <dsp:sp modelId="{A6B32A07-8A24-4133-ACB1-BCCD64480619}">
      <dsp:nvSpPr>
        <dsp:cNvPr id="0" name=""/>
        <dsp:cNvSpPr/>
      </dsp:nvSpPr>
      <dsp:spPr>
        <a:xfrm>
          <a:off x="174630" y="443011"/>
          <a:ext cx="1562901" cy="12894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 uri="{837473B0-CC2E-450A-ABE3-18F120FF3D39}">
                <a1611:picAttrSrcUrl xmlns:a1611="http://schemas.microsoft.com/office/drawing/2016/11/main" xmlns="" r:id="rId2"/>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FED7163-96FE-4A68-B370-D51AF5E9FD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a:extLst>
              <a:ext uri="{FF2B5EF4-FFF2-40B4-BE49-F238E27FC236}">
                <a16:creationId xmlns:a16="http://schemas.microsoft.com/office/drawing/2014/main" xmlns="" id="{C0A00308-F8FB-495C-A09C-EAEB401931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738ED6-2F05-4BD7-A343-8E4966213CBF}" type="datetimeFigureOut">
              <a:rPr lang="es-AR" smtClean="0"/>
              <a:pPr/>
              <a:t>14/11/17</a:t>
            </a:fld>
            <a:endParaRPr lang="es-AR"/>
          </a:p>
        </p:txBody>
      </p:sp>
      <p:sp>
        <p:nvSpPr>
          <p:cNvPr id="4" name="Footer Placeholder 3">
            <a:extLst>
              <a:ext uri="{FF2B5EF4-FFF2-40B4-BE49-F238E27FC236}">
                <a16:creationId xmlns:a16="http://schemas.microsoft.com/office/drawing/2014/main" xmlns="" id="{C9737697-367E-47FA-83FD-4C6070B3FD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Slide Number Placeholder 4">
            <a:extLst>
              <a:ext uri="{FF2B5EF4-FFF2-40B4-BE49-F238E27FC236}">
                <a16:creationId xmlns:a16="http://schemas.microsoft.com/office/drawing/2014/main" xmlns="" id="{56FDD3FA-C106-4439-958C-A069C82768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318887-AD71-412A-A139-A9841ADD7704}" type="slidenum">
              <a:rPr lang="es-AR" smtClean="0"/>
              <a:pPr/>
              <a:t>‹Nº›</a:t>
            </a:fld>
            <a:endParaRPr lang="es-AR"/>
          </a:p>
        </p:txBody>
      </p:sp>
    </p:spTree>
    <p:extLst>
      <p:ext uri="{BB962C8B-B14F-4D97-AF65-F5344CB8AC3E}">
        <p14:creationId xmlns:p14="http://schemas.microsoft.com/office/powerpoint/2010/main" xmlns="" val="29242243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3EE53-CF80-44F7-8FEE-2E3DD68B873C}" type="datetimeFigureOut">
              <a:rPr lang="es-AR" smtClean="0"/>
              <a:pPr/>
              <a:t>14/11/17</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C64EB-2555-4AE1-9815-06EB1115165E}" type="slidenum">
              <a:rPr lang="es-AR" smtClean="0"/>
              <a:pPr/>
              <a:t>‹Nº›</a:t>
            </a:fld>
            <a:endParaRPr lang="es-AR"/>
          </a:p>
        </p:txBody>
      </p:sp>
    </p:spTree>
    <p:extLst>
      <p:ext uri="{BB962C8B-B14F-4D97-AF65-F5344CB8AC3E}">
        <p14:creationId xmlns:p14="http://schemas.microsoft.com/office/powerpoint/2010/main" xmlns="" val="40261270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79E1DF58-6835-4CB9-A1BE-F367C8E9B1E8}" type="datetime1">
              <a:rPr lang="en-US" smtClean="0"/>
              <a:pPr/>
              <a:t>11/14/2017</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a:t>Dra Sandra Arcos Valcarcel</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06463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3A1EEB-4997-4E1C-94B0-47131EDD4178}" type="datetime1">
              <a:rPr lang="en-US" smtClean="0"/>
              <a:pPr/>
              <a:t>11/14/2017</a:t>
            </a:fld>
            <a:endParaRPr lang="en-US" dirty="0"/>
          </a:p>
        </p:txBody>
      </p:sp>
      <p:sp>
        <p:nvSpPr>
          <p:cNvPr id="6" name="Footer Placeholder 5"/>
          <p:cNvSpPr>
            <a:spLocks noGrp="1"/>
          </p:cNvSpPr>
          <p:nvPr>
            <p:ph type="ftr" sz="quarter" idx="11"/>
          </p:nvPr>
        </p:nvSpPr>
        <p:spPr/>
        <p:txBody>
          <a:bodyPr/>
          <a:lstStyle/>
          <a:p>
            <a:r>
              <a:rPr lang="en-US"/>
              <a:t>Dra Sandra Arcos Valcarcel</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174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50DCCE5-CA9A-439A-AA2A-DEF804D0B340}" type="datetime1">
              <a:rPr lang="en-US" smtClean="0"/>
              <a:pPr/>
              <a:t>11/14/2017</a:t>
            </a:fld>
            <a:endParaRPr lang="en-US" dirty="0"/>
          </a:p>
        </p:txBody>
      </p:sp>
      <p:sp>
        <p:nvSpPr>
          <p:cNvPr id="5" name="Footer Placeholder 4"/>
          <p:cNvSpPr>
            <a:spLocks noGrp="1"/>
          </p:cNvSpPr>
          <p:nvPr>
            <p:ph type="ftr" sz="quarter" idx="11"/>
          </p:nvPr>
        </p:nvSpPr>
        <p:spPr/>
        <p:txBody>
          <a:bodyPr/>
          <a:lstStyle/>
          <a:p>
            <a:r>
              <a:rPr lang="en-US"/>
              <a:t>Dra Sandra Arcos Valcarcel</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14605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BFBE9E2-236B-4BFE-93BD-1B9375D11937}" type="datetime1">
              <a:rPr lang="en-US" smtClean="0"/>
              <a:pPr/>
              <a:t>11/14/2017</a:t>
            </a:fld>
            <a:endParaRPr lang="en-US" dirty="0"/>
          </a:p>
        </p:txBody>
      </p:sp>
      <p:sp>
        <p:nvSpPr>
          <p:cNvPr id="5" name="Footer Placeholder 4"/>
          <p:cNvSpPr>
            <a:spLocks noGrp="1"/>
          </p:cNvSpPr>
          <p:nvPr>
            <p:ph type="ftr" sz="quarter" idx="11"/>
          </p:nvPr>
        </p:nvSpPr>
        <p:spPr/>
        <p:txBody>
          <a:bodyPr/>
          <a:lstStyle/>
          <a:p>
            <a:r>
              <a:rPr lang="en-US"/>
              <a:t>Dra Sandra Arcos Valcarcel</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850067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2D8D9F-570A-4D0D-A172-DE1738C30CE8}" type="datetime1">
              <a:rPr lang="en-US" smtClean="0"/>
              <a:pPr/>
              <a:t>11/14/2017</a:t>
            </a:fld>
            <a:endParaRPr lang="en-US" dirty="0"/>
          </a:p>
        </p:txBody>
      </p:sp>
      <p:sp>
        <p:nvSpPr>
          <p:cNvPr id="5" name="Footer Placeholder 4"/>
          <p:cNvSpPr>
            <a:spLocks noGrp="1"/>
          </p:cNvSpPr>
          <p:nvPr>
            <p:ph type="ftr" sz="quarter" idx="11"/>
          </p:nvPr>
        </p:nvSpPr>
        <p:spPr/>
        <p:txBody>
          <a:bodyPr/>
          <a:lstStyle/>
          <a:p>
            <a:r>
              <a:rPr lang="en-US"/>
              <a:t>Dra Sandra Arcos Valcarcel</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409079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0B961B-E1E0-43C2-B740-2F20E4001922}" type="datetime1">
              <a:rPr lang="en-US" smtClean="0"/>
              <a:pPr/>
              <a:t>11/14/2017</a:t>
            </a:fld>
            <a:endParaRPr lang="en-US" dirty="0"/>
          </a:p>
        </p:txBody>
      </p:sp>
      <p:sp>
        <p:nvSpPr>
          <p:cNvPr id="8" name="Footer Placeholder 7"/>
          <p:cNvSpPr>
            <a:spLocks noGrp="1"/>
          </p:cNvSpPr>
          <p:nvPr>
            <p:ph type="ftr" sz="quarter" idx="11"/>
          </p:nvPr>
        </p:nvSpPr>
        <p:spPr/>
        <p:txBody>
          <a:bodyPr/>
          <a:lstStyle/>
          <a:p>
            <a:r>
              <a:rPr lang="en-US"/>
              <a:t>Dra Sandra Arcos Valcarcel</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4491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5D4BCB-0D8B-41F0-BB36-6DE5F5EE3C80}" type="datetime1">
              <a:rPr lang="en-US" smtClean="0"/>
              <a:pPr/>
              <a:t>11/14/2017</a:t>
            </a:fld>
            <a:endParaRPr lang="en-US" dirty="0"/>
          </a:p>
        </p:txBody>
      </p:sp>
      <p:sp>
        <p:nvSpPr>
          <p:cNvPr id="8" name="Footer Placeholder 7"/>
          <p:cNvSpPr>
            <a:spLocks noGrp="1"/>
          </p:cNvSpPr>
          <p:nvPr>
            <p:ph type="ftr" sz="quarter" idx="11"/>
          </p:nvPr>
        </p:nvSpPr>
        <p:spPr/>
        <p:txBody>
          <a:bodyPr/>
          <a:lstStyle/>
          <a:p>
            <a:r>
              <a:rPr lang="en-US"/>
              <a:t>Dra Sandra Arcos Valcarcel</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699055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751EE-B356-4230-9D1E-EA11C99BE440}" type="datetime1">
              <a:rPr lang="en-US" smtClean="0"/>
              <a:pPr/>
              <a:t>11/14/2017</a:t>
            </a:fld>
            <a:endParaRPr lang="en-US" dirty="0"/>
          </a:p>
        </p:txBody>
      </p:sp>
      <p:sp>
        <p:nvSpPr>
          <p:cNvPr id="5" name="Footer Placeholder 4"/>
          <p:cNvSpPr>
            <a:spLocks noGrp="1"/>
          </p:cNvSpPr>
          <p:nvPr>
            <p:ph type="ftr" sz="quarter" idx="11"/>
          </p:nvPr>
        </p:nvSpPr>
        <p:spPr/>
        <p:txBody>
          <a:bodyPr/>
          <a:lstStyle/>
          <a:p>
            <a:r>
              <a:rPr lang="en-US"/>
              <a:t>Dra Sandra Arcos Valcarcel</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28293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F33D3-01C4-40C4-A42A-7D117C409D4C}" type="datetime1">
              <a:rPr lang="en-US" smtClean="0"/>
              <a:pPr/>
              <a:t>11/14/2017</a:t>
            </a:fld>
            <a:endParaRPr lang="en-US" dirty="0"/>
          </a:p>
        </p:txBody>
      </p:sp>
      <p:sp>
        <p:nvSpPr>
          <p:cNvPr id="5" name="Footer Placeholder 4"/>
          <p:cNvSpPr>
            <a:spLocks noGrp="1"/>
          </p:cNvSpPr>
          <p:nvPr>
            <p:ph type="ftr" sz="quarter" idx="11"/>
          </p:nvPr>
        </p:nvSpPr>
        <p:spPr/>
        <p:txBody>
          <a:bodyPr/>
          <a:lstStyle/>
          <a:p>
            <a:r>
              <a:rPr lang="en-US"/>
              <a:t>Dra Sandra Arcos Valcarcel</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05190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60F69-9554-444E-991E-B12B601919C1}" type="datetime1">
              <a:rPr lang="en-US" smtClean="0"/>
              <a:pPr/>
              <a:t>11/14/2017</a:t>
            </a:fld>
            <a:endParaRPr lang="en-US" dirty="0"/>
          </a:p>
        </p:txBody>
      </p:sp>
      <p:sp>
        <p:nvSpPr>
          <p:cNvPr id="5" name="Footer Placeholder 4"/>
          <p:cNvSpPr>
            <a:spLocks noGrp="1"/>
          </p:cNvSpPr>
          <p:nvPr>
            <p:ph type="ftr" sz="quarter" idx="11"/>
          </p:nvPr>
        </p:nvSpPr>
        <p:spPr/>
        <p:txBody>
          <a:bodyPr/>
          <a:lstStyle/>
          <a:p>
            <a:r>
              <a:rPr lang="en-US"/>
              <a:t>Dra Sandra Arcos Valcarcel</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26577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6EF9B8-4970-4134-BAF7-3202E32D6A50}" type="datetime1">
              <a:rPr lang="en-US" smtClean="0"/>
              <a:pPr/>
              <a:t>11/14/2017</a:t>
            </a:fld>
            <a:endParaRPr lang="en-US" dirty="0"/>
          </a:p>
        </p:txBody>
      </p:sp>
      <p:sp>
        <p:nvSpPr>
          <p:cNvPr id="5" name="Footer Placeholder 4"/>
          <p:cNvSpPr>
            <a:spLocks noGrp="1"/>
          </p:cNvSpPr>
          <p:nvPr>
            <p:ph type="ftr" sz="quarter" idx="11"/>
          </p:nvPr>
        </p:nvSpPr>
        <p:spPr/>
        <p:txBody>
          <a:bodyPr/>
          <a:lstStyle/>
          <a:p>
            <a:r>
              <a:rPr lang="en-US"/>
              <a:t>Dra Sandra Arcos Valcarcel</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06226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4D83B8-65F4-458E-8D18-B7E316F7D383}" type="datetime1">
              <a:rPr lang="en-US" smtClean="0"/>
              <a:pPr/>
              <a:t>11/14/2017</a:t>
            </a:fld>
            <a:endParaRPr lang="en-US" dirty="0"/>
          </a:p>
        </p:txBody>
      </p:sp>
      <p:sp>
        <p:nvSpPr>
          <p:cNvPr id="6" name="Footer Placeholder 5"/>
          <p:cNvSpPr>
            <a:spLocks noGrp="1"/>
          </p:cNvSpPr>
          <p:nvPr>
            <p:ph type="ftr" sz="quarter" idx="11"/>
          </p:nvPr>
        </p:nvSpPr>
        <p:spPr/>
        <p:txBody>
          <a:bodyPr/>
          <a:lstStyle/>
          <a:p>
            <a:r>
              <a:rPr lang="en-US"/>
              <a:t>Dra Sandra Arcos Valcarcel</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84923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A2429E-27FC-4130-9A6C-D4365745815A}" type="datetime1">
              <a:rPr lang="en-US" smtClean="0"/>
              <a:pPr/>
              <a:t>11/14/2017</a:t>
            </a:fld>
            <a:endParaRPr lang="en-US" dirty="0"/>
          </a:p>
        </p:txBody>
      </p:sp>
      <p:sp>
        <p:nvSpPr>
          <p:cNvPr id="8" name="Footer Placeholder 7"/>
          <p:cNvSpPr>
            <a:spLocks noGrp="1"/>
          </p:cNvSpPr>
          <p:nvPr>
            <p:ph type="ftr" sz="quarter" idx="11"/>
          </p:nvPr>
        </p:nvSpPr>
        <p:spPr/>
        <p:txBody>
          <a:bodyPr/>
          <a:lstStyle/>
          <a:p>
            <a:r>
              <a:rPr lang="en-US"/>
              <a:t>Dra Sandra Arcos Valcarcel</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76531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CADC05-5760-4C74-B661-13AD8E2A4EDB}" type="datetime1">
              <a:rPr lang="en-US" smtClean="0"/>
              <a:pPr/>
              <a:t>11/14/2017</a:t>
            </a:fld>
            <a:endParaRPr lang="en-US" dirty="0"/>
          </a:p>
        </p:txBody>
      </p:sp>
      <p:sp>
        <p:nvSpPr>
          <p:cNvPr id="4" name="Footer Placeholder 3"/>
          <p:cNvSpPr>
            <a:spLocks noGrp="1"/>
          </p:cNvSpPr>
          <p:nvPr>
            <p:ph type="ftr" sz="quarter" idx="11"/>
          </p:nvPr>
        </p:nvSpPr>
        <p:spPr/>
        <p:txBody>
          <a:bodyPr/>
          <a:lstStyle/>
          <a:p>
            <a:r>
              <a:rPr lang="en-US"/>
              <a:t>Dra Sandra Arcos Valcarcel</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83159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2BECE-7731-4645-9AD4-3DD4B02A6DF2}" type="datetime1">
              <a:rPr lang="en-US" smtClean="0"/>
              <a:pPr/>
              <a:t>11/14/2017</a:t>
            </a:fld>
            <a:endParaRPr lang="en-US" dirty="0"/>
          </a:p>
        </p:txBody>
      </p:sp>
      <p:sp>
        <p:nvSpPr>
          <p:cNvPr id="3" name="Footer Placeholder 2"/>
          <p:cNvSpPr>
            <a:spLocks noGrp="1"/>
          </p:cNvSpPr>
          <p:nvPr>
            <p:ph type="ftr" sz="quarter" idx="11"/>
          </p:nvPr>
        </p:nvSpPr>
        <p:spPr/>
        <p:txBody>
          <a:bodyPr/>
          <a:lstStyle/>
          <a:p>
            <a:r>
              <a:rPr lang="en-US"/>
              <a:t>Dra Sandra Arcos Valcarcel</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88574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37A5D2-FC09-4AC0-9768-BF83B7E4CA6C}" type="datetime1">
              <a:rPr lang="en-US" smtClean="0"/>
              <a:pPr/>
              <a:t>11/14/2017</a:t>
            </a:fld>
            <a:endParaRPr lang="en-US" dirty="0"/>
          </a:p>
        </p:txBody>
      </p:sp>
      <p:sp>
        <p:nvSpPr>
          <p:cNvPr id="6" name="Footer Placeholder 5"/>
          <p:cNvSpPr>
            <a:spLocks noGrp="1"/>
          </p:cNvSpPr>
          <p:nvPr>
            <p:ph type="ftr" sz="quarter" idx="11"/>
          </p:nvPr>
        </p:nvSpPr>
        <p:spPr/>
        <p:txBody>
          <a:bodyPr/>
          <a:lstStyle/>
          <a:p>
            <a:r>
              <a:rPr lang="en-US"/>
              <a:t>Dra Sandra Arcos Valcarcel</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80914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498716-9ECD-49EF-8A0F-281EA37E0F20}" type="datetime1">
              <a:rPr lang="en-US" smtClean="0"/>
              <a:pPr/>
              <a:t>11/14/2017</a:t>
            </a:fld>
            <a:endParaRPr lang="en-US" dirty="0"/>
          </a:p>
        </p:txBody>
      </p:sp>
      <p:sp>
        <p:nvSpPr>
          <p:cNvPr id="6" name="Footer Placeholder 5"/>
          <p:cNvSpPr>
            <a:spLocks noGrp="1"/>
          </p:cNvSpPr>
          <p:nvPr>
            <p:ph type="ftr" sz="quarter" idx="11"/>
          </p:nvPr>
        </p:nvSpPr>
        <p:spPr/>
        <p:txBody>
          <a:bodyPr/>
          <a:lstStyle/>
          <a:p>
            <a:r>
              <a:rPr lang="en-US"/>
              <a:t>Dra Sandra Arcos Valcarcel</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47381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Dra Sandra Arcos Valcarcel</a:t>
            </a:r>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CD03760-EBA3-443C-9E91-FFB2AD6772DD}" type="datetime1">
              <a:rPr lang="en-US" smtClean="0"/>
              <a:pPr/>
              <a:t>11/14/2017</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53008253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urismoeconsigli.com/portfolio/go2rome/"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lenguetazos.wordpress.com/2012/02/07/dia-internacional-de-la-seguridad-en-internet/"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aspectosprofesionales.info/2014/10/analisis-juridico-de-los-whistleblowers.html" TargetMode="External"/><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blogs.algebra.us.es/blog/criptografia-seguridad-en-los-moviles/"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www.revistadearte.com/2014/01/20/el-turismo-internacional-se-recupera-y-bate-records-a-pesar-de-la-crisis/omt/"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www.tribunadoceara.com.br/blogs/nonato-albuquerque/comunicacao/onu-reconhece-direito-a-liberdade-de-expressao-na-internet/"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4C23E-EFB5-4737-833F-5D4D80E47834}"/>
              </a:ext>
            </a:extLst>
          </p:cNvPr>
          <p:cNvSpPr>
            <a:spLocks noGrp="1"/>
          </p:cNvSpPr>
          <p:nvPr>
            <p:ph type="ctrTitle"/>
          </p:nvPr>
        </p:nvSpPr>
        <p:spPr>
          <a:xfrm>
            <a:off x="1528549" y="1159497"/>
            <a:ext cx="9670494" cy="4458878"/>
          </a:xfrm>
        </p:spPr>
        <p:txBody>
          <a:bodyPr/>
          <a:lstStyle/>
          <a:p>
            <a:pPr algn="r"/>
            <a:r>
              <a:rPr lang="es-AR" i="1" dirty="0"/>
              <a:t/>
            </a:r>
            <a:br>
              <a:rPr lang="es-AR" i="1" dirty="0"/>
            </a:br>
            <a:r>
              <a:rPr lang="es-AR" i="1" dirty="0"/>
              <a:t/>
            </a:r>
            <a:br>
              <a:rPr lang="es-AR" i="1" dirty="0"/>
            </a:br>
            <a:r>
              <a:rPr lang="es-AR" i="1" dirty="0"/>
              <a:t/>
            </a:r>
            <a:br>
              <a:rPr lang="es-AR" i="1" dirty="0"/>
            </a:br>
            <a:r>
              <a:rPr lang="es-AR" i="1" dirty="0"/>
              <a:t/>
            </a:r>
            <a:br>
              <a:rPr lang="es-AR" i="1" dirty="0"/>
            </a:br>
            <a:r>
              <a:rPr lang="es-AR" i="1" dirty="0"/>
              <a:t/>
            </a:r>
            <a:br>
              <a:rPr lang="es-AR" i="1" dirty="0"/>
            </a:br>
            <a:r>
              <a:rPr lang="es-AR" sz="3300" dirty="0">
                <a:latin typeface="Engravers MT" panose="02090707080505020304" pitchFamily="18" charset="0"/>
              </a:rPr>
              <a:t>3ra. Jornada de </a:t>
            </a:r>
            <a:br>
              <a:rPr lang="es-AR" sz="3300" dirty="0">
                <a:latin typeface="Engravers MT" panose="02090707080505020304" pitchFamily="18" charset="0"/>
              </a:rPr>
            </a:br>
            <a:r>
              <a:rPr lang="es-AR" sz="3300" dirty="0">
                <a:latin typeface="Engravers MT" panose="02090707080505020304" pitchFamily="18" charset="0"/>
              </a:rPr>
              <a:t>Derecho del Turismo DEL </a:t>
            </a:r>
            <a:r>
              <a:rPr lang="es-AR" sz="3300">
                <a:latin typeface="Engravers MT" panose="02090707080505020304" pitchFamily="18" charset="0"/>
              </a:rPr>
              <a:t>0BSERVATORIO </a:t>
            </a:r>
            <a:r>
              <a:rPr lang="es-AR" sz="3300" smtClean="0">
                <a:latin typeface="Engravers MT" panose="02090707080505020304" pitchFamily="18" charset="0"/>
              </a:rPr>
              <a:t>DE </a:t>
            </a:r>
            <a:r>
              <a:rPr lang="es-AR" sz="3300" dirty="0">
                <a:latin typeface="Engravers MT" panose="02090707080505020304" pitchFamily="18" charset="0"/>
              </a:rPr>
              <a:t>DERECHO DEL TURISMO</a:t>
            </a:r>
            <a:br>
              <a:rPr lang="es-AR" sz="3300" dirty="0">
                <a:latin typeface="Engravers MT" panose="02090707080505020304" pitchFamily="18" charset="0"/>
              </a:rPr>
            </a:br>
            <a:r>
              <a:rPr lang="es-AR" i="1" dirty="0">
                <a:latin typeface="Engravers MT" panose="02090707080505020304" pitchFamily="18" charset="0"/>
              </a:rPr>
              <a:t/>
            </a:r>
            <a:br>
              <a:rPr lang="es-AR" i="1" dirty="0">
                <a:latin typeface="Engravers MT" panose="02090707080505020304" pitchFamily="18" charset="0"/>
              </a:rPr>
            </a:br>
            <a:r>
              <a:rPr lang="es-AR" sz="2700" i="1" dirty="0">
                <a:latin typeface="Engravers MT" panose="02090707080505020304" pitchFamily="18" charset="0"/>
              </a:rPr>
              <a:t>El uso de Internet: Big Data y protección de datos personales</a:t>
            </a:r>
            <a:r>
              <a:rPr lang="es-AR" sz="2800" i="1" dirty="0"/>
              <a:t/>
            </a:r>
            <a:br>
              <a:rPr lang="es-AR" sz="2800" i="1" dirty="0"/>
            </a:br>
            <a:r>
              <a:rPr lang="es-AR" sz="1400" dirty="0">
                <a:latin typeface="Engravers MT" panose="02090707080505020304" pitchFamily="18" charset="0"/>
              </a:rPr>
              <a:t>Facultad de Derecho – Universidad de Buenos Aires</a:t>
            </a:r>
            <a:r>
              <a:rPr lang="es-AR" sz="4400" i="1" dirty="0">
                <a:latin typeface="Engravers MT" panose="02090707080505020304" pitchFamily="18" charset="0"/>
              </a:rPr>
              <a:t> </a:t>
            </a:r>
            <a:endParaRPr lang="es-AR" i="1" dirty="0">
              <a:latin typeface="Engravers MT" panose="02090707080505020304" pitchFamily="18" charset="0"/>
            </a:endParaRPr>
          </a:p>
        </p:txBody>
      </p:sp>
      <p:sp>
        <p:nvSpPr>
          <p:cNvPr id="3" name="Subtitle 2">
            <a:extLst>
              <a:ext uri="{FF2B5EF4-FFF2-40B4-BE49-F238E27FC236}">
                <a16:creationId xmlns:a16="http://schemas.microsoft.com/office/drawing/2014/main" xmlns="" id="{C336332A-C02D-4CF2-911A-CD05BAB83695}"/>
              </a:ext>
            </a:extLst>
          </p:cNvPr>
          <p:cNvSpPr>
            <a:spLocks noGrp="1"/>
          </p:cNvSpPr>
          <p:nvPr>
            <p:ph type="subTitle" idx="1"/>
          </p:nvPr>
        </p:nvSpPr>
        <p:spPr>
          <a:xfrm>
            <a:off x="1154954" y="5038344"/>
            <a:ext cx="10044089" cy="841248"/>
          </a:xfrm>
        </p:spPr>
        <p:txBody>
          <a:bodyPr>
            <a:normAutofit fontScale="70000" lnSpcReduction="20000"/>
          </a:bodyPr>
          <a:lstStyle/>
          <a:p>
            <a:pPr algn="r"/>
            <a:endParaRPr lang="es-AR" dirty="0"/>
          </a:p>
          <a:p>
            <a:pPr algn="r"/>
            <a:r>
              <a:rPr lang="es-AR" sz="1800" i="1" dirty="0">
                <a:effectLst>
                  <a:outerShdw blurRad="38100" dist="38100" dir="2700000" algn="tl">
                    <a:srgbClr val="000000">
                      <a:alpha val="43137"/>
                    </a:srgbClr>
                  </a:outerShdw>
                </a:effectLst>
                <a:latin typeface="Cambria" panose="02040503050406030204" pitchFamily="18" charset="0"/>
              </a:rPr>
              <a:t>   </a:t>
            </a:r>
          </a:p>
          <a:p>
            <a:pPr algn="r"/>
            <a:r>
              <a:rPr lang="es-AR" sz="1800" i="1" dirty="0">
                <a:effectLst>
                  <a:outerShdw blurRad="38100" dist="38100" dir="2700000" algn="tl">
                    <a:srgbClr val="000000">
                      <a:alpha val="43137"/>
                    </a:srgbClr>
                  </a:outerShdw>
                </a:effectLst>
                <a:latin typeface="Baskerville Old Face" panose="02020602080505020303" pitchFamily="18" charset="0"/>
              </a:rPr>
              <a:t>     Sandra Sofía arcos Valcárcel</a:t>
            </a:r>
          </a:p>
        </p:txBody>
      </p:sp>
      <p:pic>
        <p:nvPicPr>
          <p:cNvPr id="4" name="Imagen 1" descr="D:\Mis documentos\FACULTAD\Observatorio Turístico\LOGO OBSERVATORIO\ JPG\LOGO OBSERVATORIO DERECHO DEL TURISMO.jpg"/>
          <p:cNvPicPr>
            <a:picLocks noChangeAspect="1" noChangeArrowheads="1"/>
          </p:cNvPicPr>
          <p:nvPr/>
        </p:nvPicPr>
        <p:blipFill>
          <a:blip r:embed="rId2" cstate="print"/>
          <a:srcRect/>
          <a:stretch>
            <a:fillRect/>
          </a:stretch>
        </p:blipFill>
        <p:spPr bwMode="auto">
          <a:xfrm>
            <a:off x="511798" y="4897426"/>
            <a:ext cx="2033502" cy="1441898"/>
          </a:xfrm>
          <a:prstGeom prst="rect">
            <a:avLst/>
          </a:prstGeom>
          <a:noFill/>
          <a:ln w="9525">
            <a:noFill/>
            <a:miter lim="800000"/>
            <a:headEnd/>
            <a:tailEnd/>
          </a:ln>
        </p:spPr>
      </p:pic>
      <p:pic>
        <p:nvPicPr>
          <p:cNvPr id="5" name="Picture 2" descr="Facultad de Derecho - Universidad de Buenos Aires"/>
          <p:cNvPicPr>
            <a:picLocks noChangeAspect="1" noChangeArrowheads="1"/>
          </p:cNvPicPr>
          <p:nvPr/>
        </p:nvPicPr>
        <p:blipFill>
          <a:blip r:embed="rId3" cstate="print"/>
          <a:srcRect/>
          <a:stretch>
            <a:fillRect/>
          </a:stretch>
        </p:blipFill>
        <p:spPr bwMode="auto">
          <a:xfrm>
            <a:off x="627692" y="619176"/>
            <a:ext cx="1296144" cy="1080641"/>
          </a:xfrm>
          <a:prstGeom prst="rect">
            <a:avLst/>
          </a:prstGeom>
          <a:noFill/>
          <a:ln w="9525">
            <a:noFill/>
            <a:miter lim="800000"/>
            <a:headEnd/>
            <a:tailEnd/>
          </a:ln>
        </p:spPr>
      </p:pic>
    </p:spTree>
    <p:extLst>
      <p:ext uri="{BB962C8B-B14F-4D97-AF65-F5344CB8AC3E}">
        <p14:creationId xmlns:p14="http://schemas.microsoft.com/office/powerpoint/2010/main" xmlns="" val="304053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5E126-AE33-40C9-901D-86EAD769DF8C}"/>
              </a:ext>
            </a:extLst>
          </p:cNvPr>
          <p:cNvSpPr>
            <a:spLocks noGrp="1"/>
          </p:cNvSpPr>
          <p:nvPr>
            <p:ph type="title"/>
          </p:nvPr>
        </p:nvSpPr>
        <p:spPr/>
        <p:txBody>
          <a:bodyPr/>
          <a:lstStyle/>
          <a:p>
            <a:pPr algn="ctr"/>
            <a:r>
              <a:rPr lang="es-AR" sz="2400" dirty="0">
                <a:latin typeface="Engravers MT" panose="02090707080505020304" pitchFamily="18" charset="0"/>
              </a:rPr>
              <a:t>COMPRA DE SERVICIOS TURISTICOS </a:t>
            </a:r>
            <a:br>
              <a:rPr lang="es-AR" sz="2400" dirty="0">
                <a:latin typeface="Engravers MT" panose="02090707080505020304" pitchFamily="18" charset="0"/>
              </a:rPr>
            </a:br>
            <a:r>
              <a:rPr lang="es-AR" sz="2400" dirty="0">
                <a:latin typeface="Engravers MT" panose="02090707080505020304" pitchFamily="18" charset="0"/>
              </a:rPr>
              <a:t>y </a:t>
            </a:r>
            <a:br>
              <a:rPr lang="es-AR" sz="2400" dirty="0">
                <a:latin typeface="Engravers MT" panose="02090707080505020304" pitchFamily="18" charset="0"/>
              </a:rPr>
            </a:br>
            <a:r>
              <a:rPr lang="es-AR" sz="2400" dirty="0">
                <a:latin typeface="Engravers MT" panose="02090707080505020304" pitchFamily="18" charset="0"/>
              </a:rPr>
              <a:t>DATOS PERSONALES</a:t>
            </a:r>
          </a:p>
        </p:txBody>
      </p:sp>
      <p:pic>
        <p:nvPicPr>
          <p:cNvPr id="8" name="Content Placeholder 7" descr="A screen shot of a computer&#10;&#10;Description generated with very high confidence">
            <a:extLst>
              <a:ext uri="{FF2B5EF4-FFF2-40B4-BE49-F238E27FC236}">
                <a16:creationId xmlns:a16="http://schemas.microsoft.com/office/drawing/2014/main" xmlns="" id="{5601D139-3EEF-4C25-8A26-640DA0B706DB}"/>
              </a:ext>
            </a:extLst>
          </p:cNvPr>
          <p:cNvPicPr>
            <a:picLocks noGrp="1" noChangeAspect="1"/>
          </p:cNvPicPr>
          <p:nvPr>
            <p:ph sz="half" idx="1"/>
          </p:nvPr>
        </p:nvPicPr>
        <p:blipFill>
          <a:blip r:embed="rId2">
            <a:extLst>
              <a:ext uri="{837473B0-CC2E-450A-ABE3-18F120FF3D39}">
                <a1611:picAttrSrcUrl xmlns:a1611="http://schemas.microsoft.com/office/drawing/2016/11/main" xmlns="" r:id="rId3"/>
              </a:ext>
            </a:extLst>
          </a:blip>
          <a:stretch>
            <a:fillRect/>
          </a:stretch>
        </p:blipFill>
        <p:spPr>
          <a:xfrm>
            <a:off x="691152" y="2792036"/>
            <a:ext cx="4844508" cy="3377705"/>
          </a:xfrm>
        </p:spPr>
      </p:pic>
      <p:sp>
        <p:nvSpPr>
          <p:cNvPr id="4" name="Content Placeholder 3">
            <a:extLst>
              <a:ext uri="{FF2B5EF4-FFF2-40B4-BE49-F238E27FC236}">
                <a16:creationId xmlns:a16="http://schemas.microsoft.com/office/drawing/2014/main" xmlns="" id="{0734B568-5501-4B07-9C6C-6C420EEE061D}"/>
              </a:ext>
            </a:extLst>
          </p:cNvPr>
          <p:cNvSpPr>
            <a:spLocks noGrp="1"/>
          </p:cNvSpPr>
          <p:nvPr>
            <p:ph sz="half" idx="2"/>
          </p:nvPr>
        </p:nvSpPr>
        <p:spPr>
          <a:xfrm>
            <a:off x="5797485" y="2477386"/>
            <a:ext cx="5778819" cy="4196791"/>
          </a:xfrm>
        </p:spPr>
        <p:txBody>
          <a:bodyPr>
            <a:normAutofit/>
          </a:bodyPr>
          <a:lstStyle/>
          <a:p>
            <a:pPr marL="0" indent="0">
              <a:buNone/>
            </a:pPr>
            <a:r>
              <a:rPr lang="es-AR" dirty="0">
                <a:latin typeface="Baskerville Old Face" panose="02020602080505020303" pitchFamily="18" charset="0"/>
              </a:rPr>
              <a:t>Las agencias de viajes, sea en función de mediadora o en su función organizacional, deben:</a:t>
            </a:r>
          </a:p>
          <a:p>
            <a:r>
              <a:rPr lang="es-AR" dirty="0">
                <a:latin typeface="Baskerville Old Face" panose="02020602080505020303" pitchFamily="18" charset="0"/>
              </a:rPr>
              <a:t>Registrar sus bases de datos</a:t>
            </a:r>
          </a:p>
          <a:p>
            <a:r>
              <a:rPr lang="es-AR" dirty="0">
                <a:latin typeface="Baskerville Old Face" panose="02020602080505020303" pitchFamily="18" charset="0"/>
              </a:rPr>
              <a:t>Mantenerlas actualizadas</a:t>
            </a:r>
          </a:p>
          <a:p>
            <a:r>
              <a:rPr lang="es-AR" dirty="0">
                <a:latin typeface="Baskerville Old Face" panose="02020602080505020303" pitchFamily="18" charset="0"/>
              </a:rPr>
              <a:t>Descartar datos innecesarios</a:t>
            </a:r>
          </a:p>
          <a:p>
            <a:r>
              <a:rPr lang="es-AR" dirty="0">
                <a:latin typeface="Baskerville Old Face" panose="02020602080505020303" pitchFamily="18" charset="0"/>
              </a:rPr>
              <a:t>Notificar sobre la utilización de cookies y pop ups</a:t>
            </a:r>
          </a:p>
          <a:p>
            <a:r>
              <a:rPr lang="es-AR" dirty="0">
                <a:latin typeface="Baskerville Old Face" panose="02020602080505020303" pitchFamily="18" charset="0"/>
              </a:rPr>
              <a:t>Informar políticas de privacidad y no violar la confidencialidad de los datos aportados</a:t>
            </a:r>
          </a:p>
          <a:p>
            <a:r>
              <a:rPr lang="es-AR" dirty="0">
                <a:latin typeface="Baskerville Old Face" panose="02020602080505020303" pitchFamily="18" charset="0"/>
              </a:rPr>
              <a:t>Utilizar la tecnología para procesos de fidelización: gestionar contactos, segmentar envío de correos, gestionar acciones de marketing, y automatizar procesos de resolución de conflictos o incidencias.</a:t>
            </a:r>
          </a:p>
        </p:txBody>
      </p:sp>
      <p:sp>
        <p:nvSpPr>
          <p:cNvPr id="6" name="5 Marcador de pie de página"/>
          <p:cNvSpPr>
            <a:spLocks noGrp="1"/>
          </p:cNvSpPr>
          <p:nvPr>
            <p:ph type="ftr" sz="quarter" idx="11"/>
          </p:nvPr>
        </p:nvSpPr>
        <p:spPr/>
        <p:txBody>
          <a:bodyPr/>
          <a:lstStyle/>
          <a:p>
            <a:r>
              <a:rPr lang="en-US" dirty="0"/>
              <a:t>Dra Sandra  S. Arcos Valcárcel</a:t>
            </a:r>
          </a:p>
        </p:txBody>
      </p:sp>
    </p:spTree>
    <p:extLst>
      <p:ext uri="{BB962C8B-B14F-4D97-AF65-F5344CB8AC3E}">
        <p14:creationId xmlns:p14="http://schemas.microsoft.com/office/powerpoint/2010/main" xmlns="" val="327740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2DF1B-E13E-4497-A357-C20443376EFB}"/>
              </a:ext>
            </a:extLst>
          </p:cNvPr>
          <p:cNvSpPr>
            <a:spLocks noGrp="1"/>
          </p:cNvSpPr>
          <p:nvPr>
            <p:ph type="title"/>
          </p:nvPr>
        </p:nvSpPr>
        <p:spPr>
          <a:xfrm>
            <a:off x="1154954" y="947919"/>
            <a:ext cx="8761413" cy="822241"/>
          </a:xfrm>
        </p:spPr>
        <p:txBody>
          <a:bodyPr/>
          <a:lstStyle/>
          <a:p>
            <a:pPr algn="ctr"/>
            <a:r>
              <a:rPr lang="es-AR" sz="3200" dirty="0">
                <a:latin typeface="Engravers MT" panose="02090707080505020304" pitchFamily="18" charset="0"/>
                <a:cs typeface="Helvetica" panose="020B0604020202020204" pitchFamily="34" charset="0"/>
              </a:rPr>
              <a:t>¿Qué es el Big Data?</a:t>
            </a:r>
          </a:p>
        </p:txBody>
      </p:sp>
      <p:sp>
        <p:nvSpPr>
          <p:cNvPr id="3" name="Content Placeholder 2">
            <a:extLst>
              <a:ext uri="{FF2B5EF4-FFF2-40B4-BE49-F238E27FC236}">
                <a16:creationId xmlns:a16="http://schemas.microsoft.com/office/drawing/2014/main" xmlns="" id="{6F999753-38F0-439C-BB74-A7C1D863E783}"/>
              </a:ext>
            </a:extLst>
          </p:cNvPr>
          <p:cNvSpPr>
            <a:spLocks noGrp="1"/>
          </p:cNvSpPr>
          <p:nvPr>
            <p:ph idx="1"/>
          </p:nvPr>
        </p:nvSpPr>
        <p:spPr>
          <a:xfrm>
            <a:off x="384048" y="2432304"/>
            <a:ext cx="11267482" cy="3647986"/>
          </a:xfrm>
        </p:spPr>
        <p:txBody>
          <a:bodyPr>
            <a:normAutofit/>
          </a:bodyPr>
          <a:lstStyle/>
          <a:p>
            <a:pPr algn="just"/>
            <a:r>
              <a:rPr lang="es-AR" dirty="0">
                <a:latin typeface="Baskerville Old Face" panose="02020602080505020303" pitchFamily="18" charset="0"/>
              </a:rPr>
              <a:t>Conjunto de </a:t>
            </a:r>
            <a:r>
              <a:rPr lang="es-AR" sz="2000" b="1" dirty="0">
                <a:latin typeface="Baskerville Old Face" panose="02020602080505020303" pitchFamily="18" charset="0"/>
              </a:rPr>
              <a:t>datos masivos generalmente de gran variedad y diversidad</a:t>
            </a:r>
            <a:r>
              <a:rPr lang="es-AR" dirty="0">
                <a:latin typeface="Baskerville Old Face" panose="02020602080505020303" pitchFamily="18" charset="0"/>
              </a:rPr>
              <a:t>, -generados a través de la red- que demandan nuevas formas de procesamiento y que inciden en la toma de decisiones y en la optimización de procesos. Incluye, entre otros, comentarios de blogs, libros y artículos digitales, imágenes, datos de transacciones mediante sistemas de pago electrónico, etc.  </a:t>
            </a:r>
          </a:p>
          <a:p>
            <a:pPr algn="just"/>
            <a:r>
              <a:rPr lang="es-AR" dirty="0">
                <a:latin typeface="Baskerville Old Face" panose="02020602080505020303" pitchFamily="18" charset="0"/>
              </a:rPr>
              <a:t>Su </a:t>
            </a:r>
            <a:r>
              <a:rPr lang="es-AR" sz="2000" b="1" dirty="0">
                <a:latin typeface="Baskerville Old Face" panose="02020602080505020303" pitchFamily="18" charset="0"/>
              </a:rPr>
              <a:t>uso inteligente </a:t>
            </a:r>
            <a:r>
              <a:rPr lang="es-AR" dirty="0">
                <a:latin typeface="Baskerville Old Face" panose="02020602080505020303" pitchFamily="18" charset="0"/>
              </a:rPr>
              <a:t>generará </a:t>
            </a:r>
            <a:r>
              <a:rPr lang="es-AR" sz="2000" b="1" dirty="0">
                <a:latin typeface="Baskerville Old Face" panose="02020602080505020303" pitchFamily="18" charset="0"/>
              </a:rPr>
              <a:t>oportunidades</a:t>
            </a:r>
            <a:r>
              <a:rPr lang="es-AR" dirty="0">
                <a:latin typeface="Baskerville Old Face" panose="02020602080505020303" pitchFamily="18" charset="0"/>
              </a:rPr>
              <a:t> a sectores tradicionales de la actividad económica y social, v.gr. transporte, salud, educación, agroindustria, seguridad, y transformará las industrias de servicios, como el turismo.</a:t>
            </a:r>
          </a:p>
          <a:p>
            <a:pPr algn="just"/>
            <a:r>
              <a:rPr lang="es-AR" dirty="0">
                <a:latin typeface="Baskerville Old Face" panose="02020602080505020303" pitchFamily="18" charset="0"/>
              </a:rPr>
              <a:t>Creación del Observatorio Nacional de Big Data, en Argentina</a:t>
            </a:r>
            <a:r>
              <a:rPr lang="es-AR" dirty="0">
                <a:solidFill>
                  <a:schemeClr val="tx1"/>
                </a:solidFill>
                <a:latin typeface="Baskerville Old Face" panose="02020602080505020303" pitchFamily="18" charset="0"/>
              </a:rPr>
              <a:t>.</a:t>
            </a:r>
            <a:endParaRPr lang="es-AR" dirty="0">
              <a:latin typeface="Baskerville Old Face" panose="02020602080505020303" pitchFamily="18" charset="0"/>
            </a:endParaRPr>
          </a:p>
          <a:p>
            <a:pPr algn="just"/>
            <a:r>
              <a:rPr lang="es-AR" dirty="0">
                <a:latin typeface="Baskerville Old Face" panose="02020602080505020303" pitchFamily="18" charset="0"/>
              </a:rPr>
              <a:t>Las implicancias de la ley </a:t>
            </a:r>
            <a:r>
              <a:rPr lang="es-AR" dirty="0" err="1">
                <a:latin typeface="Baskerville Old Face" panose="02020602080505020303" pitchFamily="18" charset="0"/>
              </a:rPr>
              <a:t>N°</a:t>
            </a:r>
            <a:r>
              <a:rPr lang="es-AR" dirty="0">
                <a:latin typeface="Baskerville Old Face" panose="02020602080505020303" pitchFamily="18" charset="0"/>
              </a:rPr>
              <a:t> 25.326  resultan de vitales.</a:t>
            </a:r>
          </a:p>
          <a:p>
            <a:endParaRPr lang="es-AR" sz="1600" dirty="0"/>
          </a:p>
        </p:txBody>
      </p:sp>
      <p:pic>
        <p:nvPicPr>
          <p:cNvPr id="4" name="Picture 3" descr="Imagen relacionada">
            <a:extLst>
              <a:ext uri="{FF2B5EF4-FFF2-40B4-BE49-F238E27FC236}">
                <a16:creationId xmlns:a16="http://schemas.microsoft.com/office/drawing/2014/main" xmlns="" id="{FE1B6804-060A-4AF0-9F8F-F32C66B0ED5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12864" y="4434841"/>
            <a:ext cx="4608576" cy="216712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Marcador de pie de página"/>
          <p:cNvSpPr>
            <a:spLocks noGrp="1"/>
          </p:cNvSpPr>
          <p:nvPr>
            <p:ph type="ftr" sz="quarter" idx="11"/>
          </p:nvPr>
        </p:nvSpPr>
        <p:spPr/>
        <p:txBody>
          <a:bodyPr/>
          <a:lstStyle/>
          <a:p>
            <a:r>
              <a:rPr lang="en-US" dirty="0"/>
              <a:t>Dra Sandra S. Arcos Valcárcel</a:t>
            </a:r>
          </a:p>
        </p:txBody>
      </p:sp>
    </p:spTree>
    <p:extLst>
      <p:ext uri="{BB962C8B-B14F-4D97-AF65-F5344CB8AC3E}">
        <p14:creationId xmlns:p14="http://schemas.microsoft.com/office/powerpoint/2010/main" xmlns="" val="374652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CFA5B-93B8-494D-A318-F20333EF0884}"/>
              </a:ext>
            </a:extLst>
          </p:cNvPr>
          <p:cNvSpPr>
            <a:spLocks noGrp="1"/>
          </p:cNvSpPr>
          <p:nvPr>
            <p:ph type="title"/>
          </p:nvPr>
        </p:nvSpPr>
        <p:spPr>
          <a:xfrm>
            <a:off x="5404104" y="493776"/>
            <a:ext cx="4937760" cy="1570694"/>
          </a:xfrm>
        </p:spPr>
        <p:txBody>
          <a:bodyPr/>
          <a:lstStyle/>
          <a:p>
            <a:r>
              <a:rPr lang="es-AR" dirty="0">
                <a:solidFill>
                  <a:schemeClr val="tx2"/>
                </a:solidFill>
                <a:latin typeface="Engravers MT" panose="02090707080505020304" pitchFamily="18" charset="0"/>
              </a:rPr>
              <a:t>Qué ofrece el </a:t>
            </a:r>
            <a:r>
              <a:rPr lang="es-AR" b="1" dirty="0">
                <a:solidFill>
                  <a:schemeClr val="tx2"/>
                </a:solidFill>
                <a:latin typeface="Engravers MT" panose="02090707080505020304" pitchFamily="18" charset="0"/>
              </a:rPr>
              <a:t>Big data</a:t>
            </a:r>
            <a:r>
              <a:rPr lang="es-AR" dirty="0">
                <a:solidFill>
                  <a:schemeClr val="tx2"/>
                </a:solidFill>
                <a:latin typeface="Engravers MT" panose="02090707080505020304" pitchFamily="18" charset="0"/>
              </a:rPr>
              <a:t> para las empresas de turismo?</a:t>
            </a:r>
          </a:p>
        </p:txBody>
      </p:sp>
      <p:sp>
        <p:nvSpPr>
          <p:cNvPr id="4" name="Text Placeholder 3">
            <a:extLst>
              <a:ext uri="{FF2B5EF4-FFF2-40B4-BE49-F238E27FC236}">
                <a16:creationId xmlns:a16="http://schemas.microsoft.com/office/drawing/2014/main" xmlns="" id="{A890DB16-480A-4B38-84B8-50685D7AF661}"/>
              </a:ext>
            </a:extLst>
          </p:cNvPr>
          <p:cNvSpPr>
            <a:spLocks noGrp="1"/>
          </p:cNvSpPr>
          <p:nvPr>
            <p:ph type="body" sz="half" idx="2"/>
          </p:nvPr>
        </p:nvSpPr>
        <p:spPr>
          <a:xfrm>
            <a:off x="5477256" y="2413262"/>
            <a:ext cx="5660136" cy="3751868"/>
          </a:xfrm>
        </p:spPr>
        <p:txBody>
          <a:bodyPr>
            <a:normAutofit fontScale="92500" lnSpcReduction="10000"/>
          </a:bodyPr>
          <a:lstStyle/>
          <a:p>
            <a:pPr marL="285750" indent="-285750">
              <a:buFont typeface="Wingdings" panose="05000000000000000000" pitchFamily="2" charset="2"/>
              <a:buChar char="ü"/>
            </a:pPr>
            <a:r>
              <a:rPr lang="es-AR" sz="2000" b="1" dirty="0">
                <a:latin typeface="Baskerville Old Face" panose="02020602080505020303" pitchFamily="18" charset="0"/>
              </a:rPr>
              <a:t>Oportunidades de negocio (información en tiempo real sobre los usuarios) y análisis predictivo de la conducta del viajero, segmenta públicos</a:t>
            </a:r>
          </a:p>
          <a:p>
            <a:pPr marL="285750" indent="-285750">
              <a:buFont typeface="Wingdings" panose="05000000000000000000" pitchFamily="2" charset="2"/>
              <a:buChar char="ü"/>
            </a:pPr>
            <a:r>
              <a:rPr lang="es-AR" sz="2000" b="1" dirty="0">
                <a:latin typeface="Baskerville Old Face" panose="02020602080505020303" pitchFamily="18" charset="0"/>
              </a:rPr>
              <a:t>Macrodatos de la actividad electrónica de los turistas (radiografía del comportamiento)</a:t>
            </a:r>
          </a:p>
          <a:p>
            <a:pPr marL="285750" indent="-285750">
              <a:buFont typeface="Wingdings" panose="05000000000000000000" pitchFamily="2" charset="2"/>
              <a:buChar char="ü"/>
            </a:pPr>
            <a:r>
              <a:rPr lang="es-AR" sz="2000" b="1" dirty="0">
                <a:latin typeface="Baskerville Old Face" panose="02020602080505020303" pitchFamily="18" charset="0"/>
              </a:rPr>
              <a:t>Conocimiento de parámetros clave: preferencias de destinos, lugares para pernocte, nivel de gasto por categorías de turistas</a:t>
            </a:r>
          </a:p>
          <a:p>
            <a:pPr marL="285750" indent="-285750">
              <a:buFont typeface="Wingdings" panose="05000000000000000000" pitchFamily="2" charset="2"/>
              <a:buChar char="ü"/>
            </a:pPr>
            <a:r>
              <a:rPr lang="es-AR" sz="2000" b="1" dirty="0">
                <a:latin typeface="Baskerville Old Face" panose="02020602080505020303" pitchFamily="18" charset="0"/>
              </a:rPr>
              <a:t>Fidelización de pasajeros y personalización de producto</a:t>
            </a:r>
          </a:p>
          <a:p>
            <a:pPr marL="285750" indent="-285750">
              <a:buFont typeface="Wingdings" panose="05000000000000000000" pitchFamily="2" charset="2"/>
              <a:buChar char="ü"/>
            </a:pPr>
            <a:r>
              <a:rPr lang="es-AR" sz="2000" b="1" dirty="0">
                <a:latin typeface="Baskerville Old Face" panose="02020602080505020303" pitchFamily="18" charset="0"/>
              </a:rPr>
              <a:t>Virtualización de la atención al cliente y pagos inmediatos</a:t>
            </a:r>
          </a:p>
          <a:p>
            <a:pPr marL="285750" indent="-285750">
              <a:buFont typeface="Wingdings" panose="05000000000000000000" pitchFamily="2" charset="2"/>
              <a:buChar char="ü"/>
            </a:pPr>
            <a:endParaRPr lang="es-AR" sz="1600" b="1" dirty="0">
              <a:effectLst>
                <a:outerShdw blurRad="38100" dist="38100" dir="2700000" algn="tl">
                  <a:srgbClr val="000000">
                    <a:alpha val="43137"/>
                  </a:srgbClr>
                </a:outerShdw>
              </a:effectLst>
              <a:latin typeface="Baskerville Old Face" panose="02020602080505020303" pitchFamily="18" charset="0"/>
            </a:endParaRPr>
          </a:p>
          <a:p>
            <a:pPr marL="285750" indent="-285750">
              <a:buFont typeface="Wingdings" panose="05000000000000000000" pitchFamily="2" charset="2"/>
              <a:buChar char="ü"/>
            </a:pPr>
            <a:endParaRPr lang="es-AR" sz="1600" b="1" dirty="0">
              <a:effectLst>
                <a:outerShdw blurRad="38100" dist="38100" dir="2700000" algn="tl">
                  <a:srgbClr val="000000">
                    <a:alpha val="43137"/>
                  </a:srgbClr>
                </a:outerShdw>
              </a:effectLst>
            </a:endParaRPr>
          </a:p>
          <a:p>
            <a:pPr marL="285750" indent="-285750">
              <a:buFont typeface="Wingdings" panose="05000000000000000000" pitchFamily="2" charset="2"/>
              <a:buChar char="ü"/>
            </a:pPr>
            <a:endParaRPr lang="es-AR" dirty="0"/>
          </a:p>
        </p:txBody>
      </p:sp>
      <p:pic>
        <p:nvPicPr>
          <p:cNvPr id="7" name="Content Placeholder 6" descr="Imagen relacionada">
            <a:extLst>
              <a:ext uri="{FF2B5EF4-FFF2-40B4-BE49-F238E27FC236}">
                <a16:creationId xmlns:a16="http://schemas.microsoft.com/office/drawing/2014/main" xmlns="" id="{D56C763E-F99F-4E52-8A31-4030C97F2308}"/>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42417" y="1659555"/>
            <a:ext cx="3058243" cy="371215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Marcador de pie de página"/>
          <p:cNvSpPr>
            <a:spLocks noGrp="1"/>
          </p:cNvSpPr>
          <p:nvPr>
            <p:ph type="ftr" sz="quarter" idx="11"/>
          </p:nvPr>
        </p:nvSpPr>
        <p:spPr/>
        <p:txBody>
          <a:bodyPr/>
          <a:lstStyle/>
          <a:p>
            <a:r>
              <a:rPr lang="en-US" dirty="0"/>
              <a:t>Dra Sandra  S. Arcos Valcárcel</a:t>
            </a:r>
          </a:p>
        </p:txBody>
      </p:sp>
    </p:spTree>
    <p:extLst>
      <p:ext uri="{BB962C8B-B14F-4D97-AF65-F5344CB8AC3E}">
        <p14:creationId xmlns:p14="http://schemas.microsoft.com/office/powerpoint/2010/main" xmlns="" val="287254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31DAF-DE20-41DB-916F-020D64A3A779}"/>
              </a:ext>
            </a:extLst>
          </p:cNvPr>
          <p:cNvSpPr>
            <a:spLocks noGrp="1"/>
          </p:cNvSpPr>
          <p:nvPr>
            <p:ph type="ctrTitle"/>
          </p:nvPr>
        </p:nvSpPr>
        <p:spPr>
          <a:xfrm>
            <a:off x="993716" y="846474"/>
            <a:ext cx="9310489" cy="825010"/>
          </a:xfrm>
        </p:spPr>
        <p:txBody>
          <a:bodyPr/>
          <a:lstStyle/>
          <a:p>
            <a:r>
              <a:rPr lang="es-AR" sz="2400" dirty="0">
                <a:latin typeface="Engravers MT" panose="02090707080505020304" pitchFamily="18" charset="0"/>
              </a:rPr>
              <a:t>DESAFIOS en el desarrollo del </a:t>
            </a:r>
            <a:r>
              <a:rPr lang="es-AR" sz="2400" i="1" dirty="0">
                <a:latin typeface="Engravers MT" panose="02090707080505020304" pitchFamily="18" charset="0"/>
              </a:rPr>
              <a:t>Big Data</a:t>
            </a:r>
            <a:endParaRPr lang="es-AR" sz="2500" i="1" dirty="0">
              <a:latin typeface="Engravers MT" panose="02090707080505020304" pitchFamily="18" charset="0"/>
            </a:endParaRPr>
          </a:p>
        </p:txBody>
      </p:sp>
      <p:sp>
        <p:nvSpPr>
          <p:cNvPr id="3" name="Subtitle 2">
            <a:extLst>
              <a:ext uri="{FF2B5EF4-FFF2-40B4-BE49-F238E27FC236}">
                <a16:creationId xmlns:a16="http://schemas.microsoft.com/office/drawing/2014/main" xmlns="" id="{AA36FF2D-30F2-41A4-B9CD-8B7AD67372E1}"/>
              </a:ext>
            </a:extLst>
          </p:cNvPr>
          <p:cNvSpPr>
            <a:spLocks noGrp="1"/>
          </p:cNvSpPr>
          <p:nvPr>
            <p:ph type="subTitle" idx="1"/>
          </p:nvPr>
        </p:nvSpPr>
        <p:spPr>
          <a:xfrm>
            <a:off x="923828" y="2123769"/>
            <a:ext cx="19543500" cy="4021694"/>
          </a:xfrm>
        </p:spPr>
        <p:txBody>
          <a:bodyPr>
            <a:normAutofit/>
          </a:bodyPr>
          <a:lstStyle/>
          <a:p>
            <a:pPr marL="285750" indent="-285750">
              <a:buFont typeface="Wingdings" panose="05000000000000000000" pitchFamily="2" charset="2"/>
              <a:buChar char="§"/>
            </a:pPr>
            <a:r>
              <a:rPr lang="es-AR" b="1" dirty="0">
                <a:latin typeface="Baskerville Old Face" panose="02020602080505020303" pitchFamily="18" charset="0"/>
              </a:rPr>
              <a:t>TRANSFORMACIÓN EN LA ECONOMÍA</a:t>
            </a:r>
            <a:r>
              <a:rPr lang="es-AR" dirty="0">
                <a:latin typeface="Baskerville Old Face" panose="02020602080505020303" pitchFamily="18" charset="0"/>
              </a:rPr>
              <a:t> </a:t>
            </a:r>
          </a:p>
          <a:p>
            <a:r>
              <a:rPr lang="es-AR" dirty="0">
                <a:solidFill>
                  <a:schemeClr val="tx1">
                    <a:lumMod val="75000"/>
                    <a:lumOff val="25000"/>
                  </a:schemeClr>
                </a:solidFill>
                <a:latin typeface="Baskerville Old Face" panose="02020602080505020303" pitchFamily="18" charset="0"/>
              </a:rPr>
              <a:t>(COMPORTAMIENTO PREDICTIVO)</a:t>
            </a:r>
          </a:p>
          <a:p>
            <a:pPr marL="285750" indent="-285750">
              <a:buFont typeface="Wingdings" panose="05000000000000000000" pitchFamily="2" charset="2"/>
              <a:buChar char="§"/>
            </a:pPr>
            <a:r>
              <a:rPr lang="es-AR" b="1" dirty="0">
                <a:latin typeface="Baskerville Old Face" panose="02020602080505020303" pitchFamily="18" charset="0"/>
              </a:rPr>
              <a:t>Seguridad de los datos Y ENTRECRUZAMIENTO </a:t>
            </a:r>
          </a:p>
          <a:p>
            <a:r>
              <a:rPr lang="es-AR" dirty="0">
                <a:solidFill>
                  <a:schemeClr val="tx1">
                    <a:lumMod val="75000"/>
                    <a:lumOff val="25000"/>
                  </a:schemeClr>
                </a:solidFill>
                <a:latin typeface="Baskerville Old Face" panose="02020602080505020303" pitchFamily="18" charset="0"/>
              </a:rPr>
              <a:t>(DETECCION DE FRAUDES)</a:t>
            </a:r>
          </a:p>
          <a:p>
            <a:pPr marL="285750" indent="-285750">
              <a:buFont typeface="Wingdings" panose="05000000000000000000" pitchFamily="2" charset="2"/>
              <a:buChar char="§"/>
            </a:pPr>
            <a:r>
              <a:rPr lang="es-AR" b="1" dirty="0">
                <a:latin typeface="Baskerville Old Face" panose="02020602080505020303" pitchFamily="18" charset="0"/>
              </a:rPr>
              <a:t>Cuestiones legales relativas A la privacidad </a:t>
            </a:r>
          </a:p>
          <a:p>
            <a:r>
              <a:rPr lang="es-AR" dirty="0">
                <a:solidFill>
                  <a:schemeClr val="tx1">
                    <a:lumMod val="75000"/>
                    <a:lumOff val="25000"/>
                  </a:schemeClr>
                </a:solidFill>
                <a:latin typeface="Baskerville Old Face" panose="02020602080505020303" pitchFamily="18" charset="0"/>
              </a:rPr>
              <a:t>(ADECUADO USO DE LA INFORMACION)</a:t>
            </a:r>
          </a:p>
          <a:p>
            <a:pPr marL="285750" indent="-285750">
              <a:buFont typeface="Wingdings" panose="05000000000000000000" pitchFamily="2" charset="2"/>
              <a:buChar char="§"/>
            </a:pPr>
            <a:r>
              <a:rPr lang="es-AR" b="1" dirty="0" err="1">
                <a:latin typeface="Baskerville Old Face" panose="02020602080505020303" pitchFamily="18" charset="0"/>
              </a:rPr>
              <a:t>Descontextualizacion</a:t>
            </a:r>
            <a:r>
              <a:rPr lang="es-AR" b="1" dirty="0">
                <a:latin typeface="Baskerville Old Face" panose="02020602080505020303" pitchFamily="18" charset="0"/>
              </a:rPr>
              <a:t> de datos </a:t>
            </a:r>
          </a:p>
          <a:p>
            <a:r>
              <a:rPr lang="es-AR" dirty="0">
                <a:solidFill>
                  <a:schemeClr val="tx1">
                    <a:lumMod val="75000"/>
                    <a:lumOff val="25000"/>
                  </a:schemeClr>
                </a:solidFill>
                <a:latin typeface="Baskerville Old Face" panose="02020602080505020303" pitchFamily="18" charset="0"/>
              </a:rPr>
              <a:t>(transparencia y respeto por la privacidad)</a:t>
            </a:r>
          </a:p>
          <a:p>
            <a:pPr marL="285750" indent="-285750">
              <a:buFont typeface="Wingdings" panose="05000000000000000000" pitchFamily="2" charset="2"/>
              <a:buChar char="§"/>
            </a:pPr>
            <a:r>
              <a:rPr lang="es-AR" b="1" dirty="0">
                <a:latin typeface="Baskerville Old Face" panose="02020602080505020303" pitchFamily="18" charset="0"/>
              </a:rPr>
              <a:t>ANONIMIZACION </a:t>
            </a:r>
          </a:p>
          <a:p>
            <a:pPr marL="285750" indent="-285750">
              <a:buFont typeface="Wingdings" panose="05000000000000000000" pitchFamily="2" charset="2"/>
              <a:buChar char="§"/>
            </a:pPr>
            <a:r>
              <a:rPr lang="es-AR" b="1" dirty="0">
                <a:latin typeface="Baskerville Old Face" panose="02020602080505020303" pitchFamily="18" charset="0"/>
              </a:rPr>
              <a:t>FISCALIZAZIÓN DEL ESTADO (AGENCIAS DE VIAJES)</a:t>
            </a:r>
          </a:p>
          <a:p>
            <a:endParaRPr lang="es-AR" b="1" dirty="0"/>
          </a:p>
          <a:p>
            <a:pPr marL="285750" indent="-285750">
              <a:buFont typeface="Wingdings" panose="05000000000000000000" pitchFamily="2" charset="2"/>
              <a:buChar char="§"/>
            </a:pPr>
            <a:endParaRPr lang="es-AR" dirty="0"/>
          </a:p>
          <a:p>
            <a:pPr marL="285750" indent="-285750">
              <a:buFont typeface="Wingdings" panose="05000000000000000000" pitchFamily="2" charset="2"/>
              <a:buChar char="§"/>
            </a:pPr>
            <a:endParaRPr lang="es-AR" dirty="0"/>
          </a:p>
          <a:p>
            <a:endParaRPr lang="es-AR" dirty="0"/>
          </a:p>
          <a:p>
            <a:endParaRPr lang="es-AR" dirty="0"/>
          </a:p>
          <a:p>
            <a:pPr marL="285750" indent="-285750">
              <a:buFont typeface="Wingdings" panose="05000000000000000000" pitchFamily="2" charset="2"/>
              <a:buChar char="§"/>
            </a:pPr>
            <a:endParaRPr lang="es-AR" dirty="0"/>
          </a:p>
        </p:txBody>
      </p:sp>
      <p:pic>
        <p:nvPicPr>
          <p:cNvPr id="4100" name="Picture 4" descr="Imagen relacionada">
            <a:extLst>
              <a:ext uri="{FF2B5EF4-FFF2-40B4-BE49-F238E27FC236}">
                <a16:creationId xmlns:a16="http://schemas.microsoft.com/office/drawing/2014/main" xmlns="" id="{F1D5C869-12D3-4725-9D66-D5C5C090073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97344" y="2123769"/>
            <a:ext cx="3631230" cy="38999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995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10BDB-D237-4118-9AC5-89170C433774}"/>
              </a:ext>
            </a:extLst>
          </p:cNvPr>
          <p:cNvSpPr>
            <a:spLocks noGrp="1"/>
          </p:cNvSpPr>
          <p:nvPr>
            <p:ph type="title"/>
          </p:nvPr>
        </p:nvSpPr>
        <p:spPr>
          <a:xfrm>
            <a:off x="2026762" y="716437"/>
            <a:ext cx="7918515" cy="1112363"/>
          </a:xfrm>
        </p:spPr>
        <p:txBody>
          <a:bodyPr/>
          <a:lstStyle/>
          <a:p>
            <a:pPr algn="ctr"/>
            <a:r>
              <a:rPr lang="es-AR" sz="2800" dirty="0">
                <a:latin typeface="Engravers MT" panose="02090707080505020304" pitchFamily="18" charset="0"/>
              </a:rPr>
              <a:t>Reglamentos 2016/679 -  680 y 681 del Parlamento Europeo</a:t>
            </a:r>
          </a:p>
        </p:txBody>
      </p:sp>
      <p:sp>
        <p:nvSpPr>
          <p:cNvPr id="6" name="TextBox 5">
            <a:extLst>
              <a:ext uri="{FF2B5EF4-FFF2-40B4-BE49-F238E27FC236}">
                <a16:creationId xmlns:a16="http://schemas.microsoft.com/office/drawing/2014/main" xmlns="" id="{5FDCDCB7-2C9A-4A2D-AD46-0EBF391A204C}"/>
              </a:ext>
            </a:extLst>
          </p:cNvPr>
          <p:cNvSpPr txBox="1"/>
          <p:nvPr/>
        </p:nvSpPr>
        <p:spPr>
          <a:xfrm>
            <a:off x="499622" y="2395727"/>
            <a:ext cx="8889474" cy="4832092"/>
          </a:xfrm>
          <a:prstGeom prst="rect">
            <a:avLst/>
          </a:prstGeom>
          <a:noFill/>
        </p:spPr>
        <p:txBody>
          <a:bodyPr wrap="square" rtlCol="0">
            <a:spAutoFit/>
          </a:bodyPr>
          <a:lstStyle/>
          <a:p>
            <a:pPr marL="342900" indent="-342900" algn="just">
              <a:buFont typeface="Wingdings" panose="05000000000000000000" pitchFamily="2" charset="2"/>
              <a:buChar char="Ø"/>
            </a:pPr>
            <a:r>
              <a:rPr lang="es-AR" dirty="0">
                <a:latin typeface="Baskerville Old Face" panose="02020602080505020303" pitchFamily="18" charset="0"/>
              </a:rPr>
              <a:t>Protección de personas físicas, principalmente menores, respecto del tratamiento de los datos personales y libre circulación de datos en la UE. No aplica a personas fallecidas. </a:t>
            </a:r>
          </a:p>
          <a:p>
            <a:pPr marL="342900" indent="-342900" algn="just">
              <a:buFont typeface="Wingdings" panose="05000000000000000000" pitchFamily="2" charset="2"/>
              <a:buChar char="Ø"/>
            </a:pPr>
            <a:r>
              <a:rPr lang="es-AR" dirty="0">
                <a:latin typeface="Baskerville Old Face" panose="02020602080505020303" pitchFamily="18" charset="0"/>
              </a:rPr>
              <a:t>Principio de la minimización de datos: sólo recoger los indispensables y de transparencia de la información. </a:t>
            </a:r>
          </a:p>
          <a:p>
            <a:pPr marL="342900" indent="-342900" algn="just">
              <a:buFont typeface="Wingdings" panose="05000000000000000000" pitchFamily="2" charset="2"/>
              <a:buChar char="Ø"/>
            </a:pPr>
            <a:r>
              <a:rPr lang="es-AR" dirty="0">
                <a:latin typeface="Baskerville Old Face" panose="02020602080505020303" pitchFamily="18" charset="0"/>
              </a:rPr>
              <a:t>Establece distintas subcategorías de datos sensibles (biométricos, genéticos y relativos a la salud).</a:t>
            </a:r>
          </a:p>
          <a:p>
            <a:pPr marL="342900" indent="-342900" algn="just">
              <a:buFont typeface="Wingdings" panose="05000000000000000000" pitchFamily="2" charset="2"/>
              <a:buChar char="Ø"/>
            </a:pPr>
            <a:r>
              <a:rPr lang="es-AR" dirty="0">
                <a:latin typeface="Baskerville Old Face" panose="02020602080505020303" pitchFamily="18" charset="0"/>
              </a:rPr>
              <a:t>Estados miembro deben promover a crear mecanismos de certificación en materia de protección y transferencia internacional de datos.</a:t>
            </a:r>
          </a:p>
          <a:p>
            <a:pPr marL="342900" indent="-342900" algn="just">
              <a:buFont typeface="Wingdings" panose="05000000000000000000" pitchFamily="2" charset="2"/>
              <a:buChar char="Ø"/>
            </a:pPr>
            <a:r>
              <a:rPr lang="es-AR" dirty="0">
                <a:latin typeface="Baskerville Old Face" panose="02020602080505020303" pitchFamily="18" charset="0"/>
              </a:rPr>
              <a:t>Las autoridades de los países de la UE tienen libertad para detectar, investigar y enjuiciar por la comisión de infracciones y delitos penales relacionados con las amenazas a la seguridad pública.</a:t>
            </a:r>
          </a:p>
          <a:p>
            <a:pPr marL="342900" indent="-342900" algn="just">
              <a:buFont typeface="Wingdings" panose="05000000000000000000" pitchFamily="2" charset="2"/>
              <a:buChar char="Ø"/>
            </a:pPr>
            <a:r>
              <a:rPr lang="es-AR" dirty="0">
                <a:latin typeface="Baskerville Old Face" panose="02020602080505020303" pitchFamily="18" charset="0"/>
              </a:rPr>
              <a:t>El tratamiento de datos personales con fines periodísticos, académico o artístico debe estar sujeto a excepciones.</a:t>
            </a:r>
          </a:p>
          <a:p>
            <a:pPr marL="342900" indent="-342900" algn="just">
              <a:buFont typeface="Wingdings" panose="05000000000000000000" pitchFamily="2" charset="2"/>
              <a:buChar char="Ø"/>
            </a:pPr>
            <a:r>
              <a:rPr lang="es-AR" dirty="0">
                <a:latin typeface="Baskerville Old Face" panose="02020602080505020303" pitchFamily="18" charset="0"/>
              </a:rPr>
              <a:t>Acuerdo PNR sobre el registro de nombre de pasajeros, para detección de delitos de terrorismo.</a:t>
            </a:r>
          </a:p>
          <a:p>
            <a:pPr marL="342900" indent="-342900" algn="just">
              <a:buFont typeface="Wingdings" panose="05000000000000000000" pitchFamily="2" charset="2"/>
              <a:buChar char="Ø"/>
            </a:pPr>
            <a:endParaRPr lang="es-AR" sz="2000" dirty="0">
              <a:latin typeface="Baskerville Old Face" panose="02020602080505020303" pitchFamily="18" charset="0"/>
            </a:endParaRPr>
          </a:p>
          <a:p>
            <a:endParaRPr lang="es-AR" dirty="0"/>
          </a:p>
        </p:txBody>
      </p:sp>
      <p:pic>
        <p:nvPicPr>
          <p:cNvPr id="8" name="Picture 7" descr="A close up of a computer&#10;&#10;Description generated with very high confidence">
            <a:extLst>
              <a:ext uri="{FF2B5EF4-FFF2-40B4-BE49-F238E27FC236}">
                <a16:creationId xmlns:a16="http://schemas.microsoft.com/office/drawing/2014/main" xmlns="" id="{9512FE28-EB75-4EBB-B779-B682A3269C2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9389096" y="3007152"/>
            <a:ext cx="2802904" cy="2724346"/>
          </a:xfrm>
          <a:prstGeom prst="rect">
            <a:avLst/>
          </a:prstGeom>
        </p:spPr>
      </p:pic>
      <p:sp>
        <p:nvSpPr>
          <p:cNvPr id="7" name="6 Marcador de pie de página"/>
          <p:cNvSpPr>
            <a:spLocks noGrp="1"/>
          </p:cNvSpPr>
          <p:nvPr>
            <p:ph type="ftr" sz="quarter" idx="11"/>
          </p:nvPr>
        </p:nvSpPr>
        <p:spPr>
          <a:xfrm>
            <a:off x="9257122" y="6466788"/>
            <a:ext cx="2432115" cy="391212"/>
          </a:xfrm>
        </p:spPr>
        <p:txBody>
          <a:bodyPr/>
          <a:lstStyle/>
          <a:p>
            <a:r>
              <a:rPr lang="en-US" dirty="0"/>
              <a:t>Dra Sandra Arcos Valcárcel</a:t>
            </a:r>
          </a:p>
        </p:txBody>
      </p:sp>
    </p:spTree>
    <p:extLst>
      <p:ext uri="{BB962C8B-B14F-4D97-AF65-F5344CB8AC3E}">
        <p14:creationId xmlns:p14="http://schemas.microsoft.com/office/powerpoint/2010/main" xmlns="" val="140921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big data">
            <a:extLst>
              <a:ext uri="{FF2B5EF4-FFF2-40B4-BE49-F238E27FC236}">
                <a16:creationId xmlns:a16="http://schemas.microsoft.com/office/drawing/2014/main" xmlns="" id="{71A8B640-6FDD-49D7-A67B-7372DBD223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4" descr="Resultado de imagen para big data">
            <a:extLst>
              <a:ext uri="{FF2B5EF4-FFF2-40B4-BE49-F238E27FC236}">
                <a16:creationId xmlns:a16="http://schemas.microsoft.com/office/drawing/2014/main" xmlns="" id="{C9C2124A-F50A-4B5A-879E-DBDBC6B38E7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6" descr="Resultado de imagen para big data">
            <a:extLst>
              <a:ext uri="{FF2B5EF4-FFF2-40B4-BE49-F238E27FC236}">
                <a16:creationId xmlns:a16="http://schemas.microsoft.com/office/drawing/2014/main" xmlns="" id="{0F352DF4-1F6D-4C22-9A90-4E0D30A15AF1}"/>
              </a:ext>
            </a:extLst>
          </p:cNvPr>
          <p:cNvSpPr>
            <a:spLocks noChangeAspect="1" noChangeArrowheads="1"/>
          </p:cNvSpPr>
          <p:nvPr/>
        </p:nvSpPr>
        <p:spPr bwMode="auto">
          <a:xfrm>
            <a:off x="3439212" y="354447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6" name="Imagen 1" descr="El turismo cuenta con 21 normas internacionales ISO">
            <a:extLst>
              <a:ext uri="{FF2B5EF4-FFF2-40B4-BE49-F238E27FC236}">
                <a16:creationId xmlns:a16="http://schemas.microsoft.com/office/drawing/2014/main" xmlns="" id="{FB026D9F-B875-4738-90BC-C0AABE33647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362" y="304013"/>
            <a:ext cx="4971707" cy="6249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D42BF783-4095-4915-9507-61551816EDA7}"/>
              </a:ext>
            </a:extLst>
          </p:cNvPr>
          <p:cNvSpPr txBox="1"/>
          <p:nvPr/>
        </p:nvSpPr>
        <p:spPr>
          <a:xfrm>
            <a:off x="5122069" y="707273"/>
            <a:ext cx="6108570" cy="6053053"/>
          </a:xfrm>
          <a:prstGeom prst="rect">
            <a:avLst/>
          </a:prstGeom>
          <a:noFill/>
        </p:spPr>
        <p:txBody>
          <a:bodyPr wrap="square" rtlCol="0">
            <a:spAutoFit/>
          </a:bodyPr>
          <a:lstStyle/>
          <a:p>
            <a:pPr algn="ctr"/>
            <a:r>
              <a:rPr lang="es-AR" sz="1900" b="1" spc="300" dirty="0">
                <a:effectLst>
                  <a:outerShdw blurRad="38100" dist="38100" dir="2700000" algn="tl">
                    <a:srgbClr val="000000">
                      <a:alpha val="43137"/>
                    </a:srgbClr>
                  </a:outerShdw>
                </a:effectLst>
                <a:latin typeface="Engravers MT" panose="02090707080505020304" pitchFamily="18" charset="0"/>
              </a:rPr>
              <a:t>Normas ISO sobre Protección de Datos</a:t>
            </a:r>
          </a:p>
          <a:p>
            <a:endParaRPr lang="es-AR" sz="1700" dirty="0">
              <a:latin typeface="Baskerville Old Face" panose="02020602080505020303" pitchFamily="18" charset="0"/>
            </a:endParaRPr>
          </a:p>
          <a:p>
            <a:pPr marL="285750" indent="-285750" algn="just">
              <a:buFont typeface="Wingdings" panose="05000000000000000000" pitchFamily="2" charset="2"/>
              <a:buChar char="ü"/>
            </a:pPr>
            <a:r>
              <a:rPr lang="es-AR" sz="1700" dirty="0">
                <a:latin typeface="Baskerville Old Face" panose="02020602080505020303" pitchFamily="18" charset="0"/>
              </a:rPr>
              <a:t>La Norma ISO 17779 otorga estructuras para implementar soluciones en materia de políticas de seguridad,</a:t>
            </a:r>
          </a:p>
          <a:p>
            <a:pPr marL="285750" indent="-285750" algn="just">
              <a:buFont typeface="Wingdings" panose="05000000000000000000" pitchFamily="2" charset="2"/>
              <a:buChar char="ü"/>
            </a:pPr>
            <a:endParaRPr lang="es-AR" sz="1700" dirty="0">
              <a:latin typeface="Baskerville Old Face" panose="02020602080505020303" pitchFamily="18" charset="0"/>
            </a:endParaRPr>
          </a:p>
          <a:p>
            <a:pPr marL="285750" indent="-285750" algn="just">
              <a:buFont typeface="Wingdings" panose="05000000000000000000" pitchFamily="2" charset="2"/>
              <a:buChar char="ü"/>
            </a:pPr>
            <a:r>
              <a:rPr lang="es-AR" sz="1700" dirty="0">
                <a:latin typeface="Baskerville Old Face" panose="02020602080505020303" pitchFamily="18" charset="0"/>
              </a:rPr>
              <a:t>La Norma 27001/2013 permite identificar riesgos generales de gestión de seguridad de la información,</a:t>
            </a:r>
          </a:p>
          <a:p>
            <a:pPr marL="285750" indent="-285750" algn="just">
              <a:buFont typeface="Wingdings" panose="05000000000000000000" pitchFamily="2" charset="2"/>
              <a:buChar char="ü"/>
            </a:pPr>
            <a:endParaRPr lang="es-AR" sz="1700" dirty="0">
              <a:latin typeface="Baskerville Old Face" panose="02020602080505020303" pitchFamily="18" charset="0"/>
            </a:endParaRPr>
          </a:p>
          <a:p>
            <a:pPr marL="285750" indent="-285750" algn="just">
              <a:buFont typeface="Wingdings" panose="05000000000000000000" pitchFamily="2" charset="2"/>
              <a:buChar char="ü"/>
            </a:pPr>
            <a:r>
              <a:rPr lang="es-AR" sz="1700" dirty="0">
                <a:latin typeface="Baskerville Old Face" panose="02020602080505020303" pitchFamily="18" charset="0"/>
              </a:rPr>
              <a:t>La Norma ISO 27018/2014 permite evaluar los riegos e implementar  controles para la protección de los datos personales almacenados en sistemas </a:t>
            </a:r>
            <a:r>
              <a:rPr lang="es-AR" sz="1700" i="1" dirty="0" err="1">
                <a:latin typeface="Baskerville Old Face" panose="02020602080505020303" pitchFamily="18" charset="0"/>
              </a:rPr>
              <a:t>cluod</a:t>
            </a:r>
            <a:r>
              <a:rPr lang="es-AR" sz="1700" dirty="0">
                <a:latin typeface="Baskerville Old Face" panose="02020602080505020303" pitchFamily="18" charset="0"/>
              </a:rPr>
              <a:t>. Incrementa el nivel de protección.</a:t>
            </a:r>
          </a:p>
          <a:p>
            <a:pPr algn="just"/>
            <a:endParaRPr lang="es-AR" sz="1700" dirty="0">
              <a:latin typeface="Baskerville Old Face" panose="02020602080505020303" pitchFamily="18" charset="0"/>
            </a:endParaRPr>
          </a:p>
          <a:p>
            <a:pPr algn="just"/>
            <a:r>
              <a:rPr lang="es-AR" sz="1700" dirty="0">
                <a:latin typeface="Baskerville Old Face" panose="02020602080505020303" pitchFamily="18" charset="0"/>
              </a:rPr>
              <a:t>Es el primer standard internacional sobre la privacidad de datos en internet para sector público y privado (v.gr. Restringe la impresión de datos y establece acuerdos de confidencialidad para todos los que acceden a datos. Revela al cliente de la nube, en qué países se almacenan sus datos).</a:t>
            </a:r>
          </a:p>
          <a:p>
            <a:pPr algn="just"/>
            <a:endParaRPr lang="es-AR" sz="1700" dirty="0">
              <a:latin typeface="Baskerville Old Face" panose="02020602080505020303" pitchFamily="18" charset="0"/>
            </a:endParaRPr>
          </a:p>
          <a:p>
            <a:pPr algn="just"/>
            <a:r>
              <a:rPr lang="es-AR" sz="1700" dirty="0">
                <a:latin typeface="Baskerville Old Face" panose="02020602080505020303" pitchFamily="18" charset="0"/>
              </a:rPr>
              <a:t>Permite conocer si el proveedor ha adoptado medidas en materia de protección de datos personales auditables por terceros. </a:t>
            </a:r>
          </a:p>
        </p:txBody>
      </p:sp>
      <p:sp>
        <p:nvSpPr>
          <p:cNvPr id="8" name="7 Marcador de pie de página"/>
          <p:cNvSpPr>
            <a:spLocks noGrp="1"/>
          </p:cNvSpPr>
          <p:nvPr>
            <p:ph type="ftr" sz="quarter" idx="11"/>
          </p:nvPr>
        </p:nvSpPr>
        <p:spPr/>
        <p:txBody>
          <a:bodyPr/>
          <a:lstStyle/>
          <a:p>
            <a:r>
              <a:rPr lang="en-US" dirty="0"/>
              <a:t>Dra Sandra S. Arcos Valcárcel</a:t>
            </a:r>
          </a:p>
        </p:txBody>
      </p:sp>
    </p:spTree>
    <p:extLst>
      <p:ext uri="{BB962C8B-B14F-4D97-AF65-F5344CB8AC3E}">
        <p14:creationId xmlns:p14="http://schemas.microsoft.com/office/powerpoint/2010/main" xmlns="" val="22095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8835E3-46ED-44C6-9CAE-7C43ACCBDDCB}"/>
              </a:ext>
            </a:extLst>
          </p:cNvPr>
          <p:cNvSpPr>
            <a:spLocks noGrp="1"/>
          </p:cNvSpPr>
          <p:nvPr>
            <p:ph type="title"/>
          </p:nvPr>
        </p:nvSpPr>
        <p:spPr>
          <a:xfrm rot="10800000" flipV="1">
            <a:off x="1715678" y="424207"/>
            <a:ext cx="8264936" cy="565608"/>
          </a:xfrm>
        </p:spPr>
        <p:txBody>
          <a:bodyPr/>
          <a:lstStyle/>
          <a:p>
            <a:pPr algn="ctr"/>
            <a:r>
              <a:rPr lang="pt-BR" b="1" dirty="0">
                <a:solidFill>
                  <a:srgbClr val="FF0000"/>
                </a:solidFill>
                <a:latin typeface="Engravers MT" panose="02090707080505020304" pitchFamily="18" charset="0"/>
              </a:rPr>
              <a:t>Observatorio Nacional de Big Data</a:t>
            </a:r>
            <a:endParaRPr lang="es-AR" dirty="0">
              <a:solidFill>
                <a:srgbClr val="FF0000"/>
              </a:solidFill>
              <a:latin typeface="Engravers MT" panose="02090707080505020304" pitchFamily="18" charset="0"/>
            </a:endParaRPr>
          </a:p>
        </p:txBody>
      </p:sp>
      <p:pic>
        <p:nvPicPr>
          <p:cNvPr id="2050" name="Picture 2" descr="Resultado de imagen para big data">
            <a:extLst>
              <a:ext uri="{FF2B5EF4-FFF2-40B4-BE49-F238E27FC236}">
                <a16:creationId xmlns:a16="http://schemas.microsoft.com/office/drawing/2014/main" xmlns="" id="{57B9E3A6-8CFD-492B-A4BD-EE399FF09208}"/>
              </a:ext>
            </a:extLst>
          </p:cNvPr>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t="13911" b="13911"/>
          <a:stretch>
            <a:fillRect/>
          </a:stretch>
        </p:blipFill>
        <p:spPr bwMode="auto">
          <a:xfrm>
            <a:off x="1488350" y="1338608"/>
            <a:ext cx="8825658" cy="258294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a:extLst>
              <a:ext uri="{FF2B5EF4-FFF2-40B4-BE49-F238E27FC236}">
                <a16:creationId xmlns:a16="http://schemas.microsoft.com/office/drawing/2014/main" xmlns="" id="{D7EA7611-CF37-463A-B8EE-836466BFDE19}"/>
              </a:ext>
            </a:extLst>
          </p:cNvPr>
          <p:cNvSpPr>
            <a:spLocks noGrp="1"/>
          </p:cNvSpPr>
          <p:nvPr>
            <p:ph type="body" sz="half" idx="2"/>
          </p:nvPr>
        </p:nvSpPr>
        <p:spPr>
          <a:xfrm>
            <a:off x="904974" y="4835950"/>
            <a:ext cx="10718276" cy="1404593"/>
          </a:xfrm>
        </p:spPr>
        <p:txBody>
          <a:bodyPr>
            <a:normAutofit fontScale="25000" lnSpcReduction="20000"/>
          </a:bodyPr>
          <a:lstStyle/>
          <a:p>
            <a:pPr algn="just" fontAlgn="base"/>
            <a:r>
              <a:rPr lang="es-AR" sz="6400" dirty="0">
                <a:solidFill>
                  <a:schemeClr val="accent1">
                    <a:lumMod val="20000"/>
                    <a:lumOff val="80000"/>
                  </a:schemeClr>
                </a:solidFill>
                <a:latin typeface="Baskerville Old Face" panose="02020602080505020303" pitchFamily="18" charset="0"/>
              </a:rPr>
              <a:t>Creado por Resolución 11-E/2017, B.O. 8-6-2017 a consecuencia del tratamiento masivo de datos, generados por tráfico de internet y el uso de dispositivos inteligentes: promocionará la creación de nuevas plataformas de BIG DATA en el ámbito público y privado. Hará análisis de riesgo y elaborará recomendaciones de prácticas para el uso sustentable de BIG DATA, entre otros, en seguridad pública y lucha contra el delito estableciendo intercambios de información con Estados provinciales y municipales, Pymes, emprendedores y </a:t>
            </a:r>
            <a:r>
              <a:rPr lang="es-AR" sz="6400" dirty="0" err="1">
                <a:solidFill>
                  <a:schemeClr val="accent1">
                    <a:lumMod val="20000"/>
                    <a:lumOff val="80000"/>
                  </a:schemeClr>
                </a:solidFill>
                <a:latin typeface="Baskerville Old Face" panose="02020602080505020303" pitchFamily="18" charset="0"/>
              </a:rPr>
              <a:t>microemprendedores</a:t>
            </a:r>
            <a:r>
              <a:rPr lang="es-AR" sz="6400" dirty="0">
                <a:solidFill>
                  <a:schemeClr val="accent1">
                    <a:lumMod val="20000"/>
                    <a:lumOff val="80000"/>
                  </a:schemeClr>
                </a:solidFill>
                <a:latin typeface="Baskerville Old Face" panose="02020602080505020303" pitchFamily="18" charset="0"/>
              </a:rPr>
              <a:t>.</a:t>
            </a:r>
          </a:p>
          <a:p>
            <a:pPr fontAlgn="base"/>
            <a:r>
              <a:rPr lang="es-AR" sz="5600" dirty="0">
                <a:solidFill>
                  <a:schemeClr val="accent1">
                    <a:lumMod val="20000"/>
                    <a:lumOff val="80000"/>
                  </a:schemeClr>
                </a:solidFill>
                <a:latin typeface="Baskerville Old Face" panose="02020602080505020303" pitchFamily="18" charset="0"/>
              </a:rPr>
              <a:t>MINISTERIO DE COMUNICACIONES - SECRETARÍA DE TECNOLOGÍAS DE LA INFORMACIÓN Y LAS COMUNICACIONES</a:t>
            </a:r>
          </a:p>
          <a:p>
            <a:pPr fontAlgn="base"/>
            <a:r>
              <a:rPr lang="es-AR" sz="6400" dirty="0">
                <a:solidFill>
                  <a:schemeClr val="accent1">
                    <a:lumMod val="20000"/>
                    <a:lumOff val="80000"/>
                  </a:schemeClr>
                </a:solidFill>
                <a:latin typeface="Baskerville Old Face" panose="02020602080505020303" pitchFamily="18" charset="0"/>
              </a:rPr>
              <a:t>																																																											(imagen obtenida del sitio http://blog.educacionit.com)</a:t>
            </a:r>
          </a:p>
          <a:p>
            <a:endParaRPr lang="es-AR" dirty="0"/>
          </a:p>
        </p:txBody>
      </p:sp>
      <p:sp>
        <p:nvSpPr>
          <p:cNvPr id="6" name="5 Marcador de pie de página"/>
          <p:cNvSpPr>
            <a:spLocks noGrp="1"/>
          </p:cNvSpPr>
          <p:nvPr>
            <p:ph type="ftr" sz="quarter" idx="11"/>
          </p:nvPr>
        </p:nvSpPr>
        <p:spPr/>
        <p:txBody>
          <a:bodyPr/>
          <a:lstStyle/>
          <a:p>
            <a:r>
              <a:rPr lang="en-US" dirty="0"/>
              <a:t>Dra Sandra Arcos S. Valcárcel</a:t>
            </a:r>
          </a:p>
        </p:txBody>
      </p:sp>
    </p:spTree>
    <p:extLst>
      <p:ext uri="{BB962C8B-B14F-4D97-AF65-F5344CB8AC3E}">
        <p14:creationId xmlns:p14="http://schemas.microsoft.com/office/powerpoint/2010/main" xmlns="" val="389683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561110" y="5910607"/>
            <a:ext cx="3859795" cy="480766"/>
          </a:xfrm>
        </p:spPr>
        <p:txBody>
          <a:bodyPr/>
          <a:lstStyle/>
          <a:p>
            <a:r>
              <a:rPr lang="en-US" dirty="0"/>
              <a:t>Dra Sandra S. Arcos Valcárcel</a:t>
            </a:r>
          </a:p>
        </p:txBody>
      </p:sp>
      <p:pic>
        <p:nvPicPr>
          <p:cNvPr id="10" name="Imagen 1" descr="D:\Mis documentos\FACULTAD\Observatorio Turístico\LOGO OBSERVATORIO\ JPG\LOGO OBSERVATORIO DERECHO DEL TURISMO.jpg"/>
          <p:cNvPicPr>
            <a:picLocks noChangeAspect="1" noChangeArrowheads="1"/>
          </p:cNvPicPr>
          <p:nvPr/>
        </p:nvPicPr>
        <p:blipFill>
          <a:blip r:embed="rId2" cstate="print"/>
          <a:srcRect/>
          <a:stretch>
            <a:fillRect/>
          </a:stretch>
        </p:blipFill>
        <p:spPr bwMode="auto">
          <a:xfrm>
            <a:off x="8220434" y="2663032"/>
            <a:ext cx="2227263" cy="1727200"/>
          </a:xfrm>
          <a:prstGeom prst="rect">
            <a:avLst/>
          </a:prstGeom>
          <a:noFill/>
          <a:ln w="9525">
            <a:noFill/>
            <a:miter lim="800000"/>
            <a:headEnd/>
            <a:tailEnd/>
          </a:ln>
        </p:spPr>
      </p:pic>
      <p:sp>
        <p:nvSpPr>
          <p:cNvPr id="11" name="10 CuadroTexto"/>
          <p:cNvSpPr txBox="1"/>
          <p:nvPr/>
        </p:nvSpPr>
        <p:spPr>
          <a:xfrm>
            <a:off x="3355942" y="725865"/>
            <a:ext cx="4722829" cy="2800767"/>
          </a:xfrm>
          <a:prstGeom prst="rect">
            <a:avLst/>
          </a:prstGeom>
          <a:noFill/>
        </p:spPr>
        <p:txBody>
          <a:bodyPr wrap="square" rtlCol="0">
            <a:spAutoFit/>
          </a:bodyPr>
          <a:lstStyle/>
          <a:p>
            <a:pPr algn="r"/>
            <a:r>
              <a:rPr lang="es-ES" sz="4400" b="1" dirty="0"/>
              <a:t>  GRACIAS POR SU PARTICIPACION</a:t>
            </a:r>
          </a:p>
          <a:p>
            <a:pPr algn="r"/>
            <a:endParaRPr lang="es-AR" sz="4400" b="1" dirty="0"/>
          </a:p>
        </p:txBody>
      </p:sp>
      <p:pic>
        <p:nvPicPr>
          <p:cNvPr id="12" name="Picture 2" descr="Facultad de Derecho - Universidad de Buenos Aires"/>
          <p:cNvPicPr>
            <a:picLocks noChangeAspect="1" noChangeArrowheads="1"/>
          </p:cNvPicPr>
          <p:nvPr/>
        </p:nvPicPr>
        <p:blipFill>
          <a:blip r:embed="rId3" cstate="print"/>
          <a:srcRect/>
          <a:stretch>
            <a:fillRect/>
          </a:stretch>
        </p:blipFill>
        <p:spPr bwMode="auto">
          <a:xfrm>
            <a:off x="2321110" y="3097658"/>
            <a:ext cx="1296144" cy="108064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CE97A-D4BB-476E-9F9C-AD86AFD7F4E4}"/>
              </a:ext>
            </a:extLst>
          </p:cNvPr>
          <p:cNvSpPr>
            <a:spLocks noGrp="1"/>
          </p:cNvSpPr>
          <p:nvPr>
            <p:ph type="title"/>
          </p:nvPr>
        </p:nvSpPr>
        <p:spPr>
          <a:xfrm>
            <a:off x="1329625" y="952107"/>
            <a:ext cx="9637554" cy="754144"/>
          </a:xfrm>
        </p:spPr>
        <p:txBody>
          <a:bodyPr/>
          <a:lstStyle/>
          <a:p>
            <a:pPr algn="ctr"/>
            <a:r>
              <a:rPr lang="es-AR" sz="2400" dirty="0">
                <a:latin typeface="Engravers MT" panose="02090707080505020304" pitchFamily="18" charset="0"/>
              </a:rPr>
              <a:t>Protección de datos personales </a:t>
            </a:r>
            <a:br>
              <a:rPr lang="es-AR" sz="2400" dirty="0">
                <a:latin typeface="Engravers MT" panose="02090707080505020304" pitchFamily="18" charset="0"/>
              </a:rPr>
            </a:br>
            <a:r>
              <a:rPr lang="es-AR" sz="2400" dirty="0">
                <a:latin typeface="Engravers MT" panose="02090707080505020304" pitchFamily="18" charset="0"/>
              </a:rPr>
              <a:t>Ley 25326 </a:t>
            </a:r>
            <a:br>
              <a:rPr lang="es-AR" sz="2400" dirty="0">
                <a:latin typeface="Engravers MT" panose="02090707080505020304" pitchFamily="18" charset="0"/>
              </a:rPr>
            </a:br>
            <a:r>
              <a:rPr lang="es-AR" sz="1400" i="1" dirty="0">
                <a:latin typeface="Engravers MT" panose="02090707080505020304" pitchFamily="18" charset="0"/>
              </a:rPr>
              <a:t>norma de orden público</a:t>
            </a:r>
          </a:p>
        </p:txBody>
      </p:sp>
      <p:sp>
        <p:nvSpPr>
          <p:cNvPr id="3" name="Content Placeholder 2">
            <a:extLst>
              <a:ext uri="{FF2B5EF4-FFF2-40B4-BE49-F238E27FC236}">
                <a16:creationId xmlns:a16="http://schemas.microsoft.com/office/drawing/2014/main" xmlns="" id="{62E9A71E-A2F8-4E46-99BE-99E23A25C0F8}"/>
              </a:ext>
            </a:extLst>
          </p:cNvPr>
          <p:cNvSpPr>
            <a:spLocks noGrp="1"/>
          </p:cNvSpPr>
          <p:nvPr>
            <p:ph idx="1"/>
          </p:nvPr>
        </p:nvSpPr>
        <p:spPr>
          <a:xfrm>
            <a:off x="1154954" y="2532888"/>
            <a:ext cx="10279759" cy="3792498"/>
          </a:xfrm>
        </p:spPr>
        <p:txBody>
          <a:bodyPr>
            <a:normAutofit fontScale="92500" lnSpcReduction="20000"/>
          </a:bodyPr>
          <a:lstStyle/>
          <a:p>
            <a:pPr marL="0" indent="0">
              <a:buNone/>
            </a:pPr>
            <a:r>
              <a:rPr lang="es-AR" sz="2300" dirty="0">
                <a:latin typeface="Baskerville Old Face" panose="02020602080505020303" pitchFamily="18" charset="0"/>
              </a:rPr>
              <a:t>Principios Generales: </a:t>
            </a:r>
          </a:p>
          <a:p>
            <a:pPr>
              <a:buAutoNum type="alphaLcParenR"/>
            </a:pPr>
            <a:r>
              <a:rPr lang="es-AR" sz="2300" dirty="0">
                <a:latin typeface="Baskerville Old Face" panose="02020602080505020303" pitchFamily="18" charset="0"/>
              </a:rPr>
              <a:t>Licitud de los archivos.</a:t>
            </a:r>
          </a:p>
          <a:p>
            <a:pPr>
              <a:buAutoNum type="alphaLcParenR"/>
            </a:pPr>
            <a:r>
              <a:rPr lang="es-AR" sz="2300" dirty="0">
                <a:latin typeface="Baskerville Old Face" panose="02020602080505020303" pitchFamily="18" charset="0"/>
              </a:rPr>
              <a:t>Calidad de los datos, -en cuanto a exactitud, medios leales, utilización para la finalidad de su obtención-.</a:t>
            </a:r>
          </a:p>
          <a:p>
            <a:pPr>
              <a:buAutoNum type="alphaLcParenR"/>
            </a:pPr>
            <a:r>
              <a:rPr lang="es-AR" sz="2300" dirty="0">
                <a:latin typeface="Baskerville Old Face" panose="02020602080505020303" pitchFamily="18" charset="0"/>
              </a:rPr>
              <a:t>Consentimiento informado y revocación en cualquier tiempo.</a:t>
            </a:r>
          </a:p>
          <a:p>
            <a:pPr>
              <a:buAutoNum type="alphaLcParenR"/>
            </a:pPr>
            <a:r>
              <a:rPr lang="es-AR" sz="2300" dirty="0">
                <a:latin typeface="Baskerville Old Face" panose="02020602080505020303" pitchFamily="18" charset="0"/>
              </a:rPr>
              <a:t>Información al titular de los datos.</a:t>
            </a:r>
          </a:p>
          <a:p>
            <a:pPr>
              <a:buAutoNum type="alphaLcParenR"/>
            </a:pPr>
            <a:r>
              <a:rPr lang="es-AR" sz="2300" dirty="0">
                <a:latin typeface="Baskerville Old Face" panose="02020602080505020303" pitchFamily="18" charset="0"/>
              </a:rPr>
              <a:t>Categorías: datos generales y sensibles.</a:t>
            </a:r>
          </a:p>
          <a:p>
            <a:pPr>
              <a:buAutoNum type="alphaLcParenR"/>
            </a:pPr>
            <a:r>
              <a:rPr lang="es-AR" sz="2300" dirty="0">
                <a:latin typeface="Baskerville Old Face" panose="02020602080505020303" pitchFamily="18" charset="0"/>
              </a:rPr>
              <a:t>Seguridad de los datos.</a:t>
            </a:r>
          </a:p>
          <a:p>
            <a:pPr>
              <a:buAutoNum type="alphaLcParenR"/>
            </a:pPr>
            <a:r>
              <a:rPr lang="es-AR" sz="2300" dirty="0">
                <a:latin typeface="Baskerville Old Face" panose="02020602080505020303" pitchFamily="18" charset="0"/>
              </a:rPr>
              <a:t>Confidencialidad.</a:t>
            </a:r>
          </a:p>
          <a:p>
            <a:pPr>
              <a:buAutoNum type="alphaLcParenR"/>
            </a:pPr>
            <a:r>
              <a:rPr lang="es-AR" sz="2300" dirty="0">
                <a:latin typeface="Baskerville Old Face" panose="02020602080505020303" pitchFamily="18" charset="0"/>
              </a:rPr>
              <a:t>Prohibición de transferencia a países que no proporcionen nivel de protección adecuado.</a:t>
            </a:r>
          </a:p>
          <a:p>
            <a:pPr>
              <a:buAutoNum type="alphaLcParenR"/>
            </a:pPr>
            <a:endParaRPr lang="es-AR" dirty="0"/>
          </a:p>
          <a:p>
            <a:pPr marL="2743200" lvl="6" indent="0">
              <a:buNone/>
            </a:pPr>
            <a:endParaRPr lang="es-AR" dirty="0"/>
          </a:p>
          <a:p>
            <a:endParaRPr lang="es-AR" dirty="0"/>
          </a:p>
        </p:txBody>
      </p:sp>
      <p:sp>
        <p:nvSpPr>
          <p:cNvPr id="5" name="4 Marcador de pie de página"/>
          <p:cNvSpPr>
            <a:spLocks noGrp="1"/>
          </p:cNvSpPr>
          <p:nvPr>
            <p:ph type="ftr" sz="quarter" idx="11"/>
          </p:nvPr>
        </p:nvSpPr>
        <p:spPr>
          <a:xfrm>
            <a:off x="1154954" y="6391839"/>
            <a:ext cx="3859795" cy="304801"/>
          </a:xfrm>
        </p:spPr>
        <p:txBody>
          <a:bodyPr/>
          <a:lstStyle/>
          <a:p>
            <a:r>
              <a:rPr lang="en-US" dirty="0"/>
              <a:t>Dra Sandra  S. Arcos Valcárcel</a:t>
            </a:r>
          </a:p>
        </p:txBody>
      </p:sp>
    </p:spTree>
    <p:extLst>
      <p:ext uri="{BB962C8B-B14F-4D97-AF65-F5344CB8AC3E}">
        <p14:creationId xmlns:p14="http://schemas.microsoft.com/office/powerpoint/2010/main" xmlns="" val="219098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88BCD-18F9-406B-8E34-9CA0E787351D}"/>
              </a:ext>
            </a:extLst>
          </p:cNvPr>
          <p:cNvSpPr>
            <a:spLocks noGrp="1"/>
          </p:cNvSpPr>
          <p:nvPr>
            <p:ph type="title"/>
          </p:nvPr>
        </p:nvSpPr>
        <p:spPr/>
        <p:txBody>
          <a:bodyPr/>
          <a:lstStyle/>
          <a:p>
            <a:pPr algn="ctr"/>
            <a:r>
              <a:rPr lang="es-AR" sz="3200" dirty="0">
                <a:latin typeface="Engravers MT" panose="02090707080505020304" pitchFamily="18" charset="0"/>
              </a:rPr>
              <a:t> Definiciones de la ley</a:t>
            </a:r>
          </a:p>
        </p:txBody>
      </p:sp>
      <p:graphicFrame>
        <p:nvGraphicFramePr>
          <p:cNvPr id="5" name="Content Placeholder 4">
            <a:extLst>
              <a:ext uri="{FF2B5EF4-FFF2-40B4-BE49-F238E27FC236}">
                <a16:creationId xmlns:a16="http://schemas.microsoft.com/office/drawing/2014/main" xmlns="" id="{84DB8CF1-FD4D-4903-A4C2-0C090725B23D}"/>
              </a:ext>
            </a:extLst>
          </p:cNvPr>
          <p:cNvGraphicFramePr>
            <a:graphicFrameLocks noGrp="1"/>
          </p:cNvGraphicFramePr>
          <p:nvPr>
            <p:ph idx="1"/>
            <p:extLst>
              <p:ext uri="{D42A27DB-BD31-4B8C-83A1-F6EECF244321}">
                <p14:modId xmlns:p14="http://schemas.microsoft.com/office/powerpoint/2010/main" xmlns="" val="3252883051"/>
              </p:ext>
            </p:extLst>
          </p:nvPr>
        </p:nvGraphicFramePr>
        <p:xfrm>
          <a:off x="3259434" y="2389696"/>
          <a:ext cx="10204346" cy="4402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close up of a device&#10;&#10;Description generated with high confidence">
            <a:extLst>
              <a:ext uri="{FF2B5EF4-FFF2-40B4-BE49-F238E27FC236}">
                <a16:creationId xmlns:a16="http://schemas.microsoft.com/office/drawing/2014/main" xmlns="" id="{AA7B8737-424E-4511-AB17-02AA334A5B4A}"/>
              </a:ext>
            </a:extLst>
          </p:cNvPr>
          <p:cNvPicPr>
            <a:picLocks noChangeAspect="1"/>
          </p:cNvPicPr>
          <p:nvPr/>
        </p:nvPicPr>
        <p:blipFill>
          <a:blip r:embed="rId7">
            <a:extLst>
              <a:ext uri="{837473B0-CC2E-450A-ABE3-18F120FF3D39}">
                <a1611:picAttrSrcUrl xmlns:a1611="http://schemas.microsoft.com/office/drawing/2016/11/main" xmlns="" r:id="rId8"/>
              </a:ext>
            </a:extLst>
          </a:blip>
          <a:stretch>
            <a:fillRect/>
          </a:stretch>
        </p:blipFill>
        <p:spPr>
          <a:xfrm>
            <a:off x="870086" y="2677211"/>
            <a:ext cx="4552452" cy="3553907"/>
          </a:xfrm>
          <a:prstGeom prst="rect">
            <a:avLst/>
          </a:prstGeom>
        </p:spPr>
      </p:pic>
      <p:sp>
        <p:nvSpPr>
          <p:cNvPr id="7" name="6 Marcador de pie de página"/>
          <p:cNvSpPr>
            <a:spLocks noGrp="1"/>
          </p:cNvSpPr>
          <p:nvPr>
            <p:ph type="ftr" sz="quarter" idx="11"/>
          </p:nvPr>
        </p:nvSpPr>
        <p:spPr>
          <a:xfrm>
            <a:off x="994743" y="6487212"/>
            <a:ext cx="3859795" cy="304801"/>
          </a:xfrm>
        </p:spPr>
        <p:txBody>
          <a:bodyPr/>
          <a:lstStyle/>
          <a:p>
            <a:r>
              <a:rPr lang="en-US" dirty="0"/>
              <a:t>Dra Sandra S. Arcos Valcárcel</a:t>
            </a:r>
          </a:p>
        </p:txBody>
      </p:sp>
    </p:spTree>
    <p:extLst>
      <p:ext uri="{BB962C8B-B14F-4D97-AF65-F5344CB8AC3E}">
        <p14:creationId xmlns:p14="http://schemas.microsoft.com/office/powerpoint/2010/main" xmlns="" val="7933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B7AD1AF-FA04-4F40-9BAC-D42452C2E6FE}"/>
              </a:ext>
            </a:extLst>
          </p:cNvPr>
          <p:cNvGraphicFramePr>
            <a:graphicFrameLocks noGrp="1"/>
          </p:cNvGraphicFramePr>
          <p:nvPr>
            <p:extLst>
              <p:ext uri="{D42A27DB-BD31-4B8C-83A1-F6EECF244321}">
                <p14:modId xmlns:p14="http://schemas.microsoft.com/office/powerpoint/2010/main" xmlns="" val="3083873140"/>
              </p:ext>
            </p:extLst>
          </p:nvPr>
        </p:nvGraphicFramePr>
        <p:xfrm>
          <a:off x="1130299" y="397566"/>
          <a:ext cx="9173197" cy="6079434"/>
        </p:xfrm>
        <a:graphic>
          <a:graphicData uri="http://schemas.openxmlformats.org/drawingml/2006/table">
            <a:tbl>
              <a:tblPr firstRow="1" bandRow="1">
                <a:tableStyleId>{5C22544A-7EE6-4342-B048-85BDC9FD1C3A}</a:tableStyleId>
              </a:tblPr>
              <a:tblGrid>
                <a:gridCol w="4626655">
                  <a:extLst>
                    <a:ext uri="{9D8B030D-6E8A-4147-A177-3AD203B41FA5}">
                      <a16:colId xmlns:a16="http://schemas.microsoft.com/office/drawing/2014/main" xmlns="" val="3504353571"/>
                    </a:ext>
                  </a:extLst>
                </a:gridCol>
                <a:gridCol w="4546542">
                  <a:extLst>
                    <a:ext uri="{9D8B030D-6E8A-4147-A177-3AD203B41FA5}">
                      <a16:colId xmlns:a16="http://schemas.microsoft.com/office/drawing/2014/main" xmlns="" val="1144881893"/>
                    </a:ext>
                  </a:extLst>
                </a:gridCol>
              </a:tblGrid>
              <a:tr h="245309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AR" sz="2200" b="1" i="0" dirty="0">
                          <a:solidFill>
                            <a:schemeClr val="tx1"/>
                          </a:solidFill>
                          <a:latin typeface="Engravers MT" panose="02090707080505020304" pitchFamily="18" charset="0"/>
                        </a:rPr>
                        <a:t>Datos personales</a:t>
                      </a:r>
                    </a:p>
                    <a:p>
                      <a:pPr marL="0" marR="0" lvl="0" indent="0" algn="ctr" defTabSz="457200" rtl="0" eaLnBrk="1" fontAlgn="auto" latinLnBrk="0" hangingPunct="1">
                        <a:lnSpc>
                          <a:spcPct val="100000"/>
                        </a:lnSpc>
                        <a:spcBef>
                          <a:spcPts val="0"/>
                        </a:spcBef>
                        <a:spcAft>
                          <a:spcPts val="0"/>
                        </a:spcAft>
                        <a:buClrTx/>
                        <a:buSzTx/>
                        <a:buFontTx/>
                        <a:buNone/>
                        <a:tabLst/>
                        <a:defRPr/>
                      </a:pPr>
                      <a:r>
                        <a:rPr lang="es-AR" sz="2200" b="0" i="0" dirty="0">
                          <a:solidFill>
                            <a:schemeClr val="tx1"/>
                          </a:solidFill>
                          <a:latin typeface="Baskerville Old Face" panose="02020602080505020303" pitchFamily="18" charset="0"/>
                        </a:rPr>
                        <a:t>Toda información sobre una persona física, identificada o identificable, directa o indirectamente.</a:t>
                      </a:r>
                      <a:endParaRPr lang="es-AR" sz="2200" dirty="0">
                        <a:solidFill>
                          <a:schemeClr val="tx1"/>
                        </a:solidFill>
                        <a:latin typeface="Baskerville Old Face" panose="02020602080505020303" pitchFamily="18" charset="0"/>
                      </a:endParaRPr>
                    </a:p>
                    <a:p>
                      <a:pPr algn="ctr"/>
                      <a:endParaRPr lang="es-AR" sz="2400" dirty="0"/>
                    </a:p>
                  </a:txBody>
                  <a:tcPr anchor="ctr">
                    <a:solidFill>
                      <a:schemeClr val="accent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AR" sz="2200" b="1" i="0" dirty="0">
                          <a:solidFill>
                            <a:schemeClr val="tx1"/>
                          </a:solidFill>
                          <a:latin typeface="Engravers MT" panose="02090707080505020304" pitchFamily="18" charset="0"/>
                        </a:rPr>
                        <a:t>Datos sensibles</a:t>
                      </a:r>
                      <a:endParaRPr lang="es-AR" sz="2200" b="0" i="0" dirty="0">
                        <a:solidFill>
                          <a:schemeClr val="tx1"/>
                        </a:solidFill>
                        <a:latin typeface="Engravers MT" panose="020907070805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AR" sz="2200" b="0" i="0" dirty="0">
                          <a:solidFill>
                            <a:schemeClr val="tx1"/>
                          </a:solidFill>
                          <a:latin typeface="Baskerville Old Face" panose="02020602080505020303" pitchFamily="18" charset="0"/>
                        </a:rPr>
                        <a:t>Aquellos que revelan origen racial, étnico, datos de género, vida sexual, convicciones morales o religiosas, afiliación sindical. </a:t>
                      </a:r>
                      <a:endParaRPr lang="es-AR" sz="2200" dirty="0">
                        <a:solidFill>
                          <a:schemeClr val="tx1"/>
                        </a:solidFill>
                        <a:latin typeface="Baskerville Old Face" panose="02020602080505020303" pitchFamily="18" charset="0"/>
                      </a:endParaRPr>
                    </a:p>
                    <a:p>
                      <a:pPr algn="ctr"/>
                      <a:endParaRPr lang="es-AR" sz="2400" dirty="0"/>
                    </a:p>
                  </a:txBody>
                  <a:tcPr anchor="ctr">
                    <a:solidFill>
                      <a:schemeClr val="accent1">
                        <a:lumMod val="40000"/>
                        <a:lumOff val="60000"/>
                      </a:schemeClr>
                    </a:solidFill>
                  </a:tcPr>
                </a:tc>
                <a:extLst>
                  <a:ext uri="{0D108BD9-81ED-4DB2-BD59-A6C34878D82A}">
                    <a16:rowId xmlns:a16="http://schemas.microsoft.com/office/drawing/2014/main" xmlns="" val="2221506969"/>
                  </a:ext>
                </a:extLst>
              </a:tr>
              <a:tr h="362633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AR" sz="2200" b="1" i="0" dirty="0">
                          <a:solidFill>
                            <a:schemeClr val="tx1"/>
                          </a:solidFill>
                          <a:latin typeface="Engravers MT" panose="02090707080505020304" pitchFamily="18" charset="0"/>
                        </a:rPr>
                        <a:t>Tratamiento</a:t>
                      </a:r>
                      <a:endParaRPr lang="es-AR" sz="2200" b="0" i="0" dirty="0">
                        <a:solidFill>
                          <a:schemeClr val="tx1"/>
                        </a:solidFill>
                        <a:latin typeface="Engravers MT" panose="020907070805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AR" sz="2200" b="0" i="0" dirty="0">
                          <a:solidFill>
                            <a:schemeClr val="tx1"/>
                          </a:solidFill>
                          <a:latin typeface="Baskerville Old Face" panose="02020602080505020303" pitchFamily="18" charset="0"/>
                        </a:rPr>
                        <a:t>Cualquier operación sobre datos personales, por cualquier procedimiento, recolección, registro, conservación, adaptación , modificación, extracción, consulta, utilización, transmisión y difusión, interconexión o cualquier forma de habilitación de acceso</a:t>
                      </a:r>
                      <a:endParaRPr lang="es-AR" sz="2200" dirty="0">
                        <a:solidFill>
                          <a:schemeClr val="tx1"/>
                        </a:solidFill>
                        <a:latin typeface="Baskerville Old Face" panose="02020602080505020303" pitchFamily="18" charset="0"/>
                      </a:endParaRPr>
                    </a:p>
                    <a:p>
                      <a:pPr algn="ctr"/>
                      <a:endParaRPr lang="es-AR" sz="2400" dirty="0"/>
                    </a:p>
                  </a:txBody>
                  <a:tcPr anchor="ctr">
                    <a:solidFill>
                      <a:schemeClr val="accent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AR" sz="2200" b="1" i="0" dirty="0">
                          <a:solidFill>
                            <a:schemeClr val="tx1"/>
                          </a:solidFill>
                          <a:latin typeface="Engravers MT" panose="02090707080505020304" pitchFamily="18" charset="0"/>
                        </a:rPr>
                        <a:t>Responsable del tratamiento</a:t>
                      </a:r>
                      <a:r>
                        <a:rPr lang="es-AR" sz="2200" b="1" i="0" dirty="0">
                          <a:solidFill>
                            <a:schemeClr val="tx1"/>
                          </a:solidFill>
                          <a:latin typeface="Baskerville Old Face" panose="02020602080505020303"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s-AR" sz="2200" b="0" i="0" dirty="0">
                          <a:solidFill>
                            <a:schemeClr val="tx1"/>
                          </a:solidFill>
                          <a:latin typeface="Baskerville Old Face" panose="02020602080505020303" pitchFamily="18" charset="0"/>
                        </a:rPr>
                        <a:t>Persona física o jurídica, pública o privada que determine los fines y medios del tratamiento de datos</a:t>
                      </a:r>
                      <a:endParaRPr lang="es-AR" sz="2200" dirty="0">
                        <a:solidFill>
                          <a:schemeClr val="tx1"/>
                        </a:solidFill>
                        <a:latin typeface="Baskerville Old Face" panose="02020602080505020303" pitchFamily="18" charset="0"/>
                      </a:endParaRPr>
                    </a:p>
                    <a:p>
                      <a:pPr algn="ctr"/>
                      <a:endParaRPr lang="es-AR" sz="2400" dirty="0"/>
                    </a:p>
                  </a:txBody>
                  <a:tcPr anchor="ctr">
                    <a:solidFill>
                      <a:schemeClr val="accent2">
                        <a:lumMod val="60000"/>
                        <a:lumOff val="40000"/>
                      </a:schemeClr>
                    </a:solidFill>
                  </a:tcPr>
                </a:tc>
                <a:extLst>
                  <a:ext uri="{0D108BD9-81ED-4DB2-BD59-A6C34878D82A}">
                    <a16:rowId xmlns:a16="http://schemas.microsoft.com/office/drawing/2014/main" xmlns="" val="3245561563"/>
                  </a:ext>
                </a:extLst>
              </a:tr>
            </a:tbl>
          </a:graphicData>
        </a:graphic>
      </p:graphicFrame>
      <p:sp>
        <p:nvSpPr>
          <p:cNvPr id="4" name="3 Marcador de pie de página"/>
          <p:cNvSpPr>
            <a:spLocks noGrp="1"/>
          </p:cNvSpPr>
          <p:nvPr>
            <p:ph type="ftr" sz="quarter" idx="11"/>
          </p:nvPr>
        </p:nvSpPr>
        <p:spPr>
          <a:xfrm>
            <a:off x="1211559" y="6477000"/>
            <a:ext cx="3859795" cy="304801"/>
          </a:xfrm>
        </p:spPr>
        <p:txBody>
          <a:bodyPr/>
          <a:lstStyle/>
          <a:p>
            <a:r>
              <a:rPr lang="en-US" dirty="0"/>
              <a:t>Dra Sandra  S. Arcos Valcárcel</a:t>
            </a:r>
          </a:p>
        </p:txBody>
      </p:sp>
    </p:spTree>
    <p:extLst>
      <p:ext uri="{BB962C8B-B14F-4D97-AF65-F5344CB8AC3E}">
        <p14:creationId xmlns:p14="http://schemas.microsoft.com/office/powerpoint/2010/main" xmlns="" val="309150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FF729-6591-4F9D-B132-141373875BDB}"/>
              </a:ext>
            </a:extLst>
          </p:cNvPr>
          <p:cNvSpPr>
            <a:spLocks noGrp="1"/>
          </p:cNvSpPr>
          <p:nvPr>
            <p:ph type="title"/>
          </p:nvPr>
        </p:nvSpPr>
        <p:spPr>
          <a:xfrm>
            <a:off x="1153907" y="707010"/>
            <a:ext cx="3955421" cy="772998"/>
          </a:xfrm>
        </p:spPr>
        <p:txBody>
          <a:bodyPr>
            <a:noAutofit/>
          </a:bodyPr>
          <a:lstStyle/>
          <a:p>
            <a:pPr algn="ctr"/>
            <a:r>
              <a:rPr lang="es-AR" sz="1900" b="1" dirty="0">
                <a:effectLst>
                  <a:outerShdw blurRad="38100" dist="38100" dir="2700000" algn="tl">
                    <a:srgbClr val="000000">
                      <a:alpha val="43137"/>
                    </a:srgbClr>
                  </a:outerShdw>
                </a:effectLst>
                <a:latin typeface="Engravers MT" panose="02090707080505020304" pitchFamily="18" charset="0"/>
              </a:rPr>
              <a:t>Derechos de los titulares de datos</a:t>
            </a:r>
          </a:p>
        </p:txBody>
      </p:sp>
      <p:graphicFrame>
        <p:nvGraphicFramePr>
          <p:cNvPr id="7" name="Diagram 6">
            <a:extLst>
              <a:ext uri="{FF2B5EF4-FFF2-40B4-BE49-F238E27FC236}">
                <a16:creationId xmlns:a16="http://schemas.microsoft.com/office/drawing/2014/main" xmlns="" id="{D6D323CC-50F1-4FA4-A06B-D94F3F986CDD}"/>
              </a:ext>
            </a:extLst>
          </p:cNvPr>
          <p:cNvGraphicFramePr/>
          <p:nvPr>
            <p:extLst>
              <p:ext uri="{D42A27DB-BD31-4B8C-83A1-F6EECF244321}">
                <p14:modId xmlns:p14="http://schemas.microsoft.com/office/powerpoint/2010/main" xmlns="" val="419248182"/>
              </p:ext>
            </p:extLst>
          </p:nvPr>
        </p:nvGraphicFramePr>
        <p:xfrm>
          <a:off x="493305" y="1696260"/>
          <a:ext cx="5275899" cy="4492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xmlns="" id="{C35E90BA-F606-4157-92A7-A784B749FEA4}"/>
              </a:ext>
            </a:extLst>
          </p:cNvPr>
          <p:cNvSpPr/>
          <p:nvPr/>
        </p:nvSpPr>
        <p:spPr>
          <a:xfrm>
            <a:off x="6510164" y="2205872"/>
            <a:ext cx="4581507" cy="30354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err="1">
                <a:solidFill>
                  <a:schemeClr val="tx2"/>
                </a:solidFill>
                <a:latin typeface="Engravers MT" panose="02090707080505020304" pitchFamily="18" charset="0"/>
              </a:rPr>
              <a:t>LÍMITEs</a:t>
            </a:r>
            <a:endParaRPr lang="es-AR" b="1" dirty="0">
              <a:solidFill>
                <a:schemeClr val="tx2"/>
              </a:solidFill>
              <a:latin typeface="Engravers MT" panose="02090707080505020304" pitchFamily="18" charset="0"/>
            </a:endParaRPr>
          </a:p>
          <a:p>
            <a:pPr algn="ctr"/>
            <a:endParaRPr lang="es-AR" dirty="0">
              <a:solidFill>
                <a:schemeClr val="tx2"/>
              </a:solidFill>
            </a:endParaRPr>
          </a:p>
          <a:p>
            <a:pPr marL="285750" indent="-285750" algn="ctr">
              <a:buFont typeface="Wingdings" panose="05000000000000000000" pitchFamily="2" charset="2"/>
              <a:buChar char="ü"/>
            </a:pPr>
            <a:r>
              <a:rPr lang="es-AR" dirty="0">
                <a:solidFill>
                  <a:schemeClr val="tx2"/>
                </a:solidFill>
              </a:rPr>
              <a:t>Defensa del Orden de la Nación y la seguridad pública</a:t>
            </a:r>
          </a:p>
          <a:p>
            <a:pPr marL="285750" indent="-285750" algn="ctr">
              <a:buFont typeface="Wingdings" panose="05000000000000000000" pitchFamily="2" charset="2"/>
              <a:buChar char="ü"/>
            </a:pPr>
            <a:r>
              <a:rPr lang="es-AR" dirty="0">
                <a:solidFill>
                  <a:schemeClr val="tx2"/>
                </a:solidFill>
              </a:rPr>
              <a:t>Obstaculización de actuaciones judiciales o administrativas en curso</a:t>
            </a:r>
          </a:p>
        </p:txBody>
      </p:sp>
      <p:sp>
        <p:nvSpPr>
          <p:cNvPr id="6" name="5 Marcador de pie de página"/>
          <p:cNvSpPr>
            <a:spLocks noGrp="1"/>
          </p:cNvSpPr>
          <p:nvPr>
            <p:ph type="ftr" sz="quarter" idx="11"/>
          </p:nvPr>
        </p:nvSpPr>
        <p:spPr/>
        <p:txBody>
          <a:bodyPr/>
          <a:lstStyle/>
          <a:p>
            <a:r>
              <a:rPr lang="en-US" dirty="0"/>
              <a:t>Dra Sandra S. Arcos Valcárcel</a:t>
            </a:r>
          </a:p>
        </p:txBody>
      </p:sp>
    </p:spTree>
    <p:extLst>
      <p:ext uri="{BB962C8B-B14F-4D97-AF65-F5344CB8AC3E}">
        <p14:creationId xmlns:p14="http://schemas.microsoft.com/office/powerpoint/2010/main" xmlns="" val="180276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0CF77-7D92-42F9-A62A-C5AF7E5A1F3F}"/>
              </a:ext>
            </a:extLst>
          </p:cNvPr>
          <p:cNvSpPr>
            <a:spLocks noGrp="1"/>
          </p:cNvSpPr>
          <p:nvPr>
            <p:ph type="title"/>
          </p:nvPr>
        </p:nvSpPr>
        <p:spPr>
          <a:xfrm>
            <a:off x="1258651" y="2375515"/>
            <a:ext cx="4585968" cy="2064549"/>
          </a:xfrm>
        </p:spPr>
        <p:txBody>
          <a:bodyPr/>
          <a:lstStyle/>
          <a:p>
            <a:r>
              <a:rPr lang="es-AR" sz="3200" dirty="0">
                <a:latin typeface="Engravers MT" panose="02090707080505020304" pitchFamily="18" charset="0"/>
              </a:rPr>
              <a:t>Deberes de los responsables de Bases de Datos</a:t>
            </a:r>
          </a:p>
        </p:txBody>
      </p:sp>
      <p:sp>
        <p:nvSpPr>
          <p:cNvPr id="3" name="Text Placeholder 2">
            <a:extLst>
              <a:ext uri="{FF2B5EF4-FFF2-40B4-BE49-F238E27FC236}">
                <a16:creationId xmlns:a16="http://schemas.microsoft.com/office/drawing/2014/main" xmlns="" id="{4205702D-4831-4484-96D8-DFA86EFB2F35}"/>
              </a:ext>
            </a:extLst>
          </p:cNvPr>
          <p:cNvSpPr>
            <a:spLocks noGrp="1"/>
          </p:cNvSpPr>
          <p:nvPr>
            <p:ph type="body" idx="1"/>
          </p:nvPr>
        </p:nvSpPr>
        <p:spPr>
          <a:xfrm>
            <a:off x="6677247" y="1602557"/>
            <a:ext cx="4700906" cy="4053525"/>
          </a:xfrm>
          <a:solidFill>
            <a:schemeClr val="bg1"/>
          </a:solidFill>
          <a:ln>
            <a:solidFill>
              <a:schemeClr val="accent1"/>
            </a:solidFill>
          </a:ln>
        </p:spPr>
        <p:txBody>
          <a:bodyPr>
            <a:normAutofit/>
          </a:bodyPr>
          <a:lstStyle/>
          <a:p>
            <a:pPr marL="342900" indent="-342900">
              <a:buFont typeface="Wingdings" panose="05000000000000000000" pitchFamily="2" charset="2"/>
              <a:buChar char="q"/>
            </a:pPr>
            <a:endParaRPr lang="es-AR" dirty="0"/>
          </a:p>
          <a:p>
            <a:pPr marL="342900" indent="-342900">
              <a:buFont typeface="Wingdings" panose="05000000000000000000" pitchFamily="2" charset="2"/>
              <a:buChar char="q"/>
            </a:pPr>
            <a:r>
              <a:rPr lang="es-AR" b="1" dirty="0"/>
              <a:t>Seguridad</a:t>
            </a:r>
          </a:p>
          <a:p>
            <a:pPr marL="342900" indent="-342900">
              <a:buFont typeface="Wingdings" panose="05000000000000000000" pitchFamily="2" charset="2"/>
              <a:buChar char="q"/>
            </a:pPr>
            <a:r>
              <a:rPr lang="es-AR" b="1" dirty="0"/>
              <a:t>Secreto profesional</a:t>
            </a:r>
          </a:p>
          <a:p>
            <a:pPr marL="342900" indent="-342900">
              <a:buFont typeface="Wingdings" panose="05000000000000000000" pitchFamily="2" charset="2"/>
              <a:buChar char="q"/>
            </a:pPr>
            <a:r>
              <a:rPr lang="es-AR" b="1" dirty="0"/>
              <a:t>Registro ante el organismo de control</a:t>
            </a:r>
          </a:p>
          <a:p>
            <a:pPr marL="342900" indent="-342900">
              <a:buFont typeface="Wingdings" panose="05000000000000000000" pitchFamily="2" charset="2"/>
              <a:buChar char="q"/>
            </a:pPr>
            <a:r>
              <a:rPr lang="es-AR" b="1" dirty="0"/>
              <a:t>Facilitar el acceso a los datos a primer requerimiento</a:t>
            </a:r>
          </a:p>
          <a:p>
            <a:pPr marL="342900" indent="-342900">
              <a:buFont typeface="Wingdings" panose="05000000000000000000" pitchFamily="2" charset="2"/>
              <a:buChar char="q"/>
            </a:pPr>
            <a:r>
              <a:rPr lang="es-AR" b="1" dirty="0"/>
              <a:t>Supresión de los datos erróneos, innecesarios, falsos o caducos</a:t>
            </a:r>
          </a:p>
          <a:p>
            <a:pPr marL="342900" indent="-342900">
              <a:buFont typeface="Wingdings" panose="05000000000000000000" pitchFamily="2" charset="2"/>
              <a:buChar char="q"/>
            </a:pPr>
            <a:endParaRPr lang="es-AR" dirty="0"/>
          </a:p>
        </p:txBody>
      </p:sp>
      <p:sp>
        <p:nvSpPr>
          <p:cNvPr id="5" name="4 Marcador de pie de página"/>
          <p:cNvSpPr>
            <a:spLocks noGrp="1"/>
          </p:cNvSpPr>
          <p:nvPr>
            <p:ph type="ftr" sz="quarter" idx="11"/>
          </p:nvPr>
        </p:nvSpPr>
        <p:spPr/>
        <p:txBody>
          <a:bodyPr/>
          <a:lstStyle/>
          <a:p>
            <a:r>
              <a:rPr lang="en-US" dirty="0"/>
              <a:t>Dra Sandra  S. Arcos Valcárcel</a:t>
            </a:r>
          </a:p>
        </p:txBody>
      </p:sp>
    </p:spTree>
    <p:extLst>
      <p:ext uri="{BB962C8B-B14F-4D97-AF65-F5344CB8AC3E}">
        <p14:creationId xmlns:p14="http://schemas.microsoft.com/office/powerpoint/2010/main" xmlns="" val="101948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23B6A-7CCF-4F70-91A1-0A0C3FCBB16E}"/>
              </a:ext>
            </a:extLst>
          </p:cNvPr>
          <p:cNvSpPr>
            <a:spLocks noGrp="1"/>
          </p:cNvSpPr>
          <p:nvPr>
            <p:ph type="title"/>
          </p:nvPr>
        </p:nvSpPr>
        <p:spPr/>
        <p:txBody>
          <a:bodyPr/>
          <a:lstStyle/>
          <a:p>
            <a:r>
              <a:rPr lang="es-AR" dirty="0"/>
              <a:t>Registro Nacional de Bases de Datos</a:t>
            </a:r>
          </a:p>
        </p:txBody>
      </p:sp>
      <p:sp>
        <p:nvSpPr>
          <p:cNvPr id="4" name="Content Placeholder 3">
            <a:extLst>
              <a:ext uri="{FF2B5EF4-FFF2-40B4-BE49-F238E27FC236}">
                <a16:creationId xmlns:a16="http://schemas.microsoft.com/office/drawing/2014/main" xmlns="" id="{0F4CC23E-4966-42AF-B1C7-C68259A81674}"/>
              </a:ext>
            </a:extLst>
          </p:cNvPr>
          <p:cNvSpPr>
            <a:spLocks noGrp="1"/>
          </p:cNvSpPr>
          <p:nvPr>
            <p:ph sz="half" idx="2"/>
          </p:nvPr>
        </p:nvSpPr>
        <p:spPr>
          <a:xfrm>
            <a:off x="1154953" y="2706624"/>
            <a:ext cx="6452477" cy="3840480"/>
          </a:xfrm>
        </p:spPr>
        <p:txBody>
          <a:bodyPr>
            <a:normAutofit fontScale="92500" lnSpcReduction="20000"/>
          </a:bodyPr>
          <a:lstStyle/>
          <a:p>
            <a:pPr algn="just">
              <a:buFont typeface="Wingdings" panose="05000000000000000000" pitchFamily="2" charset="2"/>
              <a:buChar char="§"/>
            </a:pPr>
            <a:r>
              <a:rPr lang="es-AR" sz="2000" dirty="0">
                <a:latin typeface="Baskerville Old Face" panose="02020602080505020303" pitchFamily="18" charset="0"/>
              </a:rPr>
              <a:t>Autoridad administrativa creada por ley dicta normas, tales como: </a:t>
            </a:r>
          </a:p>
          <a:p>
            <a:pPr algn="just">
              <a:buFont typeface="Wingdings" panose="05000000000000000000" pitchFamily="2" charset="2"/>
              <a:buChar char="§"/>
            </a:pPr>
            <a:r>
              <a:rPr lang="es-AR" sz="2000" dirty="0">
                <a:latin typeface="Baskerville Old Face" panose="02020602080505020303" pitchFamily="18" charset="0"/>
              </a:rPr>
              <a:t>Obligatoriedad para los titulares de Bases de Datos, registrarlas anualmente, indicando qué datos conservan y designar un responsable de tal base.</a:t>
            </a:r>
          </a:p>
          <a:p>
            <a:pPr algn="just">
              <a:buFont typeface="Wingdings" panose="05000000000000000000" pitchFamily="2" charset="2"/>
              <a:buChar char="§"/>
            </a:pPr>
            <a:r>
              <a:rPr lang="es-AR" sz="2000" dirty="0">
                <a:latin typeface="Baskerville Old Face" panose="02020602080505020303" pitchFamily="18" charset="0"/>
              </a:rPr>
              <a:t>Salvo que ella sea menor a 5.000 y se declare que no se realiza tratamiento de datos sensibles, -salvo obligación legal-.</a:t>
            </a:r>
          </a:p>
          <a:p>
            <a:pPr algn="just">
              <a:buFont typeface="Wingdings" panose="05000000000000000000" pitchFamily="2" charset="2"/>
              <a:buChar char="§"/>
            </a:pPr>
            <a:r>
              <a:rPr lang="es-AR" sz="2000" dirty="0">
                <a:latin typeface="Baskerville Old Face" panose="02020602080505020303" pitchFamily="18" charset="0"/>
              </a:rPr>
              <a:t>Disposición 11/2006 sobre medidas de seguridad para tratamiento y conservación de datos (básico, medio y crítico). </a:t>
            </a:r>
          </a:p>
          <a:p>
            <a:pPr algn="just">
              <a:buFont typeface="Wingdings" panose="05000000000000000000" pitchFamily="2" charset="2"/>
              <a:buChar char="§"/>
            </a:pPr>
            <a:r>
              <a:rPr lang="es-AR" sz="2000" dirty="0">
                <a:latin typeface="Baskerville Old Face" panose="02020602080505020303" pitchFamily="18" charset="0"/>
              </a:rPr>
              <a:t>Disposición 7/2008: Guía de buenas prácticas y modelo de acuerdo de confidencialidad.</a:t>
            </a:r>
          </a:p>
          <a:p>
            <a:pPr algn="just">
              <a:buFont typeface="Wingdings" panose="05000000000000000000" pitchFamily="2" charset="2"/>
              <a:buChar char="§"/>
            </a:pPr>
            <a:r>
              <a:rPr lang="es-AR" sz="2000" dirty="0">
                <a:latin typeface="Baskerville Old Face" panose="02020602080505020303" pitchFamily="18" charset="0"/>
              </a:rPr>
              <a:t>Facultades sancionatorias y de contralor.</a:t>
            </a:r>
          </a:p>
        </p:txBody>
      </p:sp>
      <p:pic>
        <p:nvPicPr>
          <p:cNvPr id="7" name="Content Placeholder 6" descr="A close up of a cell phone&#10;&#10;Description generated with high confidence">
            <a:extLst>
              <a:ext uri="{FF2B5EF4-FFF2-40B4-BE49-F238E27FC236}">
                <a16:creationId xmlns:a16="http://schemas.microsoft.com/office/drawing/2014/main" xmlns="" id="{0B618AEB-3C8E-45BB-B283-E304C2F58B23}"/>
              </a:ext>
            </a:extLst>
          </p:cNvPr>
          <p:cNvPicPr>
            <a:picLocks noGrp="1" noChangeAspect="1"/>
          </p:cNvPicPr>
          <p:nvPr>
            <p:ph sz="quarter" idx="4"/>
          </p:nvPr>
        </p:nvPicPr>
        <p:blipFill>
          <a:blip r:embed="rId2">
            <a:extLst>
              <a:ext uri="{837473B0-CC2E-450A-ABE3-18F120FF3D39}">
                <a1611:picAttrSrcUrl xmlns:a1611="http://schemas.microsoft.com/office/drawing/2016/11/main" xmlns="" r:id="rId3"/>
              </a:ext>
            </a:extLst>
          </a:blip>
          <a:stretch>
            <a:fillRect/>
          </a:stretch>
        </p:blipFill>
        <p:spPr>
          <a:xfrm>
            <a:off x="7739406" y="2636063"/>
            <a:ext cx="4006392" cy="3342462"/>
          </a:xfrm>
          <a:prstGeom prst="rect">
            <a:avLst/>
          </a:prstGeom>
        </p:spPr>
      </p:pic>
      <p:sp>
        <p:nvSpPr>
          <p:cNvPr id="6" name="5 Marcador de pie de página"/>
          <p:cNvSpPr>
            <a:spLocks noGrp="1"/>
          </p:cNvSpPr>
          <p:nvPr>
            <p:ph type="ftr" sz="quarter" idx="11"/>
          </p:nvPr>
        </p:nvSpPr>
        <p:spPr>
          <a:xfrm>
            <a:off x="7739406" y="6547104"/>
            <a:ext cx="3859795" cy="304801"/>
          </a:xfrm>
        </p:spPr>
        <p:txBody>
          <a:bodyPr/>
          <a:lstStyle/>
          <a:p>
            <a:r>
              <a:rPr lang="en-US" dirty="0"/>
              <a:t>Dra Sandra S. Arcos Valcárcel</a:t>
            </a:r>
          </a:p>
        </p:txBody>
      </p:sp>
    </p:spTree>
    <p:extLst>
      <p:ext uri="{BB962C8B-B14F-4D97-AF65-F5344CB8AC3E}">
        <p14:creationId xmlns:p14="http://schemas.microsoft.com/office/powerpoint/2010/main" xmlns="" val="344001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E0212-EE88-4A93-9B2C-B9C2772EED97}"/>
              </a:ext>
            </a:extLst>
          </p:cNvPr>
          <p:cNvSpPr>
            <a:spLocks noGrp="1"/>
          </p:cNvSpPr>
          <p:nvPr>
            <p:ph type="title"/>
          </p:nvPr>
        </p:nvSpPr>
        <p:spPr>
          <a:xfrm>
            <a:off x="1682496" y="1063416"/>
            <a:ext cx="8298117" cy="1594943"/>
          </a:xfrm>
        </p:spPr>
        <p:txBody>
          <a:bodyPr/>
          <a:lstStyle/>
          <a:p>
            <a:pPr algn="ctr"/>
            <a:r>
              <a:rPr lang="es-AR" sz="2400" dirty="0">
                <a:latin typeface="Engravers MT" panose="02090707080505020304" pitchFamily="18" charset="0"/>
              </a:rPr>
              <a:t>Régimen sancionatorio previsto en la Ley</a:t>
            </a:r>
          </a:p>
        </p:txBody>
      </p:sp>
      <p:graphicFrame>
        <p:nvGraphicFramePr>
          <p:cNvPr id="6" name="Diagram 5">
            <a:extLst>
              <a:ext uri="{FF2B5EF4-FFF2-40B4-BE49-F238E27FC236}">
                <a16:creationId xmlns:a16="http://schemas.microsoft.com/office/drawing/2014/main" xmlns="" id="{50189617-326B-4242-B83E-BBB8F1BD0D4C}"/>
              </a:ext>
            </a:extLst>
          </p:cNvPr>
          <p:cNvGraphicFramePr/>
          <p:nvPr>
            <p:extLst>
              <p:ext uri="{D42A27DB-BD31-4B8C-83A1-F6EECF244321}">
                <p14:modId xmlns:p14="http://schemas.microsoft.com/office/powerpoint/2010/main" xmlns="" val="75651302"/>
              </p:ext>
            </p:extLst>
          </p:nvPr>
        </p:nvGraphicFramePr>
        <p:xfrm>
          <a:off x="1154954" y="3318235"/>
          <a:ext cx="4963042" cy="2139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xmlns="" id="{606DDD17-3923-47CE-8AA5-28236E69A0D3}"/>
              </a:ext>
            </a:extLst>
          </p:cNvPr>
          <p:cNvSpPr/>
          <p:nvPr/>
        </p:nvSpPr>
        <p:spPr>
          <a:xfrm>
            <a:off x="7645138" y="3459637"/>
            <a:ext cx="3506771" cy="19984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b="1" dirty="0">
                <a:latin typeface="Engravers MT" panose="02090707080505020304" pitchFamily="18" charset="0"/>
              </a:rPr>
              <a:t>CÓDIGO PENAL DE LA NACION</a:t>
            </a:r>
            <a:endParaRPr lang="es-AR" b="1" dirty="0">
              <a:latin typeface="Baskerville Old Face" panose="02020602080505020303" pitchFamily="18" charset="0"/>
            </a:endParaRPr>
          </a:p>
          <a:p>
            <a:pPr algn="ctr"/>
            <a:r>
              <a:rPr lang="es-AR" b="1" dirty="0">
                <a:latin typeface="Baskerville Old Face" panose="02020602080505020303" pitchFamily="18" charset="0"/>
              </a:rPr>
              <a:t>117 bis </a:t>
            </a:r>
            <a:r>
              <a:rPr lang="es-AR" dirty="0">
                <a:latin typeface="Baskerville Old Face" panose="02020602080505020303" pitchFamily="18" charset="0"/>
              </a:rPr>
              <a:t>(insertar o hacer insertar datos falsos en un banco)</a:t>
            </a:r>
          </a:p>
          <a:p>
            <a:pPr algn="ctr"/>
            <a:r>
              <a:rPr lang="es-AR" b="1" dirty="0">
                <a:latin typeface="Baskerville Old Face" panose="02020602080505020303" pitchFamily="18" charset="0"/>
              </a:rPr>
              <a:t>157 bis </a:t>
            </a:r>
            <a:r>
              <a:rPr lang="es-AR" dirty="0">
                <a:latin typeface="Baskerville Old Face" panose="02020602080505020303" pitchFamily="18" charset="0"/>
              </a:rPr>
              <a:t>(a sabiendas, violando sistemas de seguridad, se acceda a un banco de datos)</a:t>
            </a:r>
            <a:endParaRPr lang="es-AR" sz="2400" dirty="0">
              <a:latin typeface="Baskerville Old Face" panose="02020602080505020303" pitchFamily="18" charset="0"/>
            </a:endParaRPr>
          </a:p>
        </p:txBody>
      </p:sp>
      <p:cxnSp>
        <p:nvCxnSpPr>
          <p:cNvPr id="4" name="Connector: Elbow 3">
            <a:extLst>
              <a:ext uri="{FF2B5EF4-FFF2-40B4-BE49-F238E27FC236}">
                <a16:creationId xmlns:a16="http://schemas.microsoft.com/office/drawing/2014/main" xmlns="" id="{5B7AF2EC-CD16-4B08-A75D-976CD01EDEFD}"/>
              </a:ext>
            </a:extLst>
          </p:cNvPr>
          <p:cNvCxnSpPr>
            <a:cxnSpLocks/>
          </p:cNvCxnSpPr>
          <p:nvPr/>
        </p:nvCxnSpPr>
        <p:spPr>
          <a:xfrm>
            <a:off x="1564849" y="5542960"/>
            <a:ext cx="575036" cy="207391"/>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xmlns="" id="{CEDB88A8-8AE1-485B-9C88-50780E03467F}"/>
              </a:ext>
            </a:extLst>
          </p:cNvPr>
          <p:cNvSpPr txBox="1"/>
          <p:nvPr/>
        </p:nvSpPr>
        <p:spPr>
          <a:xfrm>
            <a:off x="2139886" y="5656083"/>
            <a:ext cx="2347273" cy="1015663"/>
          </a:xfrm>
          <a:prstGeom prst="rect">
            <a:avLst/>
          </a:prstGeom>
          <a:noFill/>
        </p:spPr>
        <p:txBody>
          <a:bodyPr wrap="square" rtlCol="0">
            <a:spAutoFit/>
          </a:bodyPr>
          <a:lstStyle/>
          <a:p>
            <a:r>
              <a:rPr lang="es-AR" sz="1200" dirty="0"/>
              <a:t>Se graduará atendiendo a la naturaleza de los derechos afectados, intencionalidad, reincidencia, etc. </a:t>
            </a:r>
          </a:p>
        </p:txBody>
      </p:sp>
      <p:sp>
        <p:nvSpPr>
          <p:cNvPr id="9" name="8 Marcador de pie de página"/>
          <p:cNvSpPr>
            <a:spLocks noGrp="1"/>
          </p:cNvSpPr>
          <p:nvPr>
            <p:ph type="ftr" sz="quarter" idx="11"/>
          </p:nvPr>
        </p:nvSpPr>
        <p:spPr>
          <a:xfrm>
            <a:off x="9068586" y="6323601"/>
            <a:ext cx="2705491" cy="546108"/>
          </a:xfrm>
        </p:spPr>
        <p:txBody>
          <a:bodyPr/>
          <a:lstStyle/>
          <a:p>
            <a:r>
              <a:rPr lang="en-US" dirty="0"/>
              <a:t>Dra Sandra S. Arcos Valcárcel</a:t>
            </a:r>
          </a:p>
        </p:txBody>
      </p:sp>
    </p:spTree>
    <p:extLst>
      <p:ext uri="{BB962C8B-B14F-4D97-AF65-F5344CB8AC3E}">
        <p14:creationId xmlns:p14="http://schemas.microsoft.com/office/powerpoint/2010/main" xmlns="" val="272131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C3197-5CB5-4EBB-9B1E-DDFC59B89215}"/>
              </a:ext>
            </a:extLst>
          </p:cNvPr>
          <p:cNvSpPr>
            <a:spLocks noGrp="1"/>
          </p:cNvSpPr>
          <p:nvPr>
            <p:ph type="title"/>
          </p:nvPr>
        </p:nvSpPr>
        <p:spPr>
          <a:xfrm>
            <a:off x="1536569" y="947920"/>
            <a:ext cx="8379798" cy="1041136"/>
          </a:xfrm>
        </p:spPr>
        <p:txBody>
          <a:bodyPr/>
          <a:lstStyle/>
          <a:p>
            <a:pPr algn="ctr"/>
            <a:r>
              <a:rPr lang="es-AR" sz="2400" dirty="0">
                <a:latin typeface="Engravers MT" panose="02090707080505020304" pitchFamily="18" charset="0"/>
              </a:rPr>
              <a:t>	CÓDIGO ÉTICO MUNDIAL </a:t>
            </a:r>
            <a:br>
              <a:rPr lang="es-AR" sz="2400" dirty="0">
                <a:latin typeface="Engravers MT" panose="02090707080505020304" pitchFamily="18" charset="0"/>
              </a:rPr>
            </a:br>
            <a:r>
              <a:rPr lang="es-AR" sz="2400" dirty="0">
                <a:latin typeface="Engravers MT" panose="02090707080505020304" pitchFamily="18" charset="0"/>
              </a:rPr>
              <a:t>    PARA EL TURISMO </a:t>
            </a:r>
            <a:br>
              <a:rPr lang="es-AR" sz="2400" dirty="0">
                <a:latin typeface="Engravers MT" panose="02090707080505020304" pitchFamily="18" charset="0"/>
              </a:rPr>
            </a:br>
            <a:r>
              <a:rPr lang="es-AR" sz="1800" dirty="0">
                <a:latin typeface="Engravers MT" panose="02090707080505020304" pitchFamily="18" charset="0"/>
              </a:rPr>
              <a:t>21-12-2001</a:t>
            </a:r>
            <a:endParaRPr lang="es-AR" sz="2400" dirty="0">
              <a:latin typeface="Engravers MT" panose="02090707080505020304" pitchFamily="18" charset="0"/>
            </a:endParaRPr>
          </a:p>
        </p:txBody>
      </p:sp>
      <p:sp>
        <p:nvSpPr>
          <p:cNvPr id="3" name="Content Placeholder 2">
            <a:extLst>
              <a:ext uri="{FF2B5EF4-FFF2-40B4-BE49-F238E27FC236}">
                <a16:creationId xmlns:a16="http://schemas.microsoft.com/office/drawing/2014/main" xmlns="" id="{696D24B5-56D9-4A91-AA40-C34E772C0268}"/>
              </a:ext>
            </a:extLst>
          </p:cNvPr>
          <p:cNvSpPr>
            <a:spLocks noGrp="1"/>
          </p:cNvSpPr>
          <p:nvPr>
            <p:ph idx="1"/>
          </p:nvPr>
        </p:nvSpPr>
        <p:spPr>
          <a:xfrm>
            <a:off x="1679944" y="2575219"/>
            <a:ext cx="8783809" cy="2223023"/>
          </a:xfrm>
        </p:spPr>
        <p:txBody>
          <a:bodyPr>
            <a:normAutofit/>
          </a:bodyPr>
          <a:lstStyle/>
          <a:p>
            <a:pPr marL="0" indent="0" algn="just">
              <a:buNone/>
            </a:pPr>
            <a:r>
              <a:rPr lang="es-AR" sz="2000" dirty="0">
                <a:latin typeface="Baskerville Old Face" panose="02020602080505020303" pitchFamily="18" charset="0"/>
              </a:rPr>
              <a:t>LOS TURISTAS Y VISITANTES GOZARÁN DE LOS MISMOS DERECHOS QUE LOS CIUDADANOS DEL PAIS QUE VISITEN EN CUANTO A LA CONFIDENCIALIDAD DE LOS DATOS SOBRE SU PERSONA, EN PARTICULAR, </a:t>
            </a:r>
            <a:r>
              <a:rPr lang="es-AR" sz="2000" b="1" dirty="0">
                <a:effectLst>
                  <a:outerShdw blurRad="38100" dist="38100" dir="2700000" algn="tl">
                    <a:srgbClr val="000000">
                      <a:alpha val="43137"/>
                    </a:srgbClr>
                  </a:outerShdw>
                </a:effectLst>
                <a:latin typeface="Baskerville Old Face" panose="02020602080505020303" pitchFamily="18" charset="0"/>
              </a:rPr>
              <a:t>CUANDO ESA INFORAMCIÓN SE ALMACENE EN SOPORTES ELCTRÓNICOS </a:t>
            </a:r>
            <a:r>
              <a:rPr lang="es-AR" sz="2000" dirty="0">
                <a:latin typeface="Baskerville Old Face" panose="02020602080505020303" pitchFamily="18" charset="0"/>
              </a:rPr>
              <a:t>(ART. 8 – </a:t>
            </a:r>
            <a:r>
              <a:rPr lang="es-AR" sz="2000" dirty="0" err="1">
                <a:latin typeface="Baskerville Old Face" panose="02020602080505020303" pitchFamily="18" charset="0"/>
              </a:rPr>
              <a:t>Inc</a:t>
            </a:r>
            <a:r>
              <a:rPr lang="es-AR" sz="2000" dirty="0">
                <a:latin typeface="Baskerville Old Face" panose="02020602080505020303" pitchFamily="18" charset="0"/>
              </a:rPr>
              <a:t> 3°)</a:t>
            </a:r>
          </a:p>
        </p:txBody>
      </p:sp>
      <p:pic>
        <p:nvPicPr>
          <p:cNvPr id="5" name="Picture 4">
            <a:extLst>
              <a:ext uri="{FF2B5EF4-FFF2-40B4-BE49-F238E27FC236}">
                <a16:creationId xmlns:a16="http://schemas.microsoft.com/office/drawing/2014/main" xmlns="" id="{047A7A30-47EA-4E34-BFC5-CE62FEC4A45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rot="10800000" flipH="1" flipV="1">
            <a:off x="6683604" y="4355184"/>
            <a:ext cx="3497344" cy="2347622"/>
          </a:xfrm>
          <a:prstGeom prst="rect">
            <a:avLst/>
          </a:prstGeom>
        </p:spPr>
      </p:pic>
      <p:pic>
        <p:nvPicPr>
          <p:cNvPr id="7" name="Picture 6">
            <a:extLst>
              <a:ext uri="{FF2B5EF4-FFF2-40B4-BE49-F238E27FC236}">
                <a16:creationId xmlns:a16="http://schemas.microsoft.com/office/drawing/2014/main" xmlns="" id="{EFA78A3A-0AA7-4733-A855-16F3DAB67EC4}"/>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3672133" y="4462389"/>
            <a:ext cx="2436436" cy="2240417"/>
          </a:xfrm>
          <a:prstGeom prst="rect">
            <a:avLst/>
          </a:prstGeom>
        </p:spPr>
      </p:pic>
      <p:sp>
        <p:nvSpPr>
          <p:cNvPr id="8" name="7 Marcador de pie de página"/>
          <p:cNvSpPr>
            <a:spLocks noGrp="1"/>
          </p:cNvSpPr>
          <p:nvPr>
            <p:ph type="ftr" sz="quarter" idx="11"/>
          </p:nvPr>
        </p:nvSpPr>
        <p:spPr>
          <a:xfrm>
            <a:off x="1679944" y="6380611"/>
            <a:ext cx="3859795" cy="304801"/>
          </a:xfrm>
        </p:spPr>
        <p:txBody>
          <a:bodyPr/>
          <a:lstStyle/>
          <a:p>
            <a:r>
              <a:rPr lang="en-US" dirty="0"/>
              <a:t>Dra Sandra S. Arcos Valcárcel</a:t>
            </a:r>
          </a:p>
        </p:txBody>
      </p:sp>
    </p:spTree>
    <p:extLst>
      <p:ext uri="{BB962C8B-B14F-4D97-AF65-F5344CB8AC3E}">
        <p14:creationId xmlns:p14="http://schemas.microsoft.com/office/powerpoint/2010/main" xmlns="" val="1121135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8365</TotalTime>
  <Words>1430</Words>
  <Application>Microsoft Office PowerPoint</Application>
  <PresentationFormat>Personalizado</PresentationFormat>
  <Paragraphs>136</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Ion Boardroom</vt:lpstr>
      <vt:lpstr>     3ra. Jornada de  Derecho del Turismo DEL 0BSERVATORIO DE DERECHO DEL TURISMO  El uso de Internet: Big Data y protección de datos personales Facultad de Derecho – Universidad de Buenos Aires </vt:lpstr>
      <vt:lpstr>Protección de datos personales  Ley 25326  norma de orden público</vt:lpstr>
      <vt:lpstr> Definiciones de la ley</vt:lpstr>
      <vt:lpstr>Diapositiva 4</vt:lpstr>
      <vt:lpstr>Derechos de los titulares de datos</vt:lpstr>
      <vt:lpstr>Deberes de los responsables de Bases de Datos</vt:lpstr>
      <vt:lpstr>Registro Nacional de Bases de Datos</vt:lpstr>
      <vt:lpstr>Régimen sancionatorio previsto en la Ley</vt:lpstr>
      <vt:lpstr> CÓDIGO ÉTICO MUNDIAL      PARA EL TURISMO  21-12-2001</vt:lpstr>
      <vt:lpstr>COMPRA DE SERVICIOS TURISTICOS  y  DATOS PERSONALES</vt:lpstr>
      <vt:lpstr>¿Qué es el Big Data?</vt:lpstr>
      <vt:lpstr>Qué ofrece el Big data para las empresas de turismo?</vt:lpstr>
      <vt:lpstr>DESAFIOS en el desarrollo del Big Data</vt:lpstr>
      <vt:lpstr>Reglamentos 2016/679 -  680 y 681 del Parlamento Europeo</vt:lpstr>
      <vt:lpstr>Diapositiva 15</vt:lpstr>
      <vt:lpstr>Observatorio Nacional de Big Data</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y turismo</dc:title>
  <dc:creator>Sandra Arcos</dc:creator>
  <cp:lastModifiedBy>vane</cp:lastModifiedBy>
  <cp:revision>93</cp:revision>
  <dcterms:created xsi:type="dcterms:W3CDTF">2017-11-04T22:07:13Z</dcterms:created>
  <dcterms:modified xsi:type="dcterms:W3CDTF">2017-11-14T10:09:14Z</dcterms:modified>
</cp:coreProperties>
</file>