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64" r:id="rId17"/>
    <p:sldMasterId id="2147483876" r:id="rId18"/>
  </p:sldMasterIdLst>
  <p:notesMasterIdLst>
    <p:notesMasterId r:id="rId115"/>
  </p:notesMasterIdLst>
  <p:sldIdLst>
    <p:sldId id="256" r:id="rId19"/>
    <p:sldId id="261" r:id="rId20"/>
    <p:sldId id="363" r:id="rId21"/>
    <p:sldId id="364" r:id="rId22"/>
    <p:sldId id="360" r:id="rId23"/>
    <p:sldId id="262" r:id="rId24"/>
    <p:sldId id="373" r:id="rId25"/>
    <p:sldId id="365" r:id="rId26"/>
    <p:sldId id="263" r:id="rId27"/>
    <p:sldId id="368" r:id="rId28"/>
    <p:sldId id="259" r:id="rId29"/>
    <p:sldId id="266" r:id="rId30"/>
    <p:sldId id="272" r:id="rId31"/>
    <p:sldId id="273" r:id="rId32"/>
    <p:sldId id="274" r:id="rId33"/>
    <p:sldId id="370" r:id="rId34"/>
    <p:sldId id="275" r:id="rId35"/>
    <p:sldId id="366" r:id="rId36"/>
    <p:sldId id="362" r:id="rId37"/>
    <p:sldId id="277" r:id="rId38"/>
    <p:sldId id="278" r:id="rId39"/>
    <p:sldId id="279" r:id="rId40"/>
    <p:sldId id="372" r:id="rId41"/>
    <p:sldId id="371" r:id="rId42"/>
    <p:sldId id="401" r:id="rId43"/>
    <p:sldId id="402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369" r:id="rId53"/>
    <p:sldId id="290" r:id="rId54"/>
    <p:sldId id="289" r:id="rId55"/>
    <p:sldId id="291" r:id="rId56"/>
    <p:sldId id="292" r:id="rId57"/>
    <p:sldId id="293" r:id="rId58"/>
    <p:sldId id="295" r:id="rId59"/>
    <p:sldId id="260" r:id="rId60"/>
    <p:sldId id="296" r:id="rId61"/>
    <p:sldId id="376" r:id="rId62"/>
    <p:sldId id="375" r:id="rId63"/>
    <p:sldId id="379" r:id="rId64"/>
    <p:sldId id="378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7" r:id="rId81"/>
    <p:sldId id="398" r:id="rId82"/>
    <p:sldId id="399" r:id="rId83"/>
    <p:sldId id="400" r:id="rId84"/>
    <p:sldId id="395" r:id="rId85"/>
    <p:sldId id="298" r:id="rId86"/>
    <p:sldId id="302" r:id="rId87"/>
    <p:sldId id="304" r:id="rId88"/>
    <p:sldId id="306" r:id="rId89"/>
    <p:sldId id="307" r:id="rId90"/>
    <p:sldId id="309" r:id="rId91"/>
    <p:sldId id="311" r:id="rId92"/>
    <p:sldId id="312" r:id="rId93"/>
    <p:sldId id="314" r:id="rId94"/>
    <p:sldId id="316" r:id="rId95"/>
    <p:sldId id="318" r:id="rId96"/>
    <p:sldId id="320" r:id="rId97"/>
    <p:sldId id="322" r:id="rId98"/>
    <p:sldId id="324" r:id="rId99"/>
    <p:sldId id="326" r:id="rId100"/>
    <p:sldId id="328" r:id="rId101"/>
    <p:sldId id="330" r:id="rId102"/>
    <p:sldId id="332" r:id="rId103"/>
    <p:sldId id="334" r:id="rId104"/>
    <p:sldId id="336" r:id="rId105"/>
    <p:sldId id="338" r:id="rId106"/>
    <p:sldId id="340" r:id="rId107"/>
    <p:sldId id="341" r:id="rId108"/>
    <p:sldId id="343" r:id="rId109"/>
    <p:sldId id="344" r:id="rId110"/>
    <p:sldId id="346" r:id="rId111"/>
    <p:sldId id="348" r:id="rId112"/>
    <p:sldId id="350" r:id="rId113"/>
    <p:sldId id="297" r:id="rId1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viewProps" Target="viewProps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102" Type="http://schemas.openxmlformats.org/officeDocument/2006/relationships/slide" Target="slides/slide84.xml"/><Relationship Id="rId110" Type="http://schemas.openxmlformats.org/officeDocument/2006/relationships/slide" Target="slides/slide92.xml"/><Relationship Id="rId11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13" Type="http://schemas.openxmlformats.org/officeDocument/2006/relationships/slide" Target="slides/slide95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16" Type="http://schemas.openxmlformats.org/officeDocument/2006/relationships/presProps" Target="pres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11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14" Type="http://schemas.openxmlformats.org/officeDocument/2006/relationships/slide" Target="slides/slide96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02A46-8BA9-414F-8649-EE24740F41D2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3C1A-63FF-4C64-B0FE-E55F870ACE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25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46385B-3BAA-434B-A486-8B2C32F9C2FD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8DFB0-9AD2-41EF-BFB5-8C14B0ABA7DE}" type="slidenum">
              <a:rPr lang="en-GB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54E509-B246-4424-BF51-D3AEE8D25D07}" type="slidenum">
              <a:rPr lang="en-GB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4DED2-B6C1-4924-ADDD-CFCD128D93EB}" type="slidenum">
              <a:rPr lang="en-GB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839EB97-A958-493D-A0F3-B9E135764D2C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69418B-5542-4191-9B02-D34610037EB1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63E6696-5E85-4A7C-8F5C-1F95D5124463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374AA3E-0702-4C32-98F8-FC594C088B38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0427F11-B0A1-4107-83D4-D3F16036978D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F379B19-ACB1-4196-BCE8-3F88F714F55B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49A5A03-5841-4DAD-9E92-E30119A9C9CA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173C21-8041-4EA5-96E3-4FA5260A018A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8ED431-11B2-49A4-B846-44C4ED315FBC}" type="slidenum">
              <a:rPr lang="en-GB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9DCF1C-76FF-4F5E-84FB-53128095BC07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0A83C-BDC7-4608-AE80-444738C391F9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3F749-AF68-422C-892A-CEFEF1DAE703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198D19-A0F5-4A04-8ABA-4FF628FFA587}" type="slidenum">
              <a:rPr lang="es-ES" altLang="es-E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s-ES" altLang="es-E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8134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200" smtClean="0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69437" y="8687751"/>
            <a:ext cx="2958134" cy="4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6D0CE26-4251-405D-864F-BEA3D12000A4}" type="slidenum">
              <a:rPr lang="en-GB" altLang="es-E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altLang="es-ES" sz="1200" smtClean="0">
              <a:solidFill>
                <a:prstClr val="black"/>
              </a:solidFill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8F8B1-E189-4219-B0A7-DAB70BF89225}" type="slidenum">
              <a:rPr lang="es-ES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13C74-2919-4593-A9BC-787753A58E2E}" type="slidenum">
              <a:rPr lang="en-GB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18CB8-F21A-4DC7-A04E-EF3CB9A4B68F}" type="slidenum">
              <a:rPr lang="en-GB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741AA-F3B7-4E05-A8FB-830A0DF561EE}" type="slidenum">
              <a:rPr lang="en-GB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25326-E690-407D-98BB-9C8E4C79BC60}" type="slidenum">
              <a:rPr lang="en-GB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La Afiliación Sindical en Europa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4A884-9227-494E-9DF2-DF40C26BDAE0}" type="slidenum">
              <a:rPr lang="en-GB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0706"/>
      </p:ext>
    </p:extLst>
  </p:cSld>
  <p:clrMapOvr>
    <a:masterClrMapping/>
  </p:clrMapOvr>
  <p:transition spd="med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5733"/>
      </p:ext>
    </p:extLst>
  </p:cSld>
  <p:clrMapOvr>
    <a:masterClrMapping/>
  </p:clrMapOvr>
  <p:transition spd="med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6362"/>
      </p:ext>
    </p:extLst>
  </p:cSld>
  <p:clrMapOvr>
    <a:masterClrMapping/>
  </p:clrMapOvr>
  <p:transition spd="med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7166"/>
      </p:ext>
    </p:extLst>
  </p:cSld>
  <p:clrMapOvr>
    <a:masterClrMapping/>
  </p:clrMapOvr>
  <p:transition spd="med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5234"/>
      </p:ext>
    </p:extLst>
  </p:cSld>
  <p:clrMapOvr>
    <a:masterClrMapping/>
  </p:clrMapOvr>
  <p:transition spd="med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795"/>
      </p:ext>
    </p:extLst>
  </p:cSld>
  <p:clrMapOvr>
    <a:masterClrMapping/>
  </p:clrMapOvr>
  <p:transition spd="med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03979"/>
      </p:ext>
    </p:extLst>
  </p:cSld>
  <p:clrMapOvr>
    <a:masterClrMapping/>
  </p:clrMapOvr>
  <p:transition spd="med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15859"/>
      </p:ext>
    </p:extLst>
  </p:cSld>
  <p:clrMapOvr>
    <a:masterClrMapping/>
  </p:clrMapOvr>
  <p:transition spd="med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91156"/>
      </p:ext>
    </p:extLst>
  </p:cSld>
  <p:clrMapOvr>
    <a:masterClrMapping/>
  </p:clrMapOvr>
  <p:transition spd="med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1949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32924"/>
      </p:ext>
    </p:extLst>
  </p:cSld>
  <p:clrMapOvr>
    <a:masterClrMapping/>
  </p:clrMapOvr>
  <p:transition spd="med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75126"/>
      </p:ext>
    </p:extLst>
  </p:cSld>
  <p:clrMapOvr>
    <a:masterClrMapping/>
  </p:clrMapOvr>
  <p:transition spd="med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6290"/>
      </p:ext>
    </p:extLst>
  </p:cSld>
  <p:clrMapOvr>
    <a:masterClrMapping/>
  </p:clrMapOvr>
  <p:transition spd="med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0046"/>
      </p:ext>
    </p:extLst>
  </p:cSld>
  <p:clrMapOvr>
    <a:masterClrMapping/>
  </p:clrMapOvr>
  <p:transition spd="med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6203"/>
      </p:ext>
    </p:extLst>
  </p:cSld>
  <p:clrMapOvr>
    <a:masterClrMapping/>
  </p:clrMapOvr>
  <p:transition spd="med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4260"/>
      </p:ext>
    </p:extLst>
  </p:cSld>
  <p:clrMapOvr>
    <a:masterClrMapping/>
  </p:clrMapOvr>
  <p:transition spd="med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57997"/>
      </p:ext>
    </p:extLst>
  </p:cSld>
  <p:clrMapOvr>
    <a:masterClrMapping/>
  </p:clrMapOvr>
  <p:transition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04792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58649"/>
      </p:ext>
    </p:extLst>
  </p:cSld>
  <p:clrMapOvr>
    <a:masterClrMapping/>
  </p:clrMapOvr>
  <p:transition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6357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69285"/>
      </p:ext>
    </p:extLst>
  </p:cSld>
  <p:clrMapOvr>
    <a:masterClrMapping/>
  </p:clrMapOvr>
  <p:transition spd="med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1827"/>
      </p:ext>
    </p:extLst>
  </p:cSld>
  <p:clrMapOvr>
    <a:masterClrMapping/>
  </p:clrMapOvr>
  <p:transition spd="med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9280"/>
      </p:ext>
    </p:extLst>
  </p:cSld>
  <p:clrMapOvr>
    <a:masterClrMapping/>
  </p:clrMapOvr>
  <p:transition spd="med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17784"/>
      </p:ext>
    </p:extLst>
  </p:cSld>
  <p:clrMapOvr>
    <a:masterClrMapping/>
  </p:clrMapOvr>
  <p:transition spd="med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8950"/>
      </p:ext>
    </p:extLst>
  </p:cSld>
  <p:clrMapOvr>
    <a:masterClrMapping/>
  </p:clrMapOvr>
  <p:transition spd="med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38110"/>
      </p:ext>
    </p:extLst>
  </p:cSld>
  <p:clrMapOvr>
    <a:masterClrMapping/>
  </p:clrMapOvr>
  <p:transition spd="med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74071"/>
      </p:ext>
    </p:extLst>
  </p:cSld>
  <p:clrMapOvr>
    <a:masterClrMapping/>
  </p:clrMapOvr>
  <p:transition spd="med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83240"/>
      </p:ext>
    </p:extLst>
  </p:cSld>
  <p:clrMapOvr>
    <a:masterClrMapping/>
  </p:clrMapOvr>
  <p:transition spd="med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32471"/>
      </p:ext>
    </p:extLst>
  </p:cSld>
  <p:clrMapOvr>
    <a:masterClrMapping/>
  </p:clrMapOvr>
  <p:transition spd="med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11036"/>
      </p:ext>
    </p:extLst>
  </p:cSld>
  <p:clrMapOvr>
    <a:masterClrMapping/>
  </p:clrMapOvr>
  <p:transition spd="med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87841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14563"/>
      </p:ext>
    </p:extLst>
  </p:cSld>
  <p:clrMapOvr>
    <a:masterClrMapping/>
  </p:clrMapOvr>
  <p:transition spd="med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9936"/>
      </p:ext>
    </p:extLst>
  </p:cSld>
  <p:clrMapOvr>
    <a:masterClrMapping/>
  </p:clrMapOvr>
  <p:transition spd="med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58201"/>
      </p:ext>
    </p:extLst>
  </p:cSld>
  <p:clrMapOvr>
    <a:masterClrMapping/>
  </p:clrMapOvr>
  <p:transition spd="med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754"/>
      </p:ext>
    </p:extLst>
  </p:cSld>
  <p:clrMapOvr>
    <a:masterClrMapping/>
  </p:clrMapOvr>
  <p:transition spd="med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47821"/>
      </p:ext>
    </p:extLst>
  </p:cSld>
  <p:clrMapOvr>
    <a:masterClrMapping/>
  </p:clrMapOvr>
  <p:transition spd="med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6167"/>
      </p:ext>
    </p:extLst>
  </p:cSld>
  <p:clrMapOvr>
    <a:masterClrMapping/>
  </p:clrMapOvr>
  <p:transition spd="med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2870"/>
      </p:ext>
    </p:extLst>
  </p:cSld>
  <p:clrMapOvr>
    <a:masterClrMapping/>
  </p:clrMapOvr>
  <p:transition spd="med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9811"/>
      </p:ext>
    </p:extLst>
  </p:cSld>
  <p:clrMapOvr>
    <a:masterClrMapping/>
  </p:clrMapOvr>
  <p:transition spd="med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5733"/>
      </p:ext>
    </p:extLst>
  </p:cSld>
  <p:clrMapOvr>
    <a:masterClrMapping/>
  </p:clrMapOvr>
  <p:transition spd="med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5101"/>
      </p:ext>
    </p:extLst>
  </p:cSld>
  <p:clrMapOvr>
    <a:masterClrMapping/>
  </p:clrMapOvr>
  <p:transition spd="med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69423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23837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1391"/>
      </p:ext>
    </p:extLst>
  </p:cSld>
  <p:clrMapOvr>
    <a:masterClrMapping/>
  </p:clrMapOvr>
  <p:transition spd="med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9326"/>
      </p:ext>
    </p:extLst>
  </p:cSld>
  <p:clrMapOvr>
    <a:masterClrMapping/>
  </p:clrMapOvr>
  <p:transition spd="med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2840"/>
      </p:ext>
    </p:extLst>
  </p:cSld>
  <p:clrMapOvr>
    <a:masterClrMapping/>
  </p:clrMapOvr>
  <p:transition spd="med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343"/>
      </p:ext>
    </p:extLst>
  </p:cSld>
  <p:clrMapOvr>
    <a:masterClrMapping/>
  </p:clrMapOvr>
  <p:transition spd="med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2831"/>
      </p:ext>
    </p:extLst>
  </p:cSld>
  <p:clrMapOvr>
    <a:masterClrMapping/>
  </p:clrMapOvr>
  <p:transition spd="med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698"/>
      </p:ext>
    </p:extLst>
  </p:cSld>
  <p:clrMapOvr>
    <a:masterClrMapping/>
  </p:clrMapOvr>
  <p:transition spd="med">
    <p:randomBa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6851"/>
      </p:ext>
    </p:extLst>
  </p:cSld>
  <p:clrMapOvr>
    <a:masterClrMapping/>
  </p:clrMapOvr>
  <p:transition spd="med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68565"/>
      </p:ext>
    </p:extLst>
  </p:cSld>
  <p:clrMapOvr>
    <a:masterClrMapping/>
  </p:clrMapOvr>
  <p:transition spd="med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31136"/>
      </p:ext>
    </p:extLst>
  </p:cSld>
  <p:clrMapOvr>
    <a:masterClrMapping/>
  </p:clrMapOvr>
  <p:transition spd="med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07481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23538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4764"/>
      </p:ext>
    </p:extLst>
  </p:cSld>
  <p:clrMapOvr>
    <a:masterClrMapping/>
  </p:clrMapOvr>
  <p:transition spd="med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94051"/>
      </p:ext>
    </p:extLst>
  </p:cSld>
  <p:clrMapOvr>
    <a:masterClrMapping/>
  </p:clrMapOvr>
  <p:transition spd="med">
    <p:randomBa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6010"/>
      </p:ext>
    </p:extLst>
  </p:cSld>
  <p:clrMapOvr>
    <a:masterClrMapping/>
  </p:clrMapOvr>
  <p:transition spd="med">
    <p:randomBa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2254"/>
      </p:ext>
    </p:extLst>
  </p:cSld>
  <p:clrMapOvr>
    <a:masterClrMapping/>
  </p:clrMapOvr>
  <p:transition spd="med">
    <p:randomBa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56013"/>
      </p:ext>
    </p:extLst>
  </p:cSld>
  <p:clrMapOvr>
    <a:masterClrMapping/>
  </p:clrMapOvr>
  <p:transition spd="med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7185"/>
      </p:ext>
    </p:extLst>
  </p:cSld>
  <p:clrMapOvr>
    <a:masterClrMapping/>
  </p:clrMapOvr>
  <p:transition spd="med">
    <p:randomBa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9348"/>
      </p:ext>
    </p:extLst>
  </p:cSld>
  <p:clrMapOvr>
    <a:masterClrMapping/>
  </p:clrMapOvr>
  <p:transition spd="med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0812"/>
      </p:ext>
    </p:extLst>
  </p:cSld>
  <p:clrMapOvr>
    <a:masterClrMapping/>
  </p:clrMapOvr>
  <p:transition spd="med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14114"/>
      </p:ext>
    </p:extLst>
  </p:cSld>
  <p:clrMapOvr>
    <a:masterClrMapping/>
  </p:clrMapOvr>
  <p:transition spd="med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45439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95022"/>
      </p:ext>
    </p:extLst>
  </p:cSld>
  <p:clrMapOvr>
    <a:masterClrMapping/>
  </p:clrMapOvr>
  <p:transition spd="med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9533"/>
      </p:ext>
    </p:extLst>
  </p:cSld>
  <p:clrMapOvr>
    <a:masterClrMapping/>
  </p:clrMapOvr>
  <p:transition spd="med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8569"/>
      </p:ext>
    </p:extLst>
  </p:cSld>
  <p:clrMapOvr>
    <a:masterClrMapping/>
  </p:clrMapOvr>
  <p:transition spd="med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66374"/>
      </p:ext>
    </p:extLst>
  </p:cSld>
  <p:clrMapOvr>
    <a:masterClrMapping/>
  </p:clrMapOvr>
  <p:transition spd="med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3888"/>
      </p:ext>
    </p:extLst>
  </p:cSld>
  <p:clrMapOvr>
    <a:masterClrMapping/>
  </p:clrMapOvr>
  <p:transition spd="med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9562"/>
      </p:ext>
    </p:extLst>
  </p:cSld>
  <p:clrMapOvr>
    <a:masterClrMapping/>
  </p:clrMapOvr>
  <p:transition spd="med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66531"/>
      </p:ext>
    </p:extLst>
  </p:cSld>
  <p:clrMapOvr>
    <a:masterClrMapping/>
  </p:clrMapOvr>
  <p:transition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65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72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0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32093"/>
      </p:ext>
    </p:extLst>
  </p:cSld>
  <p:clrMapOvr>
    <a:masterClrMapping/>
  </p:clrMapOvr>
  <p:transition spd="med">
    <p:randomBar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951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202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73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92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243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8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79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4048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8554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380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69218"/>
      </p:ext>
    </p:extLst>
  </p:cSld>
  <p:clrMapOvr>
    <a:masterClrMapping/>
  </p:clrMapOvr>
  <p:transition spd="med">
    <p:randomBar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62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1070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8428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064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81305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44619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482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3421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1570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18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39298"/>
      </p:ext>
    </p:extLst>
  </p:cSld>
  <p:clrMapOvr>
    <a:masterClrMapping/>
  </p:clrMapOvr>
  <p:transition spd="med">
    <p:randomBar dir="vert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6470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1098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0601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9853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86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05812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22431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9381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5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47510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22928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76004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76514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2095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00832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3544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69492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8146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6269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0223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7678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0393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5667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2381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17466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61932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25337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41889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6183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8363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0929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8411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3427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89402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49406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72325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31002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10798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4829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87319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82742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78332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56153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59970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59298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64960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60370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00554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21278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5010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09152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15537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53906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0800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1652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367"/>
      </p:ext>
    </p:extLst>
  </p:cSld>
  <p:clrMapOvr>
    <a:masterClrMapping/>
  </p:clrMapOvr>
  <p:transition spd="med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16584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0448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3204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65917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24368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3434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9413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2783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0858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2451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07379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07033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661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20725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47680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2704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6142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8323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81813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5776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00197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88764"/>
      </p:ext>
    </p:extLst>
  </p:cSld>
  <p:clrMapOvr>
    <a:masterClrMapping/>
  </p:clrMapOvr>
  <p:transition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4B19-8A08-4F53-8292-A96F33F0EF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509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558-0149-46B4-845E-B15729EC4D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94995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0689-82C8-4B41-A5E8-566E17A83C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75375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86C4-90F6-41CF-A39E-B9EC923BC5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92828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E888-6A80-458E-A243-28B37F065A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36798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5804-4679-44D0-8826-66638CE68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1466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55F2-49C6-4277-AE57-F45657FDF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8499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2F94-F320-4DE8-BDBF-3F23895853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4703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B3C-83CE-44AC-8A62-4069AC429C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41673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5C40-8AF8-4ADE-AA26-8F6DBCC1A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35600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4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94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7222-00BA-43EE-9722-AD74F076A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1338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B4A9-38D5-492F-A87B-E62AA3C83198}" type="datetimeFigureOut">
              <a:rPr lang="es-ES" smtClean="0"/>
              <a:t>28/11/2014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2447-9CF4-4C1B-9255-B668EE748A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B4A9-38D5-492F-A87B-E62AA3C8319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2447-9CF4-4C1B-9255-B668EE748A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COO_vl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21590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COO_vl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21590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6280150"/>
            <a:ext cx="9144000" cy="215900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Haga clic para modificar el estilo de texto del patrón</a:t>
            </a:r>
          </a:p>
          <a:p>
            <a:pPr lvl="1"/>
            <a:r>
              <a:rPr lang="en-GB" altLang="es-ES" smtClean="0"/>
              <a:t>Segundo nivel</a:t>
            </a:r>
          </a:p>
          <a:p>
            <a:pPr lvl="2"/>
            <a:r>
              <a:rPr lang="en-GB" altLang="es-ES" smtClean="0"/>
              <a:t>Tercer nivel</a:t>
            </a:r>
          </a:p>
          <a:p>
            <a:pPr lvl="3"/>
            <a:r>
              <a:rPr lang="en-GB" altLang="es-ES" smtClean="0"/>
              <a:t>Cuarto nivel</a:t>
            </a:r>
          </a:p>
          <a:p>
            <a:pPr lvl="4"/>
            <a:r>
              <a:rPr lang="en-GB" altLang="es-E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DF94-3AF0-4DF8-AA35-9B8FCE7FE5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 rot="16200000">
            <a:off x="-3644106" y="2977356"/>
            <a:ext cx="7046912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GB" sz="115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1500">
                <a:solidFill>
                  <a:srgbClr val="D80000"/>
                </a:solidFill>
                <a:latin typeface="Arial Narrow" pitchFamily="34" charset="0"/>
                <a:cs typeface="Arial" pitchFamily="34" charset="0"/>
              </a:rPr>
              <a:t>ndicalismo</a:t>
            </a:r>
            <a:r>
              <a:rPr lang="en-GB" sz="11500">
                <a:solidFill>
                  <a:srgbClr val="0066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23863" y="620713"/>
            <a:ext cx="0" cy="6237287"/>
          </a:xfrm>
          <a:prstGeom prst="line">
            <a:avLst/>
          </a:prstGeom>
          <a:noFill/>
          <a:ln w="9525">
            <a:solidFill>
              <a:srgbClr val="D80000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294438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EL SINDICALISMO DEL SIGLO XXI</a:t>
            </a:r>
            <a:endParaRPr lang="es-ES" sz="1000" b="1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-1044575" y="0"/>
            <a:ext cx="10445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er-participation.eu/About-WP/European-Participation-Index-EP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160000" y="648000"/>
            <a:ext cx="6192000" cy="4500000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2160000" y="1268759"/>
            <a:ext cx="6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REPRESENTACION DE LOS TRABAJADORES EN LA 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UNIÓN EUROPEA 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Modelos, estructura y cobertura</a:t>
            </a:r>
          </a:p>
          <a:p>
            <a:pPr algn="ctr"/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b="1" dirty="0" smtClean="0">
                <a:latin typeface="Arial" pitchFamily="34" charset="0"/>
                <a:cs typeface="Arial" pitchFamily="34" charset="0"/>
              </a:rPr>
              <a:t>Pere J.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Beneyto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600" dirty="0" smtClean="0">
                <a:latin typeface="Arial" pitchFamily="34" charset="0"/>
                <a:cs typeface="Arial" pitchFamily="34" charset="0"/>
              </a:rPr>
              <a:t>(Universidad de Valencia)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SISTEMAS DE RELACIONES LABORALES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Indicadores de sindicalización UE-2013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53200"/>
              </p:ext>
            </p:extLst>
          </p:nvPr>
        </p:nvGraphicFramePr>
        <p:xfrm>
          <a:off x="2159267" y="1948707"/>
          <a:ext cx="5936953" cy="3662934"/>
        </p:xfrm>
        <a:graphic>
          <a:graphicData uri="http://schemas.openxmlformats.org/drawingml/2006/table">
            <a:tbl>
              <a:tblPr firstRow="1" firstCol="1" bandRow="1"/>
              <a:tblGrid>
                <a:gridCol w="907564"/>
                <a:gridCol w="700588"/>
                <a:gridCol w="706715"/>
                <a:gridCol w="708758"/>
                <a:gridCol w="795225"/>
                <a:gridCol w="250067"/>
                <a:gridCol w="451201"/>
                <a:gridCol w="707396"/>
                <a:gridCol w="70943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 PAÍS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AF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REP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CNC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PAÍS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AF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REP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CNC</a:t>
                      </a:r>
                      <a:r>
                        <a:rPr lang="es-E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SISTEMA ESCANDINAVO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SISTEMA ANGLOSAJÓN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Finlandia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74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70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Inglaterra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26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Dinamarca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67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Irlanda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44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Suecia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70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Malta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61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SISTEMA GERMÁNICO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Chipre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Alemania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SISTEMA ORIENTAL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Austria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Bulgaria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Bélgica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Chequia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12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Holanda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Eslovaquia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Luxemburgo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41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Estonia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Eslovenia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Hungría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SISTEMA LATINO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Letonia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España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70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Lituania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Francia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Polonia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12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Grecia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65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Rumanía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52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Italia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Croacia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35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23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61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Portugal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19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Verdana"/>
                          <a:ea typeface="Calibri"/>
                          <a:cs typeface="Arial"/>
                        </a:rPr>
                        <a:t>92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Verdana"/>
                          <a:ea typeface="Calibri"/>
                          <a:cs typeface="Arial"/>
                        </a:rPr>
                        <a:t>TOTAL UE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Verdana"/>
                          <a:ea typeface="Calibri"/>
                          <a:cs typeface="Arial"/>
                        </a:rPr>
                        <a:t>23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Verdana"/>
                          <a:ea typeface="Calibri"/>
                          <a:cs typeface="Arial"/>
                        </a:rPr>
                        <a:t>32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62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03400" y="191754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900000"/>
            <a:ext cx="8083550" cy="564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MARCO GENERAL: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98 confederaciones nacionales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64.000.000 afiliados 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24,4% sobre los 184.000.000 de asalariados en la UE-27</a:t>
            </a: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ÁMBITO: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84 confederaciones generales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9 del sector público: EL,BG,DE,FR (4),LU,SI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8 de los servicios: CZ,CY,EE,ES,IT,LU,SI</a:t>
            </a: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UNIDAD/PLURALISMO: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desigual índice de centralización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líneas de fractura: política (ES,FR,IT,PL,PT,RO…), religiosa (BE,DE,NL,FR…), regional (BE,ES,CZ,SI) y ocupacional (DK,NL,SE)</a:t>
            </a: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COORDINACION SUPRANACIONAL: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CES: 64 confederaciones y 56.600.000 afiliados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CESI: 15 organizaciones y 4.000.000 afiliados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Resto: 19 organizaciones menores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INDICADORES DE SINDICALIZACIÓN</a:t>
            </a:r>
            <a:endParaRPr lang="es-ES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500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AFILIACIÓN: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estructura organizativa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densidad sindical: tasa bruta y neta 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análisis: evolución diacrónica y sincrónica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evaluación cuantitativa y cualitativa</a:t>
            </a: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REPRESENTACIÓN: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canal único/doble canal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dialéctica afiliación/audiencia : entre la expansión y el efecto free-</a:t>
            </a:r>
            <a:r>
              <a:rPr lang="es-ES" sz="1900" dirty="0" err="1">
                <a:solidFill>
                  <a:srgbClr val="777777"/>
                </a:solidFill>
                <a:latin typeface="Arial" charset="0"/>
              </a:rPr>
              <a:t>rider</a:t>
            </a: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COBERTURA NEGOCIAL: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diversidad de modelos, estructura y articulación</a:t>
            </a: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INFLUENCIA SOCIAL: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regulación legal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intervención institucional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ampliación de  cobertura (</a:t>
            </a:r>
            <a:r>
              <a:rPr lang="es-ES" sz="1900" dirty="0" err="1">
                <a:solidFill>
                  <a:srgbClr val="777777"/>
                </a:solidFill>
                <a:latin typeface="Arial" charset="0"/>
              </a:rPr>
              <a:t>insiders</a:t>
            </a:r>
            <a:r>
              <a:rPr lang="es-ES" sz="1900" dirty="0">
                <a:solidFill>
                  <a:srgbClr val="777777"/>
                </a:solidFill>
                <a:latin typeface="Arial" charset="0"/>
              </a:rPr>
              <a:t>/outsiders)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AFILIACIÓN SINDICAL EUROPEA</a:t>
            </a:r>
            <a:endParaRPr lang="es-ES" b="1" dirty="0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39750" y="1268413"/>
            <a:ext cx="843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Net trade union membership density according </a:t>
            </a:r>
          </a:p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to Age</a:t>
            </a:r>
            <a:endParaRPr lang="es-ES" sz="2000" b="1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4" name="Picture 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84978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28"/>
          <p:cNvSpPr txBox="1">
            <a:spLocks noChangeArrowheads="1"/>
          </p:cNvSpPr>
          <p:nvPr/>
        </p:nvSpPr>
        <p:spPr bwMode="auto">
          <a:xfrm>
            <a:off x="539750" y="3806825"/>
            <a:ext cx="843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Net trade union membership density according </a:t>
            </a:r>
          </a:p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to Gender</a:t>
            </a:r>
            <a:endParaRPr lang="es-ES" sz="2000" b="1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95813"/>
            <a:ext cx="84978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AFILIACIÓN SINDICAL EUROPEA</a:t>
            </a:r>
            <a:endParaRPr lang="es-ES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843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Net trade union membership density according </a:t>
            </a:r>
          </a:p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to Sector</a:t>
            </a:r>
            <a:endParaRPr lang="es-ES" sz="20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39750" y="3159125"/>
            <a:ext cx="843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Net trade union membership density according </a:t>
            </a:r>
          </a:p>
          <a:p>
            <a:r>
              <a:rPr lang="en-US" sz="2000" b="1">
                <a:solidFill>
                  <a:srgbClr val="5F5F5F"/>
                </a:solidFill>
                <a:latin typeface="Arial" charset="0"/>
              </a:rPr>
              <a:t>to Occupation</a:t>
            </a:r>
            <a:endParaRPr lang="es-ES" sz="2000" b="1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24300"/>
            <a:ext cx="8642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8642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AFILIACIÓN SINDICAL EUROPEA</a:t>
            </a:r>
            <a:endParaRPr lang="es-ES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536" y="2060575"/>
            <a:ext cx="8424862" cy="320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b="1">
                <a:solidFill>
                  <a:schemeClr val="bg1"/>
                </a:solidFill>
                <a:latin typeface="Arial" charset="0"/>
              </a:rPr>
              <a:t>Group with low probability of union membership</a:t>
            </a:r>
          </a:p>
        </p:txBody>
      </p:sp>
      <p:graphicFrame>
        <p:nvGraphicFramePr>
          <p:cNvPr id="15" name="Group 50"/>
          <p:cNvGraphicFramePr>
            <a:graphicFrameLocks noGrp="1"/>
          </p:cNvGraphicFramePr>
          <p:nvPr/>
        </p:nvGraphicFramePr>
        <p:xfrm>
          <a:off x="395536" y="2492375"/>
          <a:ext cx="8424862" cy="1441450"/>
        </p:xfrm>
        <a:graphic>
          <a:graphicData uri="http://schemas.openxmlformats.org/drawingml/2006/table">
            <a:tbl>
              <a:tblPr/>
              <a:tblGrid>
                <a:gridCol w="3714750"/>
                <a:gridCol w="1901825"/>
                <a:gridCol w="2808287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Female young workers [age-30], working part-time, on a temporary contract in the distribution sector [sales. Hotels &amp; restaurants, transport] and in a micro-plant [less than 10 employees]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Without union in the company: 1% membership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395536" y="4076700"/>
            <a:ext cx="8424862" cy="320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b="1">
                <a:solidFill>
                  <a:schemeClr val="bg1"/>
                </a:solidFill>
                <a:latin typeface="Arial" charset="0"/>
              </a:rPr>
              <a:t>Group with high probability of union membership</a:t>
            </a:r>
          </a:p>
        </p:txBody>
      </p:sp>
      <p:graphicFrame>
        <p:nvGraphicFramePr>
          <p:cNvPr id="21" name="Group 52"/>
          <p:cNvGraphicFramePr>
            <a:graphicFrameLocks noGrp="1"/>
          </p:cNvGraphicFramePr>
          <p:nvPr/>
        </p:nvGraphicFramePr>
        <p:xfrm>
          <a:off x="395536" y="4508500"/>
          <a:ext cx="8424862" cy="1441450"/>
        </p:xfrm>
        <a:graphic>
          <a:graphicData uri="http://schemas.openxmlformats.org/drawingml/2006/table">
            <a:tbl>
              <a:tblPr/>
              <a:tblGrid>
                <a:gridCol w="3714750"/>
                <a:gridCol w="1901825"/>
                <a:gridCol w="2808287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Worker above 30 years, male, full-time, opne-ended contract, public sector [administration, health &amp; social services], large establishment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56%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With union in the company: 65% membership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466973" y="1268413"/>
            <a:ext cx="843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5F5F5F"/>
                </a:solidFill>
                <a:latin typeface="Arial" charset="0"/>
              </a:rPr>
              <a:t>Two contrasting groups of union membership </a:t>
            </a:r>
          </a:p>
          <a:p>
            <a:pPr algn="r"/>
            <a:r>
              <a:rPr lang="es-ES" sz="2000" b="1">
                <a:solidFill>
                  <a:srgbClr val="5F5F5F"/>
                </a:solidFill>
                <a:latin typeface="Arial" charset="0"/>
              </a:rPr>
              <a:t>probability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TASA DE AFILIACIÓN – EVOLUCIÓN 1980-2010</a:t>
            </a:r>
            <a:endParaRPr lang="es-ES" b="1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41" y="1197320"/>
            <a:ext cx="8037791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2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AFILIACIÓN SINDICAL EUROPEA</a:t>
            </a:r>
            <a:endParaRPr lang="es-ES" b="1" dirty="0"/>
          </a:p>
        </p:txBody>
      </p:sp>
      <p:pic>
        <p:nvPicPr>
          <p:cNvPr id="17" name="Picture 8" descr="p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00" y="1079999"/>
            <a:ext cx="5655195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ESTRUCTTURA DEL SIDNICALISMO EUROPEO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MODELOS DE REPRESENTACIÓN</a:t>
            </a: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 smtClean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73231"/>
              </p:ext>
            </p:extLst>
          </p:nvPr>
        </p:nvGraphicFramePr>
        <p:xfrm>
          <a:off x="1187624" y="1988840"/>
          <a:ext cx="6624736" cy="400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05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1.- Canal único: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Comité de Empresa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3.- Doble canal: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prevalencia del Comité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41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 smtClean="0">
                          <a:effectLst/>
                        </a:rPr>
                        <a:t>Alemania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Austria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Holanda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Luxemburgo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 smtClean="0">
                          <a:effectLst/>
                        </a:rPr>
                        <a:t>Bélgica</a:t>
                      </a:r>
                      <a:r>
                        <a:rPr lang="es-ES" sz="1400" dirty="0">
                          <a:effectLst/>
                        </a:rPr>
                        <a:t>, España, Grecia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Noruega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Hungría, Polonia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Eslovenia, </a:t>
                      </a:r>
                      <a:r>
                        <a:rPr lang="es-ES" sz="1400" dirty="0" smtClean="0">
                          <a:effectLst/>
                        </a:rPr>
                        <a:t>Croacia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2.- Canal único: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Sindicato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4.- Doble canal: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prevalencia de la Sección Sindical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412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 smtClean="0">
                          <a:effectLst/>
                        </a:rPr>
                        <a:t>Dinamarca</a:t>
                      </a:r>
                      <a:r>
                        <a:rPr lang="es-ES" sz="1400" dirty="0">
                          <a:effectLst/>
                        </a:rPr>
                        <a:t>, Finlandia, Suecia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Italia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Chipre, Malta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Rumanía, </a:t>
                      </a:r>
                      <a:r>
                        <a:rPr lang="es-ES" sz="1400" dirty="0" smtClean="0">
                          <a:effectLst/>
                        </a:rPr>
                        <a:t>Lituania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 smtClean="0">
                          <a:effectLst/>
                        </a:rPr>
                        <a:t>Francia</a:t>
                      </a:r>
                      <a:r>
                        <a:rPr lang="es-ES" sz="1400" dirty="0">
                          <a:effectLst/>
                        </a:rPr>
                        <a:t>, Portugal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ES" sz="1400" dirty="0">
                          <a:effectLst/>
                        </a:rPr>
                        <a:t>Reino Unido, Irlanda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it-IT" sz="1400" dirty="0">
                          <a:effectLst/>
                        </a:rPr>
                        <a:t>Eslovaquia, Chequia, Bulgaria, Estonia, Letonia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80000" y="2793842"/>
            <a:ext cx="98912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2139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Cobertura de la representación sindical en las empresas europeas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9" name="Picture 6" descr="20140206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73238"/>
            <a:ext cx="889317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ÍNDICE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564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INTRODUCCIÓN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SISTEMAS DE RELACIONES LABORALES: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Factores contextuales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Variables institucionales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ESTRUCTURA DEL SINDICALISMO EUROPEO: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Organización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Afiliación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Representación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Negociación colectiva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Institucionalización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s-ES" sz="1900" dirty="0">
                <a:solidFill>
                  <a:srgbClr val="777777"/>
                </a:solidFill>
                <a:latin typeface="Arial" charset="0"/>
              </a:rPr>
              <a:t>Participación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s-ES" sz="1900" b="1" dirty="0">
                <a:solidFill>
                  <a:srgbClr val="777777"/>
                </a:solidFill>
                <a:latin typeface="Arial" charset="0"/>
              </a:rPr>
              <a:t>FACTORES EXPLICATIVOS Y ESTRATEGIAS DE INTERVENCIÓN</a:t>
            </a: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REPRESENTACIÓN</a:t>
            </a:r>
            <a:endParaRPr lang="es-ES" b="1" dirty="0"/>
          </a:p>
        </p:txBody>
      </p:sp>
      <p:pic>
        <p:nvPicPr>
          <p:cNvPr id="13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127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AFILIACIÓN Y REPRESENTACIÓN SINDICAL EN EUROPA</a:t>
            </a:r>
            <a:endParaRPr lang="es-ES" b="1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30249"/>
            <a:ext cx="5314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 rot="10800000" flipV="1">
            <a:off x="1229841" y="5283099"/>
            <a:ext cx="5286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900" dirty="0">
                <a:latin typeface="Arial" charset="0"/>
              </a:rPr>
              <a:t>Fuente.- Fundaci</a:t>
            </a:r>
            <a:r>
              <a:rPr lang="es-ES" sz="900" dirty="0"/>
              <a:t>ó</a:t>
            </a:r>
            <a:r>
              <a:rPr lang="es-ES" sz="900" dirty="0">
                <a:latin typeface="Arial" charset="0"/>
              </a:rPr>
              <a:t>n Europea para la Mejora de las Condiciones de Vida y Trabajo, </a:t>
            </a:r>
          </a:p>
          <a:p>
            <a:pPr eaLnBrk="0" hangingPunct="0"/>
            <a:r>
              <a:rPr lang="es-ES" sz="900" i="1" dirty="0" err="1">
                <a:latin typeface="Arial" charset="0"/>
              </a:rPr>
              <a:t>Trade</a:t>
            </a:r>
            <a:r>
              <a:rPr lang="es-ES" sz="900" i="1" dirty="0">
                <a:latin typeface="Arial" charset="0"/>
              </a:rPr>
              <a:t> Uni</a:t>
            </a:r>
            <a:r>
              <a:rPr lang="es-ES" sz="900" i="1" dirty="0"/>
              <a:t>ó</a:t>
            </a:r>
            <a:r>
              <a:rPr lang="es-ES" sz="900" i="1" dirty="0">
                <a:latin typeface="Arial" charset="0"/>
              </a:rPr>
              <a:t>n </a:t>
            </a:r>
            <a:r>
              <a:rPr lang="es-ES" sz="900" i="1" dirty="0" err="1">
                <a:latin typeface="Arial" charset="0"/>
              </a:rPr>
              <a:t>strategies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to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recruit</a:t>
            </a:r>
            <a:r>
              <a:rPr lang="es-ES" sz="900" i="1" dirty="0">
                <a:latin typeface="Arial" charset="0"/>
              </a:rPr>
              <a:t> new </a:t>
            </a:r>
            <a:r>
              <a:rPr lang="es-ES" sz="900" i="1" dirty="0" err="1">
                <a:latin typeface="Arial" charset="0"/>
              </a:rPr>
              <a:t>groups</a:t>
            </a:r>
            <a:r>
              <a:rPr lang="es-ES" sz="900" i="1" dirty="0">
                <a:latin typeface="Arial" charset="0"/>
              </a:rPr>
              <a:t> of </a:t>
            </a:r>
            <a:r>
              <a:rPr lang="es-ES" sz="900" i="1" dirty="0" err="1">
                <a:latin typeface="Arial" charset="0"/>
              </a:rPr>
              <a:t>workers</a:t>
            </a:r>
            <a:r>
              <a:rPr lang="es-ES" sz="900" i="1" dirty="0">
                <a:latin typeface="Arial" charset="0"/>
              </a:rPr>
              <a:t> (2010) </a:t>
            </a:r>
            <a:r>
              <a:rPr lang="es-ES" sz="900" dirty="0">
                <a:latin typeface="Arial" charset="0"/>
              </a:rPr>
              <a:t>y </a:t>
            </a:r>
            <a:r>
              <a:rPr lang="es-ES" sz="900" i="1" dirty="0" err="1">
                <a:latin typeface="Arial" charset="0"/>
              </a:rPr>
              <a:t>European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Survey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Company</a:t>
            </a:r>
            <a:r>
              <a:rPr lang="es-ES" sz="900" i="1" dirty="0">
                <a:latin typeface="Arial" charset="0"/>
              </a:rPr>
              <a:t> (2009)</a:t>
            </a:r>
            <a:endParaRPr lang="es-ES" sz="1100" dirty="0"/>
          </a:p>
          <a:p>
            <a:pPr eaLnBrk="0" hangingPunct="0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REPRESENTACIÓN</a:t>
            </a:r>
            <a:endParaRPr lang="es-ES" b="1" dirty="0"/>
          </a:p>
        </p:txBody>
      </p:sp>
      <p:pic>
        <p:nvPicPr>
          <p:cNvPr id="13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641" y="1412776"/>
            <a:ext cx="73437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Cobertura sectorial de la representación sindical en las empresas de la UE-28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83537"/>
              </p:ext>
            </p:extLst>
          </p:nvPr>
        </p:nvGraphicFramePr>
        <p:xfrm>
          <a:off x="1124623" y="1898216"/>
          <a:ext cx="6914303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495702"/>
                <a:gridCol w="859905"/>
                <a:gridCol w="781732"/>
                <a:gridCol w="827160"/>
                <a:gridCol w="994740"/>
                <a:gridCol w="520490"/>
                <a:gridCol w="716253"/>
                <a:gridCol w="71832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 PAÍS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Industria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Servicios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PAÍS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Total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Industria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Servicios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ESCANDINAVO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ANGLOSAJÓN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Finlandia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70,3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80,0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65,1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Inglaterra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16,2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21,4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15,0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Dinamarca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79,7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85,7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77,8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Irlanda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28,4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39,6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25,1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Suecia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54,1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66,6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48,2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Malta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14,1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20,1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12,0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GERMÁNICO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Chipre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32,6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25,2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Alemania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21,9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26,1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19,7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ORIENTAL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Austria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25,5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27,2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24,7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Bulgaria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26,1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36,2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18,9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Bélgica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53,8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61,8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49,7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Chequia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12,3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13,3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11,7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Holanda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55,0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53,7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55,5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Eslovaquia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37,7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44,5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33,6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Luxemburgo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56,5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67,9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51,9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37,2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43,2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33,1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Eslovenia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39,0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44,1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34,8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Hungría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15,6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21,0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12,0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LATINO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Letonia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9,3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12,8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España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60,3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55,5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Lituania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57,5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77,7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Francia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55,1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54,8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55,3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Polonia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24,1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22,2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25,7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Grecia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13,7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14,8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13,2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Rumanía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51,7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67,1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40,2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Italia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27,5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30,4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24,0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Croacia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23,5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27,0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21,0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Portugal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8,4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9,7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7,2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TOTAL UE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32,1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35,4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30,2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03400" y="183022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b="1" dirty="0" smtClean="0">
                <a:solidFill>
                  <a:srgbClr val="777777"/>
                </a:solidFill>
                <a:latin typeface="Arial" charset="0"/>
              </a:rPr>
              <a:t>Cobertura de la representación sindical en las empresas de la UE-28, según tamaño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08213"/>
              </p:ext>
            </p:extLst>
          </p:nvPr>
        </p:nvGraphicFramePr>
        <p:xfrm>
          <a:off x="827584" y="1935321"/>
          <a:ext cx="7128792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822271"/>
                <a:gridCol w="653415"/>
                <a:gridCol w="659130"/>
                <a:gridCol w="609600"/>
                <a:gridCol w="936104"/>
                <a:gridCol w="792088"/>
                <a:gridCol w="792088"/>
                <a:gridCol w="8640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 PAÍS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10-49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50-249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+250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PAÍS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10-49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50-249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+250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ESCANDINAVO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ANGLOSAJÓN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Finlandia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67,8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95,3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Inglaterra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11,2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36,0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60,9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Dinamarca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77,3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94,8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98,5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Irlanda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24,5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52,1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79,5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Suecia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48,3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81,3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92,7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Malta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10,0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23,5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66,1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GERMÁNICO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Chipre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31,0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50,2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61,0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Alemania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12,7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52,4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82,7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ORIENTAL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Austria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18,5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58,6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89,2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Bulgaria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18,2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58,3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76,8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Bélgica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47,2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82,7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98,3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Chequia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30,9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65,4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Holanda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48,6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80,7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96,4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Eslovaquia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35,2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56,6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72,5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Luxemburgo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50,0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90,2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87,5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34,9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49,9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60,6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Eslovenia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30,1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76,2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91,4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Hungría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11,0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45,4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80,7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SISTEMA LATINO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Letonia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21,8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31,1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España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52,8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81,5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93,3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Lituania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54,0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71,8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92,3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Francia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48,2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89,3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97,1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Polonia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17,7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60,7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81,7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Grecia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11,9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31,4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48,3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Rumanía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43,8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89,7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92,5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Italia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24,4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62,9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85,7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Croacia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14,3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54,7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86,1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Arial"/>
                        </a:rPr>
                        <a:t>Portugal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24,6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62,4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TOTAL UE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26,5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59,8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82,0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0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15364" name="Picture 5" descr="20140206_RepTr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03350"/>
            <a:ext cx="54006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122488" y="720725"/>
            <a:ext cx="6842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</a:rPr>
              <a:t>Representación de los trabajadores con acceso a financiación de la empresa para costear el asesoramiento externo en el ejercicio de sus funciones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</p:spTree>
    <p:extLst>
      <p:ext uri="{BB962C8B-B14F-4D97-AF65-F5344CB8AC3E}">
        <p14:creationId xmlns:p14="http://schemas.microsoft.com/office/powerpoint/2010/main" val="10306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2122488" y="720725"/>
            <a:ext cx="6842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</a:rPr>
              <a:t>Representantes de los trabajadores que han recibido formación especializada para el ejercicio de sus funciones</a:t>
            </a:r>
          </a:p>
        </p:txBody>
      </p:sp>
      <p:pic>
        <p:nvPicPr>
          <p:cNvPr id="16390" name="Picture 4" descr="20140206_RepT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03350"/>
            <a:ext cx="53911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</p:spTree>
    <p:extLst>
      <p:ext uri="{BB962C8B-B14F-4D97-AF65-F5344CB8AC3E}">
        <p14:creationId xmlns:p14="http://schemas.microsoft.com/office/powerpoint/2010/main" val="1500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 EN EUROPA: INTERVENCIÓN SINDICAL</a:t>
            </a:r>
            <a:endParaRPr lang="es-ES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84" y="1436911"/>
            <a:ext cx="7202488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509" y="2136998"/>
            <a:ext cx="23034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>
                <a:latin typeface="Arial Narrow" pitchFamily="34" charset="0"/>
              </a:rPr>
              <a:t>Fuente.- EIRO (2005) Evolution des systèmes nationaux de négociation collective depuis 1990.</a:t>
            </a:r>
          </a:p>
          <a:p>
            <a:pPr algn="just"/>
            <a:r>
              <a:rPr lang="es-ES" sz="1000">
                <a:latin typeface="Arial Narrow" pitchFamily="34" charset="0"/>
              </a:rPr>
              <a:t>- Niveles de negociación : X= nivel actualice negociación salarial; XX= nivel importante, pero no predominante;</a:t>
            </a:r>
          </a:p>
          <a:p>
            <a:pPr algn="just"/>
            <a:r>
              <a:rPr lang="es-ES" sz="1000">
                <a:latin typeface="Arial Narrow" pitchFamily="34" charset="0"/>
              </a:rPr>
              <a:t>XXX= nivel predominante; (XXX)= negociación solo del salario míinimo nacional</a:t>
            </a:r>
          </a:p>
          <a:p>
            <a:pPr algn="just"/>
            <a:endParaRPr lang="es-ES" sz="1000">
              <a:latin typeface="Arial Narrow" pitchFamily="34" charset="0"/>
            </a:endParaRPr>
          </a:p>
          <a:p>
            <a:pPr algn="just"/>
            <a:r>
              <a:rPr lang="es-ES" sz="1000">
                <a:latin typeface="Arial Narrow" pitchFamily="34" charset="0"/>
              </a:rPr>
              <a:t>- Sistema de cobertura: T= total para los trabajadores del ámbito correspondiente, F de aplicación sólo para los</a:t>
            </a:r>
          </a:p>
          <a:p>
            <a:pPr algn="just"/>
            <a:r>
              <a:rPr lang="es-ES" sz="1000">
                <a:latin typeface="Arial Narrow" pitchFamily="34" charset="0"/>
              </a:rPr>
              <a:t>pertenecientes a las organizaciones firmantes; M= sistema mixto: cobertura total en el ámbito de la empresa y</a:t>
            </a:r>
          </a:p>
          <a:p>
            <a:pPr algn="just"/>
            <a:r>
              <a:rPr lang="es-ES" sz="1000">
                <a:latin typeface="Arial Narrow" pitchFamily="34" charset="0"/>
              </a:rPr>
              <a:t>sólo para los firmantes en los niveles inter y sectorial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0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 EN EUROPA</a:t>
            </a:r>
            <a:endParaRPr lang="es-ES" b="1" dirty="0"/>
          </a:p>
        </p:txBody>
      </p:sp>
      <p:pic>
        <p:nvPicPr>
          <p:cNvPr id="13" name="Picture 7" descr="grafico"/>
          <p:cNvPicPr>
            <a:picLocks noChangeAspect="1" noChangeArrowheads="1"/>
          </p:cNvPicPr>
          <p:nvPr/>
        </p:nvPicPr>
        <p:blipFill>
          <a:blip r:embed="rId2" cstate="print"/>
          <a:srcRect t="15080"/>
          <a:stretch>
            <a:fillRect/>
          </a:stretch>
        </p:blipFill>
        <p:spPr bwMode="auto">
          <a:xfrm>
            <a:off x="1116013" y="1803995"/>
            <a:ext cx="684053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37902" y="1223541"/>
            <a:ext cx="5652000" cy="549275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Net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trade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union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density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weighted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wage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bargaining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coordination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latin typeface="Arial" charset="0"/>
              </a:rPr>
              <a:t>index</a:t>
            </a:r>
            <a:r>
              <a:rPr lang="es-ES" sz="1500" b="1" dirty="0">
                <a:solidFill>
                  <a:schemeClr val="bg1"/>
                </a:solidFill>
                <a:latin typeface="Arial" charset="0"/>
              </a:rPr>
              <a:t>, EU-25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COLECTIVA: TASA DE AFILIACIÓN Y COBERTURA</a:t>
            </a:r>
            <a:endParaRPr lang="es-ES" b="1" dirty="0"/>
          </a:p>
        </p:txBody>
      </p:sp>
      <p:pic>
        <p:nvPicPr>
          <p:cNvPr id="12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44" y="1196975"/>
            <a:ext cx="7272000" cy="51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0000" y="900000"/>
            <a:ext cx="8083550" cy="594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OBJETIVO: descripción y análisis de la estructura y evolución reciente del sindicalismo europeo, atendiendo a sus principales indicadores de intervención (afiliación, representación  y cobertura), en el marco de los diferentes sistemas de relaciones laborales</a:t>
            </a:r>
          </a:p>
          <a:p>
            <a:pPr marL="266700" indent="-266700" algn="just"/>
            <a:endParaRPr lang="es-ES" dirty="0">
              <a:solidFill>
                <a:srgbClr val="777777"/>
              </a:solidFill>
              <a:latin typeface="Arial" charset="0"/>
            </a:endParaRPr>
          </a:p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SISTEMAS DE RR.LL.: resultado de la interacción entre variables </a:t>
            </a:r>
            <a:r>
              <a:rPr lang="es-ES" b="1" dirty="0">
                <a:solidFill>
                  <a:srgbClr val="777777"/>
                </a:solidFill>
                <a:latin typeface="Arial" charset="0"/>
              </a:rPr>
              <a:t>contextuales</a:t>
            </a:r>
            <a:r>
              <a:rPr lang="es-ES" dirty="0">
                <a:solidFill>
                  <a:srgbClr val="777777"/>
                </a:solidFill>
                <a:latin typeface="Arial" charset="0"/>
              </a:rPr>
              <a:t> (estructura económica y del empleo, orientación política, marco legal) e</a:t>
            </a:r>
            <a:r>
              <a:rPr lang="es-ES" b="1" dirty="0">
                <a:solidFill>
                  <a:srgbClr val="777777"/>
                </a:solidFill>
                <a:latin typeface="Arial" charset="0"/>
              </a:rPr>
              <a:t> institucionales</a:t>
            </a:r>
            <a:r>
              <a:rPr lang="es-ES" dirty="0">
                <a:solidFill>
                  <a:srgbClr val="777777"/>
                </a:solidFill>
                <a:latin typeface="Arial" charset="0"/>
              </a:rPr>
              <a:t> (organización sindical, negociación colectiva, representación de los trabajadores y concertación social).</a:t>
            </a:r>
          </a:p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	En la UE-27 se identifican cinco grandes modelos de RR.LL.: escandinavo (norte), renano (centro), latino (sur), anglosajón (oeste) y en transición (este)</a:t>
            </a:r>
          </a:p>
          <a:p>
            <a:pPr marL="266700" indent="-266700" algn="just"/>
            <a:endParaRPr lang="es-ES" dirty="0">
              <a:solidFill>
                <a:srgbClr val="777777"/>
              </a:solidFill>
              <a:latin typeface="Arial" charset="0"/>
            </a:endParaRPr>
          </a:p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MODELOS SINDICALES:  Alto grado de variabilidad en su estructura e indicadores (afiliación, representación, cobertura), explicable por:</a:t>
            </a:r>
          </a:p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	- </a:t>
            </a:r>
            <a:r>
              <a:rPr lang="es-ES" b="1" dirty="0">
                <a:solidFill>
                  <a:srgbClr val="777777"/>
                </a:solidFill>
                <a:latin typeface="Arial" charset="0"/>
              </a:rPr>
              <a:t>variabilidad interna</a:t>
            </a:r>
            <a:r>
              <a:rPr lang="es-ES" dirty="0">
                <a:solidFill>
                  <a:srgbClr val="777777"/>
                </a:solidFill>
                <a:latin typeface="Arial" charset="0"/>
              </a:rPr>
              <a:t>: impacto de los factores estructurales, ocupacionales y culturales</a:t>
            </a:r>
          </a:p>
          <a:p>
            <a:pPr marL="266700" indent="-266700" algn="just"/>
            <a:r>
              <a:rPr lang="es-ES" dirty="0">
                <a:solidFill>
                  <a:srgbClr val="777777"/>
                </a:solidFill>
                <a:latin typeface="Arial" charset="0"/>
              </a:rPr>
              <a:t>	- </a:t>
            </a:r>
            <a:r>
              <a:rPr lang="es-ES" b="1" dirty="0">
                <a:solidFill>
                  <a:srgbClr val="777777"/>
                </a:solidFill>
                <a:latin typeface="Arial" charset="0"/>
              </a:rPr>
              <a:t>variabilidad externa</a:t>
            </a:r>
            <a:r>
              <a:rPr lang="es-ES" dirty="0">
                <a:solidFill>
                  <a:srgbClr val="777777"/>
                </a:solidFill>
                <a:latin typeface="Arial" charset="0"/>
              </a:rPr>
              <a:t>: impacto de los factores institucionales y organizativos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COLECTIVA: TASA DE AFILIACIÓN Y COBERTURA</a:t>
            </a:r>
            <a:endParaRPr lang="es-ES" b="1" dirty="0"/>
          </a:p>
        </p:txBody>
      </p:sp>
      <p:pic>
        <p:nvPicPr>
          <p:cNvPr id="11" name="Imagen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121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COLECTIVA: TASA DE AFILIACIÓN Y COBERTURA</a:t>
            </a:r>
            <a:endParaRPr lang="es-ES" b="1" dirty="0"/>
          </a:p>
        </p:txBody>
      </p:sp>
      <p:pic>
        <p:nvPicPr>
          <p:cNvPr id="12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99" y="1341338"/>
            <a:ext cx="70580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COLECTIVA: TASA DE AFILIACIÓN Y COBERTURA</a:t>
            </a:r>
            <a:endParaRPr lang="es-ES" b="1" dirty="0"/>
          </a:p>
        </p:txBody>
      </p:sp>
      <p:pic>
        <p:nvPicPr>
          <p:cNvPr id="11" name="Imagen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00969"/>
            <a:ext cx="7200900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COLECTIVA: TASA DE AFILIACIÓN Y COBERTURA</a:t>
            </a:r>
            <a:endParaRPr lang="es-ES" b="1" dirty="0"/>
          </a:p>
        </p:txBody>
      </p:sp>
      <p:pic>
        <p:nvPicPr>
          <p:cNvPr id="12" name="Imagen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41438"/>
            <a:ext cx="6769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COBERTURA NEGOCIACIÓN COLECTIVA – EVOLUCIÓN 1980-2010</a:t>
            </a:r>
            <a:endParaRPr lang="es-ES" b="1" dirty="0"/>
          </a:p>
        </p:txBody>
      </p:sp>
      <p:pic>
        <p:nvPicPr>
          <p:cNvPr id="11" name="Imagen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72492"/>
            <a:ext cx="701307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34641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2139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Tipos y cobertura de la representación de los trabajadores, según sistemas de relaciones laborales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 smtClean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9" name="8 Imagen" descr="IncidencOfWorkplaceRepresentati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00" y="1859597"/>
            <a:ext cx="7506416" cy="41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NEGOCIACIÓN COLECTIVA</a:t>
            </a:r>
            <a:endParaRPr lang="es-E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b="-2174"/>
          <a:stretch>
            <a:fillRect/>
          </a:stretch>
        </p:blipFill>
        <p:spPr bwMode="auto">
          <a:xfrm>
            <a:off x="938709" y="1484784"/>
            <a:ext cx="6935788" cy="3581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27584" y="5174134"/>
            <a:ext cx="71056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300" b="1">
                <a:solidFill>
                  <a:srgbClr val="D80000"/>
                </a:solidFill>
                <a:latin typeface="Verdana" pitchFamily="34" charset="0"/>
              </a:rPr>
              <a:t>Fuente.</a:t>
            </a:r>
            <a:r>
              <a:rPr lang="en-GB" sz="1300">
                <a:solidFill>
                  <a:srgbClr val="D80000"/>
                </a:solidFill>
                <a:latin typeface="Verdana" pitchFamily="34" charset="0"/>
              </a:rPr>
              <a:t> </a:t>
            </a:r>
            <a:r>
              <a:rPr lang="en-GB" sz="1300">
                <a:solidFill>
                  <a:srgbClr val="333333"/>
                </a:solidFill>
                <a:latin typeface="Verdana" pitchFamily="34" charset="0"/>
              </a:rPr>
              <a:t>P.LANGE y L. SCRUGGS, Where have all the members gone? Stato e Mercato, 1999, nº 55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GB" sz="130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HUELGAS Y ACCIÓN COLECTIVA, 2010</a:t>
            </a:r>
            <a:endParaRPr lang="es-ES" b="1" dirty="0"/>
          </a:p>
        </p:txBody>
      </p:sp>
      <p:pic>
        <p:nvPicPr>
          <p:cNvPr id="11" name="5 Imagen"/>
          <p:cNvPicPr>
            <a:picLocks noChangeAspect="1" noChangeArrowheads="1"/>
          </p:cNvPicPr>
          <p:nvPr/>
        </p:nvPicPr>
        <p:blipFill>
          <a:blip r:embed="rId2" cstate="print"/>
          <a:srcRect t="4507" b="7956"/>
          <a:stretch>
            <a:fillRect/>
          </a:stretch>
        </p:blipFill>
        <p:spPr bwMode="auto">
          <a:xfrm>
            <a:off x="1115640" y="1381125"/>
            <a:ext cx="7416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ÍNDICE EUROPEO DE PARTICIPACIÓN</a:t>
            </a:r>
            <a:endParaRPr lang="es-ES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36725"/>
            <a:ext cx="5019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58455" y="5143500"/>
            <a:ext cx="35004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r" eaLnBrk="0" hangingPunct="0"/>
            <a:r>
              <a:rPr lang="es-ES" sz="900">
                <a:latin typeface="Arial" charset="0"/>
              </a:rPr>
              <a:t>Fuente.- </a:t>
            </a:r>
            <a:r>
              <a:rPr lang="es-ES" sz="900" i="1">
                <a:latin typeface="Arial" charset="0"/>
              </a:rPr>
              <a:t>European Trade Unions Institute (ETUI),</a:t>
            </a:r>
            <a:r>
              <a:rPr lang="es-ES" sz="900">
                <a:latin typeface="Arial" charset="0"/>
              </a:rPr>
              <a:t> 2009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ÍNDICE EUROPEO DE PARTICIPACIÓN</a:t>
            </a:r>
            <a:endParaRPr lang="es-ES" b="1" dirty="0"/>
          </a:p>
        </p:txBody>
      </p:sp>
      <p:graphicFrame>
        <p:nvGraphicFramePr>
          <p:cNvPr id="15" name="5 Tabla"/>
          <p:cNvGraphicFramePr>
            <a:graphicFrameLocks noGrp="1"/>
          </p:cNvGraphicFramePr>
          <p:nvPr/>
        </p:nvGraphicFramePr>
        <p:xfrm>
          <a:off x="1512118" y="2199129"/>
          <a:ext cx="6912768" cy="3606135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PAÍS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Índice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PAIS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Índice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Alemania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Holanda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Hungría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Bélgica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Irlanda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Bulgaria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Italia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Chequia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Letonia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Chipre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Lituania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Dinamarca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Luxemburgo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Eslovaquia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Malta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Eslovenia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0,71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Polonia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España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Portugal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Estonia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0,23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Reino Unido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Finlandia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Rumanía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0,27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Suecia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Grecia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83556" y="1305366"/>
            <a:ext cx="8101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1400" b="1"/>
              <a:t>Í</a:t>
            </a:r>
            <a:r>
              <a:rPr lang="es-ES" sz="1400" b="1">
                <a:latin typeface="Arial" charset="0"/>
              </a:rPr>
              <a:t>ndice europeo de participaci</a:t>
            </a:r>
            <a:r>
              <a:rPr lang="es-ES" sz="1400" b="1"/>
              <a:t>ó</a:t>
            </a:r>
            <a:r>
              <a:rPr lang="es-ES" sz="1400" b="1">
                <a:latin typeface="Arial" charset="0"/>
              </a:rPr>
              <a:t>n sindical (EPI)</a:t>
            </a:r>
            <a:endParaRPr lang="es-ES" sz="1400"/>
          </a:p>
          <a:p>
            <a:pPr eaLnBrk="0" hangingPunct="0"/>
            <a:r>
              <a:rPr lang="en-US" sz="1400">
                <a:latin typeface="Arial" charset="0"/>
              </a:rPr>
              <a:t>Fuente.- European Trade Union Institute: </a:t>
            </a:r>
            <a:r>
              <a:rPr lang="en-US" sz="1400" i="1">
                <a:latin typeface="Arial" charset="0"/>
              </a:rPr>
              <a:t>European Participation Index</a:t>
            </a:r>
            <a:endParaRPr lang="es-ES" sz="1400"/>
          </a:p>
          <a:p>
            <a:pPr eaLnBrk="0" hangingPunct="0"/>
            <a:r>
              <a:rPr lang="en-US" sz="1400">
                <a:latin typeface="Arial" charset="0"/>
                <a:hlinkClick r:id="rId2"/>
              </a:rPr>
              <a:t>http://www.worker-participation.eu/About-WP/European-Participation-Index-EPI</a:t>
            </a:r>
            <a:endParaRPr lang="es-ES" sz="1400"/>
          </a:p>
          <a:p>
            <a:pPr eaLnBrk="0" hangingPunct="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82022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2000" dirty="0" smtClean="0">
                <a:solidFill>
                  <a:prstClr val="black"/>
                </a:solidFill>
                <a:cs typeface="Arial" charset="0"/>
              </a:rPr>
              <a:t>INTERVENCIÓN </a:t>
            </a: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HISTÓRICA DEL SINDICALISMO</a:t>
            </a:r>
          </a:p>
          <a:p>
            <a:pPr algn="just"/>
            <a:endParaRPr lang="es-ES" altLang="es-ES" sz="2000" dirty="0">
              <a:solidFill>
                <a:prstClr val="black"/>
              </a:solidFill>
              <a:cs typeface="Arial" charset="0"/>
            </a:endParaRPr>
          </a:p>
          <a:p>
            <a:pPr algn="just"/>
            <a:r>
              <a:rPr lang="es-ES" altLang="es-ES" sz="2000" b="1" dirty="0">
                <a:solidFill>
                  <a:prstClr val="black"/>
                </a:solidFill>
                <a:cs typeface="Arial" charset="0"/>
              </a:rPr>
              <a:t>Objetivo: </a:t>
            </a: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reducir la asimetría  que caracteriza la relación individual de trabajo mediante el desarrollo de dispositivos colectivos (derecho del trabajo, poder sindical, negociación colectiva)</a:t>
            </a:r>
          </a:p>
          <a:p>
            <a:pPr algn="just"/>
            <a:endParaRPr lang="es-ES" altLang="es-ES" sz="2000" dirty="0">
              <a:solidFill>
                <a:prstClr val="black"/>
              </a:solidFill>
              <a:cs typeface="Arial" charset="0"/>
            </a:endParaRPr>
          </a:p>
          <a:p>
            <a:pPr algn="just"/>
            <a:r>
              <a:rPr lang="es-ES" altLang="es-ES" sz="2000" b="1" dirty="0" smtClean="0">
                <a:solidFill>
                  <a:prstClr val="black"/>
                </a:solidFill>
                <a:cs typeface="Arial" charset="0"/>
              </a:rPr>
              <a:t>Formas </a:t>
            </a:r>
            <a:r>
              <a:rPr lang="es-ES" altLang="es-ES" sz="2000" b="1" dirty="0">
                <a:solidFill>
                  <a:prstClr val="black"/>
                </a:solidFill>
                <a:cs typeface="Arial" charset="0"/>
              </a:rPr>
              <a:t>de intervención:</a:t>
            </a:r>
          </a:p>
          <a:p>
            <a:pPr algn="just">
              <a:buFontTx/>
              <a:buChar char="-"/>
            </a:pPr>
            <a:r>
              <a:rPr lang="es-ES" altLang="es-ES" sz="2000" b="1" dirty="0">
                <a:solidFill>
                  <a:prstClr val="black"/>
                </a:solidFill>
                <a:cs typeface="Arial" charset="0"/>
              </a:rPr>
              <a:t>como prescriptor social: </a:t>
            </a: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convertir reivindicaciones en derechos</a:t>
            </a:r>
          </a:p>
          <a:p>
            <a:pPr algn="just">
              <a:buFontTx/>
              <a:buChar char="-"/>
            </a:pPr>
            <a:r>
              <a:rPr lang="es-ES" altLang="es-ES" sz="2000" b="1" dirty="0">
                <a:solidFill>
                  <a:prstClr val="black"/>
                </a:solidFill>
                <a:cs typeface="Arial" charset="0"/>
              </a:rPr>
              <a:t>como factor de igualdad, </a:t>
            </a: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actuando sobre la primera distribución de la renta (salarios, condiciones de trabajo, regulación del mercado laboral) a través del conflicto y la negociación colectiva, y sobre la segunda re-distribución (política fiscal, prestaciones del Estado de Bienestar), mediante su presión social e institucional </a:t>
            </a:r>
          </a:p>
          <a:p>
            <a:pPr algn="just">
              <a:buFontTx/>
              <a:buChar char="-"/>
            </a:pPr>
            <a:endParaRPr lang="es-ES" altLang="es-ES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buFontTx/>
              <a:buChar char="-"/>
            </a:pPr>
            <a:r>
              <a:rPr lang="es-ES" altLang="es-ES" sz="2000" b="1" dirty="0">
                <a:solidFill>
                  <a:prstClr val="black"/>
                </a:solidFill>
                <a:cs typeface="Arial" charset="0"/>
              </a:rPr>
              <a:t>Resultados: </a:t>
            </a: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correlación positiva entre intervención sindical, igualdad y cohesión social</a:t>
            </a:r>
          </a:p>
          <a:p>
            <a:pPr algn="just">
              <a:buFontTx/>
              <a:buChar char="-"/>
            </a:pPr>
            <a:r>
              <a:rPr lang="es-ES" altLang="es-ES" sz="2000" dirty="0">
                <a:solidFill>
                  <a:prstClr val="black"/>
                </a:solidFill>
                <a:cs typeface="Arial" charset="0"/>
              </a:rPr>
              <a:t>la gestión conservadora de la crisis esta revirtiendo el proceso</a:t>
            </a:r>
          </a:p>
          <a:p>
            <a:pPr algn="just"/>
            <a:endParaRPr lang="es-ES" altLang="es-ES" sz="2000" dirty="0">
              <a:solidFill>
                <a:prstClr val="black"/>
              </a:solidFill>
              <a:cs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b="1" dirty="0" smtClean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altLang="es-ES" sz="20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PARTICIPACIÓN</a:t>
            </a:r>
            <a:endParaRPr lang="es-ES" b="1" dirty="0"/>
          </a:p>
        </p:txBody>
      </p:sp>
      <p:graphicFrame>
        <p:nvGraphicFramePr>
          <p:cNvPr id="12" name="3 Tabla"/>
          <p:cNvGraphicFramePr>
            <a:graphicFrameLocks noGrp="1"/>
          </p:cNvGraphicFramePr>
          <p:nvPr/>
        </p:nvGraphicFramePr>
        <p:xfrm>
          <a:off x="720000" y="2520000"/>
          <a:ext cx="7632849" cy="2365992"/>
        </p:xfrm>
        <a:graphic>
          <a:graphicData uri="http://schemas.openxmlformats.org/drawingml/2006/table">
            <a:tbl>
              <a:tblPr/>
              <a:tblGrid>
                <a:gridCol w="3976251"/>
                <a:gridCol w="1751918"/>
                <a:gridCol w="1904680"/>
              </a:tblGrid>
              <a:tr h="64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Arial"/>
                          <a:ea typeface="Calibri"/>
                          <a:cs typeface="Times New Roman"/>
                        </a:rPr>
                        <a:t>INDICADOR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Países con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alto nivel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de participación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Calibri"/>
                          <a:cs typeface="Times New Roman"/>
                        </a:rPr>
                        <a:t>Países con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Calibri"/>
                          <a:cs typeface="Times New Roman"/>
                        </a:rPr>
                        <a:t>bajo nivel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Calibri"/>
                          <a:cs typeface="Times New Roman"/>
                        </a:rPr>
                        <a:t>de participación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Tasa de empleo población de 20-64 años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72,1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67,4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Inversión en I+D (% del PIB)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Energía renovable (% sobre consumo)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12,3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6,1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Tasa de abandono escolar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14,0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16,1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Población con estudios superiores (30-34 años)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36,6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31,1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Población en riesgo de pobreza o exclusión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19,1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25,4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20000" y="1620000"/>
            <a:ext cx="781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sz="1400" b="1" dirty="0">
                <a:latin typeface="Arial" charset="0"/>
              </a:rPr>
              <a:t>Participaci</a:t>
            </a:r>
            <a:r>
              <a:rPr lang="es-ES" sz="1400" b="1" dirty="0"/>
              <a:t>ó</a:t>
            </a:r>
            <a:r>
              <a:rPr lang="es-ES" sz="1400" b="1" dirty="0">
                <a:latin typeface="Arial" charset="0"/>
              </a:rPr>
              <a:t>n de los trabajadores vs indicadores Estrategia </a:t>
            </a:r>
            <a:r>
              <a:rPr lang="es-ES" sz="1400" b="1" dirty="0"/>
              <a:t>“</a:t>
            </a:r>
            <a:r>
              <a:rPr lang="es-ES" sz="1400" b="1" dirty="0">
                <a:latin typeface="Arial" charset="0"/>
              </a:rPr>
              <a:t>Europa 2020</a:t>
            </a:r>
            <a:r>
              <a:rPr lang="es-ES" sz="1400" b="1" dirty="0"/>
              <a:t>”</a:t>
            </a:r>
            <a:endParaRPr lang="es-ES" sz="1400" dirty="0"/>
          </a:p>
          <a:p>
            <a:pPr algn="just" eaLnBrk="0" hangingPunct="0"/>
            <a:r>
              <a:rPr lang="en-US" sz="1400" dirty="0" err="1">
                <a:latin typeface="Arial" charset="0"/>
              </a:rPr>
              <a:t>Fuente</a:t>
            </a:r>
            <a:r>
              <a:rPr lang="en-US" sz="1400" dirty="0">
                <a:latin typeface="Arial" charset="0"/>
              </a:rPr>
              <a:t>.- ETUI, </a:t>
            </a:r>
            <a:r>
              <a:rPr lang="en-US" sz="1400" i="1" dirty="0">
                <a:latin typeface="Arial" charset="0"/>
              </a:rPr>
              <a:t>Benchmarking Working Europe, 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ESTRUCTURA DEL SINDICALISMO EUROPEO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144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62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INTERVENCIÓN SINDICAL EN LA NEGOCIACIÓN COLECTIVA</a:t>
            </a:r>
            <a:endParaRPr lang="es-ES" b="1" dirty="0"/>
          </a:p>
        </p:txBody>
      </p:sp>
      <p:pic>
        <p:nvPicPr>
          <p:cNvPr id="12" name="0 Imagen" descr="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48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1620000" y="1260000"/>
            <a:ext cx="741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Influencia de la representación de los trabajadores en la gestión de RR.HH</a:t>
            </a:r>
            <a:endParaRPr lang="es-ES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756000" y="1620000"/>
            <a:ext cx="7543800" cy="420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ES" sz="1500" b="1" dirty="0">
                <a:solidFill>
                  <a:srgbClr val="D80000"/>
                </a:solidFill>
                <a:latin typeface="Verdana" pitchFamily="34" charset="0"/>
                <a:cs typeface="+mn-cs"/>
              </a:rPr>
              <a:t>ESTRUCTURALES</a:t>
            </a:r>
            <a:endParaRPr lang="es-ES_tradnl" sz="1500" b="1" dirty="0">
              <a:solidFill>
                <a:srgbClr val="D80000"/>
              </a:solidFill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cambios en la distribución sectorial y ocupacional del</a:t>
            </a:r>
            <a:r>
              <a:rPr lang="es-ES_tradnl" sz="1500" dirty="0">
                <a:latin typeface="Verdana" pitchFamily="34" charset="0"/>
                <a:cs typeface="+mn-cs"/>
              </a:rPr>
              <a:t> </a:t>
            </a:r>
            <a:r>
              <a:rPr lang="es-ES" sz="1500" dirty="0">
                <a:latin typeface="Verdana" pitchFamily="34" charset="0"/>
                <a:cs typeface="+mn-cs"/>
              </a:rPr>
              <a:t>empleo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feminización creciente de la fuerza de trabajo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segmentación del mercado de trabajo (centro</a:t>
            </a:r>
            <a:r>
              <a:rPr lang="es-ES_tradnl" sz="1500" dirty="0">
                <a:latin typeface="Verdana" pitchFamily="34" charset="0"/>
                <a:cs typeface="+mn-cs"/>
              </a:rPr>
              <a:t>/</a:t>
            </a:r>
            <a:r>
              <a:rPr lang="es-ES" sz="1500" dirty="0">
                <a:latin typeface="Verdana" pitchFamily="34" charset="0"/>
                <a:cs typeface="+mn-cs"/>
              </a:rPr>
              <a:t>periferia)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altos niveles de d</a:t>
            </a:r>
            <a:r>
              <a:rPr lang="es-ES_tradnl" sz="1500" dirty="0" err="1">
                <a:latin typeface="Verdana" pitchFamily="34" charset="0"/>
                <a:cs typeface="+mn-cs"/>
              </a:rPr>
              <a:t>esempleo</a:t>
            </a:r>
            <a:r>
              <a:rPr lang="es-ES" sz="1500" dirty="0">
                <a:latin typeface="Verdana" pitchFamily="34" charset="0"/>
                <a:cs typeface="+mn-cs"/>
              </a:rPr>
              <a:t> de jóvenes y  mujeres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desregulación contractual (</a:t>
            </a:r>
            <a:r>
              <a:rPr lang="es-ES" sz="1500" dirty="0" err="1">
                <a:latin typeface="Verdana" pitchFamily="34" charset="0"/>
                <a:cs typeface="+mn-cs"/>
              </a:rPr>
              <a:t>insiders</a:t>
            </a:r>
            <a:r>
              <a:rPr lang="es-ES" sz="1500" dirty="0">
                <a:latin typeface="Verdana" pitchFamily="34" charset="0"/>
                <a:cs typeface="+mn-cs"/>
              </a:rPr>
              <a:t>/outsiders)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ES" sz="1500" b="1" dirty="0">
                <a:solidFill>
                  <a:srgbClr val="D80000"/>
                </a:solidFill>
                <a:latin typeface="Verdana" pitchFamily="34" charset="0"/>
                <a:cs typeface="+mn-cs"/>
              </a:rPr>
              <a:t>INSTITUCIONALES</a:t>
            </a:r>
            <a:endParaRPr lang="es-ES_tradnl" sz="1500" b="1" dirty="0">
              <a:solidFill>
                <a:srgbClr val="D80000"/>
              </a:solidFill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crisis de la concertación </a:t>
            </a:r>
            <a:r>
              <a:rPr lang="es-ES" sz="1500" dirty="0" err="1">
                <a:latin typeface="Verdana" pitchFamily="34" charset="0"/>
                <a:cs typeface="+mn-cs"/>
              </a:rPr>
              <a:t>corporatista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desvertebración de la negociación colectiva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individualización de las relaciones laborales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dificultades de acción sindical en la empresa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endParaRPr lang="es-ES_tradnl" sz="1500" dirty="0">
              <a:latin typeface="Verdana" pitchFamily="34" charset="0"/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ES" sz="1500" b="1" dirty="0">
                <a:solidFill>
                  <a:srgbClr val="D80000"/>
                </a:solidFill>
                <a:latin typeface="Verdana" pitchFamily="34" charset="0"/>
                <a:cs typeface="+mn-cs"/>
              </a:rPr>
              <a:t>CULTURALES</a:t>
            </a:r>
            <a:endParaRPr lang="es-ES_tradnl" sz="1500" b="1" dirty="0">
              <a:solidFill>
                <a:srgbClr val="D80000"/>
              </a:solidFill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expansión de los valores post-materialistas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 err="1">
                <a:latin typeface="Verdana" pitchFamily="34" charset="0"/>
                <a:cs typeface="+mn-cs"/>
              </a:rPr>
              <a:t>pér</a:t>
            </a:r>
            <a:r>
              <a:rPr lang="es-ES_tradnl" sz="1500" dirty="0">
                <a:latin typeface="Verdana" pitchFamily="34" charset="0"/>
                <a:cs typeface="+mn-cs"/>
              </a:rPr>
              <a:t>d</a:t>
            </a:r>
            <a:r>
              <a:rPr lang="es-ES" sz="1500" dirty="0">
                <a:latin typeface="Verdana" pitchFamily="34" charset="0"/>
                <a:cs typeface="+mn-cs"/>
              </a:rPr>
              <a:t>ida de la centralidad del trabajo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racionalidad instrumental de la acción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preeminencia de los valores individualistas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381000" lvl="1" algn="just">
              <a:buFont typeface="Wingdings" pitchFamily="2" charset="2"/>
              <a:buChar char="§"/>
              <a:defRPr/>
            </a:pPr>
            <a:r>
              <a:rPr lang="es-ES" sz="1500" dirty="0">
                <a:latin typeface="Verdana" pitchFamily="34" charset="0"/>
                <a:cs typeface="+mn-cs"/>
              </a:rPr>
              <a:t>estrategias de delegación</a:t>
            </a: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755650" y="1125538"/>
            <a:ext cx="52578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500" b="1">
                <a:solidFill>
                  <a:srgbClr val="D80000"/>
                </a:solidFill>
                <a:latin typeface="Arial Narrow" pitchFamily="34" charset="0"/>
              </a:rPr>
              <a:t>EXÓGENOS</a:t>
            </a:r>
            <a:endParaRPr lang="en-GB" sz="2500" b="1">
              <a:solidFill>
                <a:srgbClr val="D8000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216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FACTORES EXPLICATIVOS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11" name="Rectangle 10"/>
          <p:cNvSpPr/>
          <p:nvPr/>
        </p:nvSpPr>
        <p:spPr>
          <a:xfrm>
            <a:off x="198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2160000" y="720000"/>
            <a:ext cx="73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FACTORES EXPLICATIVOS</a:t>
            </a:r>
            <a:endParaRPr lang="es-ES" b="1" dirty="0"/>
          </a:p>
        </p:txBody>
      </p:sp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756000" y="1620000"/>
            <a:ext cx="7543800" cy="3981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_tradnl" sz="1500" b="1" dirty="0">
                <a:solidFill>
                  <a:srgbClr val="D80000"/>
                </a:solidFill>
                <a:latin typeface="Verdana" pitchFamily="34" charset="0"/>
                <a:cs typeface="+mn-cs"/>
              </a:rPr>
              <a:t>MODELO INDUSTRIALISTA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disfunciones entre modelo industrial/conflictual y tendencia hacia postindustrial/integrado 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dificultades de agregar la creciente </a:t>
            </a:r>
            <a:r>
              <a:rPr lang="es-ES_tradnl" sz="1500" dirty="0" err="1">
                <a:latin typeface="Verdana" pitchFamily="34" charset="0"/>
                <a:cs typeface="+mn-cs"/>
              </a:rPr>
              <a:t>heterogeniedad</a:t>
            </a:r>
            <a:r>
              <a:rPr lang="es-ES_tradnl" sz="1500" dirty="0">
                <a:latin typeface="Verdana" pitchFamily="34" charset="0"/>
                <a:cs typeface="+mn-cs"/>
              </a:rPr>
              <a:t> de intereses y demandas [tradicionales y emergentes, centro/periferia]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discurso obrerista  y simbología anacrónica no representativas  de la realidad social ni de la praxis sindical cotidiana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ES_tradnl" sz="1500" dirty="0">
              <a:latin typeface="Verdana" pitchFamily="34" charset="0"/>
              <a:cs typeface="+mn-cs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_tradnl" sz="1500" b="1" dirty="0">
                <a:solidFill>
                  <a:srgbClr val="D80000"/>
                </a:solidFill>
                <a:latin typeface="Verdana" pitchFamily="34" charset="0"/>
                <a:cs typeface="+mn-cs"/>
              </a:rPr>
              <a:t>DISFUNCIONES ORGANIZATIVAS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pluralismo organizativo y competencia </a:t>
            </a:r>
            <a:r>
              <a:rPr lang="es-ES_tradnl" sz="1500" dirty="0" err="1">
                <a:latin typeface="Verdana" pitchFamily="34" charset="0"/>
                <a:cs typeface="+mn-cs"/>
              </a:rPr>
              <a:t>intersindical</a:t>
            </a:r>
            <a:r>
              <a:rPr lang="es-ES_tradnl" sz="1500" dirty="0">
                <a:latin typeface="Verdana" pitchFamily="34" charset="0"/>
                <a:cs typeface="+mn-cs"/>
              </a:rPr>
              <a:t> [doble opción, bloqueo a la afiliación]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 disfunciones del modelo dual [afiliación/audiencia, efecto free-</a:t>
            </a:r>
            <a:r>
              <a:rPr lang="es-ES_tradnl" sz="1500" dirty="0" err="1">
                <a:latin typeface="Verdana" pitchFamily="34" charset="0"/>
                <a:cs typeface="+mn-cs"/>
              </a:rPr>
              <a:t>rider</a:t>
            </a:r>
            <a:r>
              <a:rPr lang="es-ES_tradnl" sz="1500" dirty="0">
                <a:latin typeface="Verdana" pitchFamily="34" charset="0"/>
                <a:cs typeface="+mn-cs"/>
              </a:rPr>
              <a:t>]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 pirámide invertida: escasa penetración en las </a:t>
            </a:r>
            <a:r>
              <a:rPr lang="es-ES_tradnl" sz="1500" dirty="0" err="1">
                <a:latin typeface="Verdana" pitchFamily="34" charset="0"/>
                <a:cs typeface="+mn-cs"/>
              </a:rPr>
              <a:t>PYMEs</a:t>
            </a:r>
            <a:endParaRPr lang="es-ES_tradnl" sz="1500" dirty="0">
              <a:latin typeface="Verdana" pitchFamily="34" charset="0"/>
              <a:cs typeface="+mn-cs"/>
            </a:endParaRP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 </a:t>
            </a:r>
            <a:r>
              <a:rPr lang="es-ES_tradnl" sz="1500" dirty="0" err="1">
                <a:latin typeface="Verdana" pitchFamily="34" charset="0"/>
                <a:cs typeface="+mn-cs"/>
              </a:rPr>
              <a:t>representation</a:t>
            </a:r>
            <a:r>
              <a:rPr lang="es-ES_tradnl" sz="1500" dirty="0">
                <a:latin typeface="Verdana" pitchFamily="34" charset="0"/>
                <a:cs typeface="+mn-cs"/>
              </a:rPr>
              <a:t> gap: mujeres, jóvenes, profesionales, etc.</a:t>
            </a:r>
          </a:p>
          <a:p>
            <a:pPr marL="571500" lvl="1" indent="-1905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1500" dirty="0">
                <a:latin typeface="Verdana" pitchFamily="34" charset="0"/>
                <a:cs typeface="+mn-cs"/>
              </a:rPr>
              <a:t> afiliación vs influencia</a:t>
            </a:r>
            <a:endParaRPr lang="es-ES" sz="1500" dirty="0">
              <a:latin typeface="Verdana" pitchFamily="34" charset="0"/>
              <a:cs typeface="+mn-cs"/>
            </a:endParaRPr>
          </a:p>
        </p:txBody>
      </p:sp>
      <p:sp>
        <p:nvSpPr>
          <p:cNvPr id="14" name="Text Box 1038"/>
          <p:cNvSpPr txBox="1">
            <a:spLocks noChangeArrowheads="1"/>
          </p:cNvSpPr>
          <p:nvPr/>
        </p:nvSpPr>
        <p:spPr bwMode="auto">
          <a:xfrm>
            <a:off x="755650" y="1125538"/>
            <a:ext cx="52578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500" b="1">
                <a:solidFill>
                  <a:srgbClr val="D80000"/>
                </a:solidFill>
                <a:latin typeface="Arial Narrow" pitchFamily="34" charset="0"/>
              </a:rPr>
              <a:t>ENDÓGENOS</a:t>
            </a:r>
            <a:endParaRPr lang="en-GB" sz="2500" b="1">
              <a:solidFill>
                <a:srgbClr val="D8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0000" y="648000"/>
            <a:ext cx="6192000" cy="4500000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000" y="1268759"/>
            <a:ext cx="6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REPRESENTACION DE LOS TRABAJADORES EN  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ESPAÑA </a:t>
            </a:r>
          </a:p>
          <a:p>
            <a:pPr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Estructura, cobertura e intervención</a:t>
            </a:r>
          </a:p>
          <a:p>
            <a:pPr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 J. </a:t>
            </a:r>
            <a:r>
              <a:rPr lang="es-E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Beneyto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(Universidad de Valencia)</a:t>
            </a: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2ª parte: ESPAÑA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dirty="0" smtClean="0">
                <a:solidFill>
                  <a:srgbClr val="777777"/>
                </a:solidFill>
                <a:latin typeface="Arial" pitchFamily="34" charset="0"/>
              </a:rPr>
              <a:t>PRESENTACIÓN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dirty="0" smtClean="0">
                <a:solidFill>
                  <a:srgbClr val="777777"/>
                </a:solidFill>
                <a:latin typeface="Arial" pitchFamily="34" charset="0"/>
              </a:rPr>
              <a:t>CRISIS ECONÓMICA, REFORMA LABORAL Y OFENSIVA ANTISINDICAL: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Claves ideológicas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Objetivos estratégicos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dirty="0" smtClean="0">
                <a:solidFill>
                  <a:srgbClr val="777777"/>
                </a:solidFill>
                <a:latin typeface="Arial" pitchFamily="34" charset="0"/>
              </a:rPr>
              <a:t>AFILIACIÓN: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Expansión cuantitativa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Estructura sociodemográfica, ocupacional y contractual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La falacia del modelo </a:t>
            </a:r>
            <a:r>
              <a:rPr lang="es-ES" altLang="es-ES" sz="1900" i="1" dirty="0" err="1" smtClean="0">
                <a:solidFill>
                  <a:srgbClr val="777777"/>
                </a:solidFill>
                <a:latin typeface="Arial" pitchFamily="34" charset="0"/>
              </a:rPr>
              <a:t>insiders</a:t>
            </a:r>
            <a:r>
              <a:rPr lang="es-ES" altLang="es-ES" sz="1900" i="1" dirty="0" smtClean="0">
                <a:solidFill>
                  <a:srgbClr val="777777"/>
                </a:solidFill>
                <a:latin typeface="Arial" pitchFamily="34" charset="0"/>
              </a:rPr>
              <a:t>/outsiders</a:t>
            </a: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dirty="0" smtClean="0">
                <a:solidFill>
                  <a:srgbClr val="777777"/>
                </a:solidFill>
                <a:latin typeface="Arial" pitchFamily="34" charset="0"/>
              </a:rPr>
              <a:t>REPRESENTATIVIDAD E INTERVENCIÓN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Evolución y distribución de la representatividad sindical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Estructura y cobertura de la negociación colectiva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altLang="es-ES" sz="1900" dirty="0" smtClean="0">
                <a:solidFill>
                  <a:srgbClr val="777777"/>
                </a:solidFill>
                <a:latin typeface="Arial" pitchFamily="34" charset="0"/>
              </a:rPr>
              <a:t>Sindicalismo y equidad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434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160588" y="287338"/>
            <a:ext cx="698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mtClean="0">
                <a:solidFill>
                  <a:srgbClr val="000000"/>
                </a:solidFill>
              </a:rPr>
              <a:t>LA AFILIACIÓN SINDICAL EN EUROPA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60588" y="1008063"/>
          <a:ext cx="6480175" cy="5221328"/>
        </p:xfrm>
        <a:graphic>
          <a:graphicData uri="http://schemas.openxmlformats.org/drawingml/2006/table">
            <a:tbl>
              <a:tblPr/>
              <a:tblGrid>
                <a:gridCol w="2412983"/>
                <a:gridCol w="818784"/>
                <a:gridCol w="2271849"/>
                <a:gridCol w="976559"/>
              </a:tblGrid>
              <a:tr h="4556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Verdana"/>
                          <a:ea typeface="Calibri"/>
                          <a:cs typeface="Times New Roman"/>
                        </a:rPr>
                        <a:t>(ES) - ESPAÑA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2012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97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Densidad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sindical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% sobre </a:t>
                      </a:r>
                      <a:r>
                        <a:rPr lang="es-ES" sz="1000" dirty="0" err="1" smtClean="0">
                          <a:latin typeface="Verdana"/>
                          <a:ea typeface="Calibri"/>
                          <a:cs typeface="Times New Roman"/>
                        </a:rPr>
                        <a:t>pobl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. asalariada)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19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2011-2012)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-1,6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Afiliación total 211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2.900.000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2,4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Distribución 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organizativa: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-CC.OO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-UGT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1.200.600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1.169.000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530.000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2.279,8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2012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641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16,7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Canal 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de representación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Dual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</a:t>
                      </a:r>
                      <a:r>
                        <a:rPr lang="es-ES" sz="1000" dirty="0" err="1" smtClean="0">
                          <a:latin typeface="Verdana"/>
                          <a:ea typeface="Calibri"/>
                          <a:cs typeface="Times New Roman"/>
                        </a:rPr>
                        <a:t>aslariada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 2012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14.170,8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Latino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empleo 2012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55,4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70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femenino 2012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50,6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Industria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temporal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(2012)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23,6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Tasa</a:t>
                      </a:r>
                      <a:r>
                        <a:rPr lang="es-ES" sz="1000" baseline="0" dirty="0" smtClean="0">
                          <a:latin typeface="Verdana"/>
                          <a:ea typeface="Calibri"/>
                          <a:cs typeface="Times New Roman"/>
                        </a:rPr>
                        <a:t> de paro 2013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(15-64</a:t>
                      </a:r>
                      <a:r>
                        <a:rPr lang="es-ES" sz="1000" baseline="0" dirty="0" smtClean="0">
                          <a:latin typeface="Verdana"/>
                          <a:ea typeface="Calibri"/>
                          <a:cs typeface="Times New Roman"/>
                        </a:rPr>
                        <a:t> años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26,6</a:t>
                      </a:r>
                      <a:endParaRPr lang="es-ES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39,4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paro juvenil 2013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(-25</a:t>
                      </a:r>
                      <a:r>
                        <a:rPr lang="es-ES" sz="1000" baseline="0" dirty="0" smtClean="0"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años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56,5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 smtClean="0">
                          <a:latin typeface="Verdana"/>
                          <a:ea typeface="Calibri"/>
                          <a:cs typeface="Times New Roman"/>
                        </a:rPr>
                        <a:t>Conflictiv.laboral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 2005-2010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jornadas 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trab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/1000)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112’4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1" marR="5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02" name="Picture 16" descr="flags_european_union_count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0550" r="80449" b="46851"/>
          <a:stretch>
            <a:fillRect/>
          </a:stretch>
        </p:blipFill>
        <p:spPr bwMode="auto">
          <a:xfrm>
            <a:off x="431800" y="1008063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0588" y="6408738"/>
            <a:ext cx="6983412" cy="485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ES" sz="1400" dirty="0">
                <a:solidFill>
                  <a:srgbClr val="FFFFFF"/>
                </a:solidFill>
              </a:rPr>
              <a:t>SINDICALISMO Y REACIONES LABORALES EN EUROPA</a:t>
            </a:r>
          </a:p>
        </p:txBody>
      </p:sp>
    </p:spTree>
    <p:extLst>
      <p:ext uri="{BB962C8B-B14F-4D97-AF65-F5344CB8AC3E}">
        <p14:creationId xmlns:p14="http://schemas.microsoft.com/office/powerpoint/2010/main" val="163212934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AFILIACIÓN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42988" y="2060575"/>
          <a:ext cx="6264276" cy="3095620"/>
        </p:xfrm>
        <a:graphic>
          <a:graphicData uri="http://schemas.openxmlformats.org/drawingml/2006/table">
            <a:tbl>
              <a:tblPr/>
              <a:tblGrid>
                <a:gridCol w="694501"/>
                <a:gridCol w="1334690"/>
                <a:gridCol w="825581"/>
                <a:gridCol w="1539636"/>
                <a:gridCol w="924071"/>
                <a:gridCol w="945797"/>
              </a:tblGrid>
              <a:tr h="281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AÑO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AFILIADOS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 AF.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1977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1.606.600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8.705.200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1980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1.109.900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- 30,9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8.065.600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- 7,3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1985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1.037.000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- 6,5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7.721.500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- 4,3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1.561.200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+ 50,5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9.734.000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+ 26,1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1.838.600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+17,7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9.412.400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- 3,3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2.093.500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+13,8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12.640.900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+ 34,3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2.700.000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+ 28,9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15.841.600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+ 25,3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3.206.000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+ 18,7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16.760.000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+ 5,8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2.894.200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- 9,7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15.346.800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- 8,4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18" name="Rectangle 1"/>
          <p:cNvSpPr>
            <a:spLocks noChangeArrowheads="1"/>
          </p:cNvSpPr>
          <p:nvPr/>
        </p:nvSpPr>
        <p:spPr bwMode="auto">
          <a:xfrm rot="10800000" flipV="1">
            <a:off x="900113" y="14509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Evoluci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de la 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en Espa</a:t>
            </a:r>
            <a:r>
              <a:rPr lang="es-ES" altLang="es-ES" sz="1600" b="1" smtClean="0">
                <a:solidFill>
                  <a:srgbClr val="000000"/>
                </a:solidFill>
              </a:rPr>
              <a:t>ñ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 (1977-2010)</a:t>
            </a:r>
            <a:r>
              <a:rPr lang="es-ES" altLang="es-ES" sz="1600" i="1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6219" name="7 Rectángulo"/>
          <p:cNvSpPr>
            <a:spLocks noChangeArrowheads="1"/>
          </p:cNvSpPr>
          <p:nvPr/>
        </p:nvSpPr>
        <p:spPr bwMode="auto">
          <a:xfrm>
            <a:off x="1042988" y="5270500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smtClean="0">
                <a:solidFill>
                  <a:srgbClr val="000000"/>
                </a:solidFill>
                <a:latin typeface="Arial" pitchFamily="34" charset="0"/>
              </a:rPr>
              <a:t>Fuente: Jordana (1977-1994), organizaciones sindicales (1995-2005) y ECVT (2007-2010).</a:t>
            </a:r>
            <a:endParaRPr lang="es-ES" altLang="es-E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36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AFILIACIÓN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7088" y="2368550"/>
          <a:ext cx="7129461" cy="2789237"/>
        </p:xfrm>
        <a:graphic>
          <a:graphicData uri="http://schemas.openxmlformats.org/drawingml/2006/table">
            <a:tbl>
              <a:tblPr/>
              <a:tblGrid>
                <a:gridCol w="1943283"/>
                <a:gridCol w="812155"/>
                <a:gridCol w="811337"/>
                <a:gridCol w="1852499"/>
                <a:gridCol w="811337"/>
                <a:gridCol w="898850"/>
              </a:tblGrid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6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SEXO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NACIONALIDAD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Hombres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59,3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Española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Mujeres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Extranjera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356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EDAD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NIVEL DE ESTUDIOS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24 años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Primarios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44 años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Secundarios-I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45 y más años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Secundarios-II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Universitarios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56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32" name="Rectangle 1"/>
          <p:cNvSpPr>
            <a:spLocks noChangeArrowheads="1"/>
          </p:cNvSpPr>
          <p:nvPr/>
        </p:nvSpPr>
        <p:spPr bwMode="auto">
          <a:xfrm rot="10800000" flipV="1">
            <a:off x="611188" y="1666875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en Espa</a:t>
            </a:r>
            <a:r>
              <a:rPr lang="es-ES" altLang="es-ES" sz="1600" b="1" smtClean="0">
                <a:solidFill>
                  <a:srgbClr val="000000"/>
                </a:solidFill>
              </a:rPr>
              <a:t>ñ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a, seg</a:t>
            </a:r>
            <a:r>
              <a:rPr lang="es-ES" altLang="es-ES" sz="1600" b="1" smtClean="0">
                <a:solidFill>
                  <a:srgbClr val="000000"/>
                </a:solidFill>
              </a:rPr>
              <a:t>ú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variables sociodemogr</a:t>
            </a:r>
            <a:r>
              <a:rPr lang="es-ES" altLang="es-ES" sz="1600" b="1" smtClean="0">
                <a:solidFill>
                  <a:srgbClr val="000000"/>
                </a:solidFill>
              </a:rPr>
              <a:t>á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ficas</a:t>
            </a:r>
            <a:endParaRPr lang="es-ES" altLang="es-ES" sz="1600" smtClean="0">
              <a:solidFill>
                <a:srgbClr val="000000"/>
              </a:solidFill>
            </a:endParaRPr>
          </a:p>
        </p:txBody>
      </p:sp>
      <p:sp>
        <p:nvSpPr>
          <p:cNvPr id="7233" name="7 Rectángulo"/>
          <p:cNvSpPr>
            <a:spLocks noChangeArrowheads="1"/>
          </p:cNvSpPr>
          <p:nvPr/>
        </p:nvSpPr>
        <p:spPr bwMode="auto">
          <a:xfrm>
            <a:off x="900113" y="5373688"/>
            <a:ext cx="705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smtClean="0">
                <a:solidFill>
                  <a:srgbClr val="000000"/>
                </a:solidFill>
                <a:latin typeface="Arial" pitchFamily="34" charset="0"/>
              </a:rPr>
              <a:t>Fuente.- Ministerio de Trabajo: </a:t>
            </a:r>
            <a:r>
              <a:rPr lang="es-ES" altLang="es-ES" sz="1400" i="1" smtClean="0">
                <a:solidFill>
                  <a:srgbClr val="000000"/>
                </a:solidFill>
                <a:latin typeface="Arial" pitchFamily="34" charset="0"/>
              </a:rPr>
              <a:t>Encuesta de Condiciones de Vida en el Trabajo (ECVT)</a:t>
            </a:r>
            <a:endParaRPr lang="es-ES" altLang="es-E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32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AFILIACIÓN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450" y="1885950"/>
          <a:ext cx="6913563" cy="3925888"/>
        </p:xfrm>
        <a:graphic>
          <a:graphicData uri="http://schemas.openxmlformats.org/drawingml/2006/table">
            <a:tbl>
              <a:tblPr/>
              <a:tblGrid>
                <a:gridCol w="2013923"/>
                <a:gridCol w="680639"/>
                <a:gridCol w="761420"/>
                <a:gridCol w="2072309"/>
                <a:gridCol w="680639"/>
                <a:gridCol w="704633"/>
              </a:tblGrid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ACTIVIDAD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OCUPACIÓN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Agricultura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Directivos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Industria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Téc. y profesionales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Construcción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Administrativos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Comercio y hostelería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Trabaj. cualificados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Transportes y comunic.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Trabaj. no cualificados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financieros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TAMAÑO DE LA EMPRESA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Serv. Empresariales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9 trabajadores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públicos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49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Serv. pers. y comunit.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249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SITUACION PROFESIONAL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250 y más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Sector privado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Sector público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36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286" name="Rectangle 1"/>
          <p:cNvSpPr>
            <a:spLocks noChangeArrowheads="1"/>
          </p:cNvSpPr>
          <p:nvPr/>
        </p:nvSpPr>
        <p:spPr bwMode="auto">
          <a:xfrm rot="10800000" flipV="1">
            <a:off x="1042988" y="1208088"/>
            <a:ext cx="81010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en Espa</a:t>
            </a:r>
            <a:r>
              <a:rPr lang="es-ES" altLang="es-ES" sz="1600" b="1" smtClean="0">
                <a:solidFill>
                  <a:srgbClr val="000000"/>
                </a:solidFill>
              </a:rPr>
              <a:t>ñ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a, seg</a:t>
            </a:r>
            <a:r>
              <a:rPr lang="es-ES" altLang="es-ES" sz="1600" b="1" smtClean="0">
                <a:solidFill>
                  <a:srgbClr val="000000"/>
                </a:solidFill>
              </a:rPr>
              <a:t>ú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variables ocupacionales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1400" smtClean="0">
              <a:solidFill>
                <a:srgbClr val="000000"/>
              </a:solidFill>
            </a:endParaRPr>
          </a:p>
        </p:txBody>
      </p:sp>
      <p:sp>
        <p:nvSpPr>
          <p:cNvPr id="8287" name="7 Rectángulo"/>
          <p:cNvSpPr>
            <a:spLocks noChangeArrowheads="1"/>
          </p:cNvSpPr>
          <p:nvPr/>
        </p:nvSpPr>
        <p:spPr bwMode="auto">
          <a:xfrm>
            <a:off x="1258888" y="5657850"/>
            <a:ext cx="6842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smtClean="0">
                <a:solidFill>
                  <a:srgbClr val="000000"/>
                </a:solidFill>
                <a:latin typeface="Arial" pitchFamily="34" charset="0"/>
              </a:rPr>
              <a:t>Fuente.- Ministerio de Trabajo: </a:t>
            </a:r>
            <a:r>
              <a:rPr lang="es-ES" altLang="es-ES" sz="1400" i="1" smtClean="0">
                <a:solidFill>
                  <a:srgbClr val="000000"/>
                </a:solidFill>
                <a:latin typeface="Arial" pitchFamily="34" charset="0"/>
              </a:rPr>
              <a:t>Encuesta de Condiciones de Vida en el Trabajo (ECVT)</a:t>
            </a:r>
            <a:endParaRPr lang="es-ES" altLang="es-E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011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Correlación entre poder sindical e igualdad social</a:t>
            </a: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9" name="0 Imagen" descr="8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" y="1556792"/>
            <a:ext cx="74882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AFILIACIÓN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450" y="1773238"/>
          <a:ext cx="6840537" cy="3455985"/>
        </p:xfrm>
        <a:graphic>
          <a:graphicData uri="http://schemas.openxmlformats.org/drawingml/2006/table">
            <a:tbl>
              <a:tblPr/>
              <a:tblGrid>
                <a:gridCol w="1992651"/>
                <a:gridCol w="743089"/>
                <a:gridCol w="683737"/>
                <a:gridCol w="2050420"/>
                <a:gridCol w="673450"/>
                <a:gridCol w="697190"/>
              </a:tblGrid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DE CONTRATO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ANTIGÜEDAD EN LA EMPRESA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Indefinido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84,5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Menos de 1 año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Temporal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3 años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58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DE JORNADA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10 años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Completa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 años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Parcial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SALARIO MENSUAL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8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REPRESENTACION EN LA EMPRESA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Hasta 1.000€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Sí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1600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2100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 sabe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2100€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90" name="Rectangle 1"/>
          <p:cNvSpPr>
            <a:spLocks noChangeArrowheads="1"/>
          </p:cNvSpPr>
          <p:nvPr/>
        </p:nvSpPr>
        <p:spPr bwMode="auto">
          <a:xfrm rot="10800000" flipV="1">
            <a:off x="1116013" y="1141413"/>
            <a:ext cx="802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en Espa</a:t>
            </a:r>
            <a:r>
              <a:rPr lang="es-ES" altLang="es-ES" sz="1600" b="1" smtClean="0">
                <a:solidFill>
                  <a:srgbClr val="000000"/>
                </a:solidFill>
              </a:rPr>
              <a:t>ñ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a, seg</a:t>
            </a:r>
            <a:r>
              <a:rPr lang="es-ES" altLang="es-ES" sz="1600" b="1" smtClean="0">
                <a:solidFill>
                  <a:srgbClr val="000000"/>
                </a:solidFill>
              </a:rPr>
              <a:t>ú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variables contractuales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9291" name="7 Rectángulo"/>
          <p:cNvSpPr>
            <a:spLocks noChangeArrowheads="1"/>
          </p:cNvSpPr>
          <p:nvPr/>
        </p:nvSpPr>
        <p:spPr bwMode="auto">
          <a:xfrm>
            <a:off x="1258888" y="5445125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smtClean="0">
                <a:solidFill>
                  <a:srgbClr val="000000"/>
                </a:solidFill>
                <a:latin typeface="Arial" pitchFamily="34" charset="0"/>
              </a:rPr>
              <a:t>Fuente.- Ministerio de Trabajo: </a:t>
            </a:r>
            <a:r>
              <a:rPr lang="es-ES" altLang="es-ES" sz="1400" i="1" smtClean="0">
                <a:solidFill>
                  <a:srgbClr val="000000"/>
                </a:solidFill>
                <a:latin typeface="Arial" pitchFamily="34" charset="0"/>
              </a:rPr>
              <a:t>Encuesta de Condiciones de Vida en el Trabajo ECVT</a:t>
            </a:r>
            <a:endParaRPr lang="es-ES" altLang="es-E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799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REPRESENTACIÓN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00113" y="1412875"/>
          <a:ext cx="6048375" cy="5012436"/>
        </p:xfrm>
        <a:graphic>
          <a:graphicData uri="http://schemas.openxmlformats.org/drawingml/2006/table">
            <a:tbl>
              <a:tblPr/>
              <a:tblGrid>
                <a:gridCol w="3448218"/>
                <a:gridCol w="892842"/>
                <a:gridCol w="892142"/>
                <a:gridCol w="815173"/>
              </a:tblGrid>
              <a:tr h="184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Ns/Nc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SEGÚN TAMAÑO DE EMPRESA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9 trabajadores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25,2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250 y más trabajadores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SEGÚN SECTOR DE ACTIVIDAD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Agricultura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Industria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Construcción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Comercio y Hostelería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Transportes y comunicaciones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59,7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financieros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empresariales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públicos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personales y a la comunidad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SEGÚN TIPO DE CONTRATO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Indefinido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37,7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Temporal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37,0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AFILIACION SINDICAL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68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(proyección p. asalariada= 14.979.152)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7.104.670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5.578.573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2.295.909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1" marR="556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4" name="Rectangle 1"/>
          <p:cNvSpPr>
            <a:spLocks noChangeArrowheads="1"/>
          </p:cNvSpPr>
          <p:nvPr/>
        </p:nvSpPr>
        <p:spPr bwMode="auto">
          <a:xfrm rot="10800000" flipV="1">
            <a:off x="684213" y="8667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en la empresa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10800000" flipV="1">
            <a:off x="1187450" y="6026150"/>
            <a:ext cx="583247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Fuente.- Ministerio de Trabajo, </a:t>
            </a:r>
            <a:r>
              <a:rPr lang="es-ES" sz="1050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Encuesta de Calidad de Vida en el Trabajo, 2010</a:t>
            </a:r>
            <a:endParaRPr lang="es-ES" sz="105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54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REPRESENTACIÓN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450" y="1484313"/>
          <a:ext cx="6408739" cy="1655759"/>
        </p:xfrm>
        <a:graphic>
          <a:graphicData uri="http://schemas.openxmlformats.org/drawingml/2006/table">
            <a:tbl>
              <a:tblPr/>
              <a:tblGrid>
                <a:gridCol w="2497807"/>
                <a:gridCol w="1155856"/>
                <a:gridCol w="1152891"/>
                <a:gridCol w="1602185"/>
              </a:tblGrid>
              <a:tr h="236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Evolución 2000-10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AFILIACIÓN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2.093.500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2.894.200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800.700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+ 38,2%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653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COBERTURA DE LA REPRESENTACIÓN SINDICAL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5.400.000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1.700.000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42,9%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47,4%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+ 32,5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96" name="Rectangle 1"/>
          <p:cNvSpPr>
            <a:spLocks noChangeArrowheads="1"/>
          </p:cNvSpPr>
          <p:nvPr/>
        </p:nvSpPr>
        <p:spPr bwMode="auto">
          <a:xfrm rot="10800000" flipV="1">
            <a:off x="1116013" y="941388"/>
            <a:ext cx="802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Evoluci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de la 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y 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(2000-2010)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87450" y="4005263"/>
          <a:ext cx="6408739" cy="1871664"/>
        </p:xfrm>
        <a:graphic>
          <a:graphicData uri="http://schemas.openxmlformats.org/drawingml/2006/table">
            <a:tbl>
              <a:tblPr/>
              <a:tblGrid>
                <a:gridCol w="1545333"/>
                <a:gridCol w="897076"/>
                <a:gridCol w="882309"/>
                <a:gridCol w="896338"/>
                <a:gridCol w="882309"/>
                <a:gridCol w="1305374"/>
              </a:tblGrid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Ev. 1999-2011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51.578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71.221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88.352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98.519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+ 91,0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5.470.797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6.381.921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7.145.357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7.255.454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+ 32,6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Votantes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3.777.108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4.372.392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4.762.377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4.698.938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+ 24,4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Participación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69,0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68,5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66,8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64,8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-6,1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Delegados electos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260.285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283.075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312.017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307.011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+17,9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1337" name="Rectangle 2"/>
          <p:cNvSpPr>
            <a:spLocks noChangeArrowheads="1"/>
          </p:cNvSpPr>
          <p:nvPr/>
        </p:nvSpPr>
        <p:spPr bwMode="auto">
          <a:xfrm>
            <a:off x="1187450" y="357028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Participaci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en las elecciones sindicales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247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REPRESENTACIÓN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6013" y="2205038"/>
          <a:ext cx="6840537" cy="2476500"/>
        </p:xfrm>
        <a:graphic>
          <a:graphicData uri="http://schemas.openxmlformats.org/drawingml/2006/table">
            <a:tbl>
              <a:tblPr/>
              <a:tblGrid>
                <a:gridCol w="1746270"/>
                <a:gridCol w="1059482"/>
                <a:gridCol w="933689"/>
                <a:gridCol w="1107925"/>
                <a:gridCol w="996195"/>
                <a:gridCol w="996976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Ev.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1999-2007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Ev.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2007-2011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Electores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5.470.797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7.145.357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7.255.454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Votantes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3.777.108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4.762.377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4.698.939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Votos CC.OO.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1.308.230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1.681.849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1.599.122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-4,9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Votos UGT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1.212.805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1.517.981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1.492.206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Votos USO-CGT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207.063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244.409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265.495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Votos nacionalistas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288.730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276.992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-4,1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270.233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-2,4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Votos corporativos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760.280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1.041.146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1.071.883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50" name="Rectangle 1"/>
          <p:cNvSpPr>
            <a:spLocks noChangeArrowheads="1"/>
          </p:cNvSpPr>
          <p:nvPr/>
        </p:nvSpPr>
        <p:spPr bwMode="auto">
          <a:xfrm>
            <a:off x="1116013" y="1811338"/>
            <a:ext cx="8639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Evoluci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del voto</a:t>
            </a:r>
            <a:endParaRPr lang="es-ES" altLang="es-ES" sz="1600" smtClean="0">
              <a:solidFill>
                <a:srgbClr val="000000"/>
              </a:solidFill>
            </a:endParaRPr>
          </a:p>
        </p:txBody>
      </p:sp>
      <p:sp>
        <p:nvSpPr>
          <p:cNvPr id="12351" name="7 Rectángulo"/>
          <p:cNvSpPr>
            <a:spLocks noChangeArrowheads="1"/>
          </p:cNvSpPr>
          <p:nvPr/>
        </p:nvSpPr>
        <p:spPr bwMode="auto">
          <a:xfrm>
            <a:off x="1331913" y="4724400"/>
            <a:ext cx="2235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smtClean="0">
                <a:solidFill>
                  <a:srgbClr val="000000"/>
                </a:solidFill>
                <a:latin typeface="Arial" pitchFamily="34" charset="0"/>
              </a:rPr>
              <a:t>Fuente:- SIC</a:t>
            </a:r>
            <a:endParaRPr lang="es-ES" alt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222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REPRESENTACIÓN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450" y="1484313"/>
          <a:ext cx="6408739" cy="1655759"/>
        </p:xfrm>
        <a:graphic>
          <a:graphicData uri="http://schemas.openxmlformats.org/drawingml/2006/table">
            <a:tbl>
              <a:tblPr/>
              <a:tblGrid>
                <a:gridCol w="2497807"/>
                <a:gridCol w="1155856"/>
                <a:gridCol w="1152891"/>
                <a:gridCol w="1602185"/>
              </a:tblGrid>
              <a:tr h="236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Evolución 2000-10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AFILIACIÓN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2.093.500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2.894.200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800.700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18,9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+ 38,2%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653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COBERTURA DE LA REPRESENTACIÓN SINDICAL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5.400.000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1.700.000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Tasa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42,9%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47,4%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+ 32,5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44" name="Rectangle 1"/>
          <p:cNvSpPr>
            <a:spLocks noChangeArrowheads="1"/>
          </p:cNvSpPr>
          <p:nvPr/>
        </p:nvSpPr>
        <p:spPr bwMode="auto">
          <a:xfrm rot="10800000" flipV="1">
            <a:off x="1116013" y="941388"/>
            <a:ext cx="802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Evoluci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de la afiliaci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y 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sindical (2000-2010)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87450" y="4005263"/>
          <a:ext cx="6408739" cy="1871664"/>
        </p:xfrm>
        <a:graphic>
          <a:graphicData uri="http://schemas.openxmlformats.org/drawingml/2006/table">
            <a:tbl>
              <a:tblPr/>
              <a:tblGrid>
                <a:gridCol w="1545333"/>
                <a:gridCol w="897076"/>
                <a:gridCol w="882309"/>
                <a:gridCol w="896338"/>
                <a:gridCol w="882309"/>
                <a:gridCol w="1305374"/>
              </a:tblGrid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1999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Ev. 1999-2011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51.578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71.221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88.352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98.519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+ 91,0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5.470.797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6.381.921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7.145.357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7.255.454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+ 32,6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Votantes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3.777.108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4.372.392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4.762.377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4.698.938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+ 24,4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Participación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69,0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68,5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66,8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64,8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-6,1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Delegados electos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260.285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283.075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312.017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307.011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+17,9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3385" name="Rectangle 2"/>
          <p:cNvSpPr>
            <a:spLocks noChangeArrowheads="1"/>
          </p:cNvSpPr>
          <p:nvPr/>
        </p:nvSpPr>
        <p:spPr bwMode="auto">
          <a:xfrm>
            <a:off x="1187450" y="357028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Participaci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Arial" pitchFamily="34" charset="0"/>
              </a:rPr>
              <a:t>n en las elecciones sindicales</a:t>
            </a:r>
            <a:endParaRPr lang="es-ES" altLang="es-ES" sz="160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7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s-ES" altLang="es-ES" sz="1900" b="1" smtClean="0">
                <a:solidFill>
                  <a:srgbClr val="777777"/>
                </a:solidFill>
                <a:latin typeface="Arial" pitchFamily="34" charset="0"/>
              </a:rPr>
              <a:t>Elecciones sindicales (1978-2012)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188" y="1773238"/>
          <a:ext cx="8137526" cy="3600451"/>
        </p:xfrm>
        <a:graphic>
          <a:graphicData uri="http://schemas.openxmlformats.org/drawingml/2006/table">
            <a:tbl>
              <a:tblPr/>
              <a:tblGrid>
                <a:gridCol w="810976"/>
                <a:gridCol w="1225560"/>
                <a:gridCol w="949809"/>
                <a:gridCol w="545758"/>
                <a:gridCol w="876083"/>
                <a:gridCol w="568736"/>
                <a:gridCol w="861722"/>
                <a:gridCol w="568736"/>
                <a:gridCol w="878956"/>
                <a:gridCol w="851190"/>
              </a:tblGrid>
              <a:tr h="55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AÑO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Verdana"/>
                          <a:ea typeface="Calibri"/>
                          <a:cs typeface="Calibri"/>
                        </a:rPr>
                        <a:t>TOTAL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Verdana"/>
                          <a:ea typeface="Calibri"/>
                          <a:cs typeface="Calibri"/>
                        </a:rPr>
                        <a:t>CCOO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Verdana"/>
                          <a:ea typeface="Calibri"/>
                          <a:cs typeface="Calibri"/>
                        </a:rPr>
                        <a:t>UGT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Verdana"/>
                          <a:ea typeface="Calibri"/>
                          <a:cs typeface="Calibri"/>
                        </a:rPr>
                        <a:t>OTROS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Verdana"/>
                          <a:ea typeface="Calibri"/>
                          <a:cs typeface="Calibri"/>
                        </a:rPr>
                        <a:t>No sindicales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Nº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Nº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Nº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Nº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Calibri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1978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193.112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66.540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41.897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25.953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58.725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30,4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1980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164.617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50.817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30,8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48.194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29,3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22.053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43.553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26,5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1982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140.770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47.016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51.672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36,7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25.058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17.024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12,1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1986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175.363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59.230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69.427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33.998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12.708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1990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237.261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87.730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99.737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42,0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41.387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17,4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8.407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1995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204.586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77.348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71.112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34,7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49.495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24,2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6.631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1999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260.285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98.440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96.770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57.006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8.969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2003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283.075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110.208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38,9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103.805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36,7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69.062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2007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312.017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122.079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39,1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114.973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36,8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74.965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24,0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2011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309.817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117.172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110.755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81.890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26,4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*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2012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Calibri"/>
                        </a:rPr>
                        <a:t>303.622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Calibri"/>
                        </a:rPr>
                        <a:t>113.721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Calibri"/>
                        </a:rPr>
                        <a:t>107.459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35,4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75.788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Verdana"/>
                          <a:ea typeface="Calibri"/>
                          <a:cs typeface="Calibri"/>
                        </a:rPr>
                        <a:t>24,9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Calibri"/>
                        </a:rPr>
                        <a:t>6.654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Verdana"/>
                          <a:ea typeface="Calibri"/>
                          <a:cs typeface="Calibri"/>
                        </a:rPr>
                        <a:t>2,2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492" name="Rectangle 1"/>
          <p:cNvSpPr>
            <a:spLocks noChangeArrowheads="1"/>
          </p:cNvSpPr>
          <p:nvPr/>
        </p:nvSpPr>
        <p:spPr bwMode="auto">
          <a:xfrm>
            <a:off x="755650" y="5310188"/>
            <a:ext cx="7197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9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900" smtClean="0">
                <a:solidFill>
                  <a:srgbClr val="000000"/>
                </a:solidFill>
                <a:latin typeface="Verdana" pitchFamily="34" charset="0"/>
              </a:rPr>
              <a:t>Fuente: con datos del Ministerios de Trabajo y AAPP para los datos de 1978 a 1990, SIGIS-CCOO, para las convocatorias de 1995 a 2011 y Ministerio de Empleo para 2012.</a:t>
            </a:r>
            <a:endParaRPr lang="es-ES" altLang="es-ES" sz="9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900" smtClean="0">
                <a:solidFill>
                  <a:srgbClr val="000000"/>
                </a:solidFill>
                <a:latin typeface="Verdana" pitchFamily="34" charset="0"/>
              </a:rPr>
              <a:t>(*) Se acumulan los datos de </a:t>
            </a:r>
            <a:r>
              <a:rPr lang="es-ES" altLang="es-ES" sz="900" smtClean="0">
                <a:solidFill>
                  <a:srgbClr val="000000"/>
                </a:solidFill>
              </a:rPr>
              <a:t>“</a:t>
            </a:r>
            <a:r>
              <a:rPr lang="es-ES" altLang="es-ES" sz="900" smtClean="0">
                <a:solidFill>
                  <a:srgbClr val="000000"/>
                </a:solidFill>
                <a:latin typeface="Verdana" pitchFamily="34" charset="0"/>
              </a:rPr>
              <a:t>otros</a:t>
            </a:r>
            <a:r>
              <a:rPr lang="es-ES" altLang="es-ES" sz="900" smtClean="0">
                <a:solidFill>
                  <a:srgbClr val="000000"/>
                </a:solidFill>
              </a:rPr>
              <a:t>”</a:t>
            </a:r>
            <a:r>
              <a:rPr lang="es-ES" altLang="es-ES" sz="900" smtClean="0">
                <a:solidFill>
                  <a:srgbClr val="000000"/>
                </a:solidFill>
                <a:latin typeface="Verdana" pitchFamily="34" charset="0"/>
              </a:rPr>
              <a:t> y </a:t>
            </a:r>
            <a:r>
              <a:rPr lang="es-ES" altLang="es-ES" sz="900" smtClean="0">
                <a:solidFill>
                  <a:srgbClr val="000000"/>
                </a:solidFill>
              </a:rPr>
              <a:t>“</a:t>
            </a:r>
            <a:r>
              <a:rPr lang="es-ES" altLang="es-ES" sz="900" smtClean="0">
                <a:solidFill>
                  <a:srgbClr val="000000"/>
                </a:solidFill>
                <a:latin typeface="Verdana" pitchFamily="34" charset="0"/>
              </a:rPr>
              <a:t>no afiliados</a:t>
            </a:r>
            <a:r>
              <a:rPr lang="es-ES" altLang="es-ES" sz="900" smtClean="0">
                <a:solidFill>
                  <a:srgbClr val="000000"/>
                </a:solidFill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31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550" y="2276475"/>
          <a:ext cx="6911976" cy="3243260"/>
        </p:xfrm>
        <a:graphic>
          <a:graphicData uri="http://schemas.openxmlformats.org/drawingml/2006/table">
            <a:tbl>
              <a:tblPr/>
              <a:tblGrid>
                <a:gridCol w="935996"/>
                <a:gridCol w="1295996"/>
                <a:gridCol w="791997"/>
                <a:gridCol w="1223996"/>
                <a:gridCol w="719998"/>
                <a:gridCol w="1252796"/>
                <a:gridCol w="691197"/>
              </a:tblGrid>
              <a:tr h="245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SECTOR PRIVADO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FUNCIONARIOS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Núm.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Núm.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Núm.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CC.OO.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108.547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38,7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5.147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22,3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113.721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37,5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UGT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102.843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36,7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4.616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19,9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107.459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35,4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USO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10.211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3,6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779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3,4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10.990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3,6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CSIF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6.215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3.946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17,0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10.161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ELA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8.500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3,0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555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9.055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3,0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LAB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3.850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378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4.228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CIG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4.547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359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4.933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CGT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4.327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478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4.805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OTROS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24.945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8,9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6.671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28,8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31.616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NO AF.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6.450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204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6.654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280.462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23.160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303.622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50" marR="20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75" name="Rectangle 1"/>
          <p:cNvSpPr>
            <a:spLocks noChangeArrowheads="1"/>
          </p:cNvSpPr>
          <p:nvPr/>
        </p:nvSpPr>
        <p:spPr bwMode="auto">
          <a:xfrm>
            <a:off x="971550" y="1301750"/>
            <a:ext cx="817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 sindical a 31-12-2012</a:t>
            </a:r>
            <a:endParaRPr lang="es-ES" altLang="es-ES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81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755650" y="5518150"/>
            <a:ext cx="7197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9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550" y="2349500"/>
          <a:ext cx="7345364" cy="2881326"/>
        </p:xfrm>
        <a:graphic>
          <a:graphicData uri="http://schemas.openxmlformats.org/drawingml/2006/table">
            <a:tbl>
              <a:tblPr/>
              <a:tblGrid>
                <a:gridCol w="2742189"/>
                <a:gridCol w="1566116"/>
                <a:gridCol w="1806600"/>
                <a:gridCol w="1230459"/>
              </a:tblGrid>
              <a:tr h="490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Times New Roman"/>
                        </a:rPr>
                        <a:t>Sector Privado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Times New Roman"/>
                        </a:rPr>
                        <a:t>Sector </a:t>
                      </a:r>
                      <a:endParaRPr lang="es-ES" sz="14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latin typeface="Verdana"/>
                          <a:ea typeface="Calibri"/>
                          <a:cs typeface="Times New Roman"/>
                        </a:rPr>
                        <a:t>Público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CC.OO.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38,7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UGT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Sindicatos Generales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Sindicatos nacionalistas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Sindicatos corporativos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Otros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No afiliados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100,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40" name="Rectangle 1"/>
          <p:cNvSpPr>
            <a:spLocks noChangeArrowheads="1"/>
          </p:cNvSpPr>
          <p:nvPr/>
        </p:nvSpPr>
        <p:spPr bwMode="auto">
          <a:xfrm>
            <a:off x="971550" y="1700213"/>
            <a:ext cx="668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Distribuci</a:t>
            </a:r>
            <a:r>
              <a:rPr lang="es-ES" altLang="es-ES" sz="1400" b="1" smtClean="0">
                <a:solidFill>
                  <a:srgbClr val="000000"/>
                </a:solidFill>
              </a:rPr>
              <a:t>ó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n de la representaci</a:t>
            </a:r>
            <a:r>
              <a:rPr lang="es-ES" altLang="es-ES" sz="1400" b="1" smtClean="0">
                <a:solidFill>
                  <a:srgbClr val="000000"/>
                </a:solidFill>
              </a:rPr>
              <a:t>ó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n seg</a:t>
            </a:r>
            <a:r>
              <a:rPr lang="es-ES" altLang="es-ES" sz="1400" b="1" smtClean="0">
                <a:solidFill>
                  <a:srgbClr val="000000"/>
                </a:solidFill>
              </a:rPr>
              <a:t>ú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n sector (privado/p</a:t>
            </a:r>
            <a:r>
              <a:rPr lang="es-ES" altLang="es-ES" sz="1400" b="1" smtClean="0">
                <a:solidFill>
                  <a:srgbClr val="000000"/>
                </a:solidFill>
              </a:rPr>
              <a:t>ú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blico)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y tipo de sindicato</a:t>
            </a:r>
            <a:endParaRPr lang="es-ES" altLang="es-ES" sz="14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676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4213" y="2060575"/>
          <a:ext cx="7921625" cy="3544895"/>
        </p:xfrm>
        <a:graphic>
          <a:graphicData uri="http://schemas.openxmlformats.org/drawingml/2006/table">
            <a:tbl>
              <a:tblPr/>
              <a:tblGrid>
                <a:gridCol w="1222765"/>
                <a:gridCol w="803973"/>
                <a:gridCol w="788529"/>
                <a:gridCol w="641443"/>
                <a:gridCol w="939247"/>
                <a:gridCol w="1136463"/>
                <a:gridCol w="942964"/>
                <a:gridCol w="748557"/>
                <a:gridCol w="697684"/>
              </a:tblGrid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CC.OO.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UGT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Generales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latin typeface="Verdana"/>
                          <a:ea typeface="Calibri"/>
                          <a:cs typeface="Times New Roman"/>
                        </a:rPr>
                        <a:t>Nacionalist</a:t>
                      </a: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latin typeface="Verdana"/>
                          <a:ea typeface="Calibri"/>
                          <a:cs typeface="Times New Roman"/>
                        </a:rPr>
                        <a:t>Corporat</a:t>
                      </a: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Otros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s-ES" sz="1100" b="1" dirty="0" err="1">
                          <a:latin typeface="Verdana"/>
                          <a:ea typeface="Calibri"/>
                          <a:cs typeface="Times New Roman"/>
                        </a:rPr>
                        <a:t>Af</a:t>
                      </a: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Andalucía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Verdana"/>
                          <a:ea typeface="Calibri"/>
                          <a:cs typeface="Times New Roman"/>
                        </a:rPr>
                        <a:t>41.679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Aragón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10.848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40,7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Asturias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7.183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35,9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39,1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Baleares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7.315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32,1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38,3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11,8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Canarias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13.042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Cantabria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4.540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9,5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9,2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Castilla-M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10.946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44,8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33,6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Castilla-L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17.152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39,3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35,9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Cataluña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56.185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40,8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Extremadura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5.470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14,6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Galicia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18.473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26,7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Madrid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40.717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7,0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Murcia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8.341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37,4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39,7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Navarra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6.441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29,3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34,2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P. Valenciano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31.803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39,8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38,0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País Vasco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19.392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19,7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57,1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Rioja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2.918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41,8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13,6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10,7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Ceuta-Melilla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1.177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42,2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0,4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303.622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35,4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Verdana"/>
                          <a:ea typeface="Calibri"/>
                          <a:cs typeface="Times New Roman"/>
                        </a:rPr>
                        <a:t>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624" name="Rectangle 2"/>
          <p:cNvSpPr>
            <a:spLocks noChangeArrowheads="1"/>
          </p:cNvSpPr>
          <p:nvPr/>
        </p:nvSpPr>
        <p:spPr bwMode="auto">
          <a:xfrm>
            <a:off x="684213" y="1268413"/>
            <a:ext cx="7991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 sindical total (sector privado y p</a:t>
            </a:r>
            <a:r>
              <a:rPr lang="es-ES" altLang="es-ES" sz="1600" b="1" smtClean="0">
                <a:solidFill>
                  <a:srgbClr val="000000"/>
                </a:solidFill>
              </a:rPr>
              <a:t>ú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blico) en 2012, por Comunidades Aut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nomas. </a:t>
            </a:r>
            <a:endParaRPr lang="es-ES" altLang="es-ES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900" smtClean="0">
                <a:solidFill>
                  <a:srgbClr val="000000"/>
                </a:solidFill>
              </a:rPr>
              <a:t> 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210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00113" y="1749425"/>
          <a:ext cx="7561261" cy="4073520"/>
        </p:xfrm>
        <a:graphic>
          <a:graphicData uri="http://schemas.openxmlformats.org/drawingml/2006/table">
            <a:tbl>
              <a:tblPr/>
              <a:tblGrid>
                <a:gridCol w="1167140"/>
                <a:gridCol w="767399"/>
                <a:gridCol w="752657"/>
                <a:gridCol w="625192"/>
                <a:gridCol w="883592"/>
                <a:gridCol w="1084764"/>
                <a:gridCol w="900067"/>
                <a:gridCol w="714505"/>
                <a:gridCol w="665945"/>
              </a:tblGrid>
              <a:tr h="370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CC.OO.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UGT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Generales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Nacionalist.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Corporat.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Otros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No Af.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Andalucía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15.197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40,1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Aragón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3.934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39,4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Asturias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2.470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37,1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40,7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Baleares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2.223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33,3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39,8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12,4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Canarias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5.202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31,0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9,4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Cantabria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1.457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34,7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9,4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Castilla-M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4.617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47,5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36,0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Castilla-L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6.429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37,7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Cataluña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22.956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43,0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6,5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Extremadura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1.872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11,2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Galicia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5.050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29,6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31,3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26,8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Madrid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15.714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Murcia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2.929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38,8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Navarra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1.526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26,0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30,7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34,0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P. Valenciano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12.069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41,2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39,1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País Vasco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3.624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57,3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0,2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Rioja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841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31,1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43,7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14,2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9,1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1,3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Ceuta-Melilla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437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44,7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45,0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0,5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108.547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38,7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36,7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648" name="Rectangle 1"/>
          <p:cNvSpPr>
            <a:spLocks noChangeArrowheads="1"/>
          </p:cNvSpPr>
          <p:nvPr/>
        </p:nvSpPr>
        <p:spPr bwMode="auto">
          <a:xfrm rot="10800000" flipV="1">
            <a:off x="900113" y="11874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Representaci</a:t>
            </a:r>
            <a:r>
              <a:rPr lang="es-ES" altLang="es-ES" sz="1400" b="1" smtClean="0">
                <a:solidFill>
                  <a:srgbClr val="000000"/>
                </a:solidFill>
              </a:rPr>
              <a:t>ó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n sindical en el sector privado en 2012,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por Comunidades Aut</a:t>
            </a:r>
            <a:r>
              <a:rPr lang="es-ES" altLang="es-ES" sz="1400" b="1" smtClean="0">
                <a:solidFill>
                  <a:srgbClr val="000000"/>
                </a:solidFill>
              </a:rPr>
              <a:t>ó</a:t>
            </a:r>
            <a:r>
              <a:rPr lang="es-ES" altLang="es-ES" sz="1400" b="1" smtClean="0">
                <a:solidFill>
                  <a:srgbClr val="000000"/>
                </a:solidFill>
                <a:latin typeface="Verdana" pitchFamily="34" charset="0"/>
              </a:rPr>
              <a:t>nomas. </a:t>
            </a:r>
            <a:endParaRPr lang="es-ES" altLang="es-E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195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graphicFrame>
        <p:nvGraphicFramePr>
          <p:cNvPr id="13" name="3 Tabla"/>
          <p:cNvGraphicFramePr>
            <a:graphicFrameLocks noGrp="1"/>
          </p:cNvGraphicFramePr>
          <p:nvPr/>
        </p:nvGraphicFramePr>
        <p:xfrm>
          <a:off x="539552" y="1484784"/>
          <a:ext cx="6193408" cy="4370578"/>
        </p:xfrm>
        <a:graphic>
          <a:graphicData uri="http://schemas.openxmlformats.org/drawingml/2006/table">
            <a:tbl>
              <a:tblPr/>
              <a:tblGrid>
                <a:gridCol w="1019699"/>
                <a:gridCol w="1041141"/>
                <a:gridCol w="1214803"/>
                <a:gridCol w="1009888"/>
                <a:gridCol w="960233"/>
                <a:gridCol w="947644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endParaRPr lang="es-ES" sz="1200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NORTE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CENTRO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SUR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ESTE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OESTE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Sistema RR.LL.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Arial"/>
                          <a:ea typeface="Calibri"/>
                          <a:cs typeface="Times New Roman"/>
                        </a:rPr>
                        <a:t>Corporat</a:t>
                      </a: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. alto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Corporatismo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Polarizado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Pluralismo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Desregul.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Modelo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empleo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Inclusivo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Dualismo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medio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Dualismo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alto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Liberal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Fragment.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Poder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político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Pro-labour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Equilibrio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Alterno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Pro-bussiness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Pro-bussiness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Interv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 Estado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Mediación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(limitada)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Institucion.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tripartita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Intervenc.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No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Intervenc.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Organiza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transición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ES" sz="12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 sindicato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Alta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200" dirty="0" err="1">
                          <a:latin typeface="Arial"/>
                          <a:ea typeface="Calibri"/>
                          <a:cs typeface="Times New Roman"/>
                        </a:rPr>
                        <a:t>Ghent</a:t>
                      </a: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Media-alta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(concertación)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Media-baja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(consultiva)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Baja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Muy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baja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Nivel dom. NC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Sector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Sector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Mixto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Empresa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Empresa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Modelo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Represent</a:t>
                      </a: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Sindical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Dual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Mixto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Sindical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Sindical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PAÍSES MIEMBRO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DK-FI-SE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AT-BE-DE-LU-NL-SI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EL-ES-FR-IT-PT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CY-IE-MT-UK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BG-CZ-EE-LV-LI-HU-PL-RO-SK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0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/>
          <p:cNvSpPr txBox="1"/>
          <p:nvPr/>
        </p:nvSpPr>
        <p:spPr>
          <a:xfrm>
            <a:off x="1080000" y="720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FACTORES EXPLICATIVOS</a:t>
            </a:r>
            <a:endParaRPr lang="es-ES" b="1" dirty="0"/>
          </a:p>
        </p:txBody>
      </p:sp>
      <p:sp>
        <p:nvSpPr>
          <p:cNvPr id="16" name="Rectangle 15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SISTEMAS DE RELACIONES LABORALES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REPRESENTACIÓN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4213" y="2165350"/>
          <a:ext cx="7704138" cy="3941768"/>
        </p:xfrm>
        <a:graphic>
          <a:graphicData uri="http://schemas.openxmlformats.org/drawingml/2006/table">
            <a:tbl>
              <a:tblPr/>
              <a:tblGrid>
                <a:gridCol w="1201563"/>
                <a:gridCol w="652025"/>
                <a:gridCol w="775715"/>
                <a:gridCol w="656442"/>
                <a:gridCol w="900288"/>
                <a:gridCol w="1120281"/>
                <a:gridCol w="925910"/>
                <a:gridCol w="751860"/>
                <a:gridCol w="720054"/>
              </a:tblGrid>
              <a:tr h="25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CC.OO.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UGT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Generales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Nacionalist.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Corporat.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Otros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No Af.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Andalucía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3.770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17,9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30,5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Aragón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851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24,0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12,5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Asturias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527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20,7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35,5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Baleares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642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22,4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25,7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Canarias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898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15,7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13,7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29,9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Cantabria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336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10,1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Castilla-M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1.219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14,7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4,6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37,0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Castilla-L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1.747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18,1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9,7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29,9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Cataluña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2.745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31,0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9,3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Extremadura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739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37,3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17,5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Galicia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1.425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16,6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11,2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Madrid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2.658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26,2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7,7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28,0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Murcia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786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24,3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24,8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26,5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Navarra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35,4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7,6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20,0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P. Valenciano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2.518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24,3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4,4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24,5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País Vasco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1.319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15,2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6,5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17,7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Rioja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39,8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Ceuta-Melilla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27,0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28,5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10,0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21,5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13,0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0,0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23.160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19,9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22,4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Verdana"/>
                          <a:ea typeface="Calibri"/>
                          <a:cs typeface="Times New Roman"/>
                        </a:rPr>
                        <a:t>23,4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672" name="Rectangle 1"/>
          <p:cNvSpPr>
            <a:spLocks noChangeArrowheads="1"/>
          </p:cNvSpPr>
          <p:nvPr/>
        </p:nvSpPr>
        <p:spPr bwMode="auto">
          <a:xfrm rot="10800000" flipV="1">
            <a:off x="684213" y="1438275"/>
            <a:ext cx="8459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 sindical en el sector p</a:t>
            </a:r>
            <a:r>
              <a:rPr lang="es-ES" altLang="es-ES" sz="1600" b="1" smtClean="0">
                <a:solidFill>
                  <a:srgbClr val="000000"/>
                </a:solidFill>
              </a:rPr>
              <a:t>ú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blico en 2012,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por Comunidades Aut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nomas. </a:t>
            </a:r>
            <a:endParaRPr lang="es-ES" altLang="es-ES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7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280400" cy="473075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2500" b="1" smtClean="0">
                <a:solidFill>
                  <a:srgbClr val="FFFFFF"/>
                </a:solidFill>
                <a:latin typeface="Arial Narrow" pitchFamily="34" charset="0"/>
              </a:rPr>
              <a:t>NEGOCIACIÓN COLECTIVA </a:t>
            </a:r>
            <a:endParaRPr lang="en-GB" altLang="es-ES" sz="25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55650" y="1341438"/>
            <a:ext cx="80835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6013" y="2565400"/>
          <a:ext cx="6913561" cy="1944691"/>
        </p:xfrm>
        <a:graphic>
          <a:graphicData uri="http://schemas.openxmlformats.org/drawingml/2006/table">
            <a:tbl>
              <a:tblPr/>
              <a:tblGrid>
                <a:gridCol w="1669138"/>
                <a:gridCol w="1695454"/>
                <a:gridCol w="909134"/>
                <a:gridCol w="1806306"/>
                <a:gridCol w="130944"/>
                <a:gridCol w="702585"/>
              </a:tblGrid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Verdana"/>
                        <a:ea typeface="Calibri"/>
                        <a:cs typeface="Tisa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Representantes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Trabajadores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Verdana"/>
                        <a:ea typeface="Calibri"/>
                        <a:cs typeface="Tisa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Núm.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Núm.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CC.OO.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9.086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34,7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8.376.422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98,9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UGT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8.868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33,9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8.375.050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98,2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Otros sindicatos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7.184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27,4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2.739.453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32,1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No afiliados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1.046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4,0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186.169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2,2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TOTAL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26.184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Verdana"/>
                          <a:ea typeface="Calibri"/>
                          <a:cs typeface="Tisa"/>
                        </a:rPr>
                        <a:t>100,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8.525.247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/>
                          <a:ea typeface="Calibri"/>
                          <a:cs typeface="Tisa"/>
                        </a:rPr>
                        <a:t>100,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3" name="Rectangle 1"/>
          <p:cNvSpPr>
            <a:spLocks noChangeArrowheads="1"/>
          </p:cNvSpPr>
          <p:nvPr/>
        </p:nvSpPr>
        <p:spPr bwMode="auto">
          <a:xfrm>
            <a:off x="1116013" y="1666875"/>
            <a:ext cx="8027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Representaci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 sindical en la negociaci</a:t>
            </a:r>
            <a:r>
              <a:rPr lang="es-ES" altLang="es-ES" sz="1600" b="1" smtClean="0">
                <a:solidFill>
                  <a:srgbClr val="000000"/>
                </a:solidFill>
              </a:rPr>
              <a:t>ó</a:t>
            </a:r>
            <a:r>
              <a:rPr lang="es-ES" altLang="es-ES" sz="1600" b="1" smtClean="0">
                <a:solidFill>
                  <a:srgbClr val="000000"/>
                </a:solidFill>
                <a:latin typeface="Verdana" pitchFamily="34" charset="0"/>
              </a:rPr>
              <a:t>n colectiva, 2012</a:t>
            </a:r>
            <a:endParaRPr lang="es-ES" altLang="es-ES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smtClean="0">
                <a:solidFill>
                  <a:srgbClr val="000000"/>
                </a:solidFill>
                <a:latin typeface="Verdana" pitchFamily="34" charset="0"/>
              </a:rPr>
              <a:t>Fuente.- Ministerio de Empleo, </a:t>
            </a:r>
            <a:r>
              <a:rPr lang="es-ES" altLang="es-ES" sz="1200" i="1" smtClean="0">
                <a:solidFill>
                  <a:srgbClr val="000000"/>
                </a:solidFill>
                <a:latin typeface="Verdana" pitchFamily="34" charset="0"/>
              </a:rPr>
              <a:t>Anuario de Estad</a:t>
            </a:r>
            <a:r>
              <a:rPr lang="es-ES" altLang="es-ES" sz="1200" i="1" smtClean="0">
                <a:solidFill>
                  <a:srgbClr val="000000"/>
                </a:solidFill>
              </a:rPr>
              <a:t>í</a:t>
            </a:r>
            <a:r>
              <a:rPr lang="es-ES" altLang="es-ES" sz="1200" i="1" smtClean="0">
                <a:solidFill>
                  <a:srgbClr val="000000"/>
                </a:solidFill>
                <a:latin typeface="Verdana" pitchFamily="34" charset="0"/>
              </a:rPr>
              <a:t>sticas Laborales, 2012</a:t>
            </a:r>
            <a:endParaRPr lang="es-ES" altLang="es-ES" sz="12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154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650" y="917575"/>
            <a:ext cx="808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8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smtClean="0">
              <a:solidFill>
                <a:srgbClr val="777777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s-ES" altLang="es-ES" sz="1900" b="1" smtClean="0">
              <a:solidFill>
                <a:srgbClr val="777777"/>
              </a:solidFill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0"/>
            <a:ext cx="228600" cy="609600"/>
          </a:xfrm>
          <a:prstGeom prst="rect">
            <a:avLst/>
          </a:prstGeom>
          <a:solidFill>
            <a:srgbClr val="F8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95400" y="76200"/>
            <a:ext cx="7597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3400" b="1" smtClean="0">
                <a:solidFill>
                  <a:srgbClr val="000000"/>
                </a:solidFill>
                <a:latin typeface="Arial Narrow" pitchFamily="34" charset="0"/>
              </a:rPr>
              <a:t>NEGOCIACIÓN</a:t>
            </a:r>
            <a:endParaRPr lang="en-GB" altLang="es-ES" sz="3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179387"/>
          </a:xfrm>
          <a:prstGeom prst="rect">
            <a:avLst/>
          </a:prstGeom>
          <a:solidFill>
            <a:srgbClr val="D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 sz="2000" smtClean="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7088" y="2276475"/>
          <a:ext cx="7345362" cy="2808289"/>
        </p:xfrm>
        <a:graphic>
          <a:graphicData uri="http://schemas.openxmlformats.org/drawingml/2006/table">
            <a:tbl>
              <a:tblPr/>
              <a:tblGrid>
                <a:gridCol w="1034423"/>
                <a:gridCol w="134379"/>
                <a:gridCol w="995279"/>
                <a:gridCol w="1097722"/>
                <a:gridCol w="995279"/>
                <a:gridCol w="995279"/>
                <a:gridCol w="995279"/>
                <a:gridCol w="1097722"/>
              </a:tblGrid>
              <a:tr h="255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empresa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ámbito superior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52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CONVENIOS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5.252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5.689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3.849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4.323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1.403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1.366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73,3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1.198.300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1.520.517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3.849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4.323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1.194.451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1.516.194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99,7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99,7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529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TRABAJADORES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Número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9.230.366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11.557.823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1.083.350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1.114.647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8.147.016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10.443.176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52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90,4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70" name="Rectangle 1"/>
          <p:cNvSpPr>
            <a:spLocks noChangeArrowheads="1"/>
          </p:cNvSpPr>
          <p:nvPr/>
        </p:nvSpPr>
        <p:spPr bwMode="auto">
          <a:xfrm>
            <a:off x="900113" y="1719263"/>
            <a:ext cx="673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800" b="1" smtClean="0">
                <a:solidFill>
                  <a:srgbClr val="000000"/>
                </a:solidFill>
                <a:latin typeface="Arial" pitchFamily="34" charset="0"/>
              </a:rPr>
              <a:t>Estructura de la negociaci</a:t>
            </a:r>
            <a:r>
              <a:rPr lang="es-ES" altLang="es-ES" sz="1800" b="1" smtClean="0">
                <a:solidFill>
                  <a:srgbClr val="000000"/>
                </a:solidFill>
              </a:rPr>
              <a:t>ó</a:t>
            </a:r>
            <a:r>
              <a:rPr lang="es-ES" altLang="es-ES" sz="1800" b="1" smtClean="0">
                <a:solidFill>
                  <a:srgbClr val="000000"/>
                </a:solidFill>
                <a:latin typeface="Arial" pitchFamily="34" charset="0"/>
              </a:rPr>
              <a:t>n colectiva. Evoluci</a:t>
            </a:r>
            <a:r>
              <a:rPr lang="es-ES" altLang="es-ES" sz="1800" b="1" smtClean="0">
                <a:solidFill>
                  <a:srgbClr val="000000"/>
                </a:solidFill>
              </a:rPr>
              <a:t>ó</a:t>
            </a:r>
            <a:r>
              <a:rPr lang="es-ES" altLang="es-ES" sz="1800" b="1" smtClean="0">
                <a:solidFill>
                  <a:srgbClr val="000000"/>
                </a:solidFill>
                <a:latin typeface="Arial" pitchFamily="34" charset="0"/>
              </a:rPr>
              <a:t>n 2000-2010</a:t>
            </a: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21571" name="7 Rectángulo"/>
          <p:cNvSpPr>
            <a:spLocks noChangeArrowheads="1"/>
          </p:cNvSpPr>
          <p:nvPr/>
        </p:nvSpPr>
        <p:spPr bwMode="auto">
          <a:xfrm>
            <a:off x="971550" y="5084763"/>
            <a:ext cx="7129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smtClean="0">
                <a:solidFill>
                  <a:srgbClr val="000000"/>
                </a:solidFill>
                <a:latin typeface="Arial" pitchFamily="34" charset="0"/>
              </a:rPr>
              <a:t>Fuente.- Ministerio de Trabajo, </a:t>
            </a:r>
            <a:r>
              <a:rPr lang="es-ES" altLang="es-ES" sz="1400" i="1" smtClean="0">
                <a:solidFill>
                  <a:srgbClr val="000000"/>
                </a:solidFill>
                <a:latin typeface="Arial" pitchFamily="34" charset="0"/>
              </a:rPr>
              <a:t>Anuario de Estad</a:t>
            </a:r>
            <a:r>
              <a:rPr lang="es-ES" altLang="es-ES" sz="1400" i="1" smtClean="0">
                <a:solidFill>
                  <a:srgbClr val="000000"/>
                </a:solidFill>
              </a:rPr>
              <a:t>í</a:t>
            </a:r>
            <a:r>
              <a:rPr lang="es-ES" altLang="es-ES" sz="1400" i="1" smtClean="0">
                <a:solidFill>
                  <a:srgbClr val="000000"/>
                </a:solidFill>
                <a:latin typeface="Arial" pitchFamily="34" charset="0"/>
              </a:rPr>
              <a:t>sticas Laborales, 2010</a:t>
            </a:r>
            <a:endParaRPr lang="es-ES" altLang="es-E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12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5856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  <a:ea typeface="Calibri" charset="0"/>
              <a:cs typeface="Times New Roman" pitchFamily="18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160588" y="287338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smtClean="0">
                <a:solidFill>
                  <a:srgbClr val="000000"/>
                </a:solidFill>
                <a:cs typeface="Arial" charset="0"/>
              </a:rPr>
              <a:t>4.- ACCIÓN SINDICAL Y VISIBILIDAD 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539750" y="1217613"/>
            <a:ext cx="808355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dirty="0" smtClean="0">
                <a:solidFill>
                  <a:srgbClr val="000000"/>
                </a:solidFill>
                <a:cs typeface="Arial" charset="0"/>
              </a:rPr>
              <a:t>Valoración de la actividad sindical en las empresas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z="1900" dirty="0" smtClean="0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827213" y="2205038"/>
          <a:ext cx="5489576" cy="1609724"/>
        </p:xfrm>
        <a:graphic>
          <a:graphicData uri="http://schemas.openxmlformats.org/drawingml/2006/table">
            <a:tbl>
              <a:tblPr/>
              <a:tblGrid>
                <a:gridCol w="1372394"/>
                <a:gridCol w="1372394"/>
                <a:gridCol w="1372394"/>
                <a:gridCol w="1372394"/>
              </a:tblGrid>
              <a:tr h="402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Verdana"/>
                          <a:ea typeface="Calibri"/>
                          <a:cs typeface="Times New Roman"/>
                        </a:rPr>
                        <a:t>Sin  </a:t>
                      </a: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Rep.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Verdana"/>
                          <a:ea typeface="Calibri"/>
                          <a:cs typeface="Times New Roman"/>
                        </a:rPr>
                        <a:t>Con </a:t>
                      </a:r>
                      <a:r>
                        <a:rPr lang="es-ES" sz="1100" b="1" dirty="0">
                          <a:latin typeface="Verdana"/>
                          <a:ea typeface="Calibri"/>
                          <a:cs typeface="Times New Roman"/>
                        </a:rPr>
                        <a:t>Rep.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Verdana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Baja </a:t>
                      </a: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(0-3)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41,6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23,2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29,1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Media </a:t>
                      </a: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(4-6(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40,4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46,2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44,3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Alta </a:t>
                      </a:r>
                      <a:r>
                        <a:rPr lang="es-ES" sz="1100" dirty="0">
                          <a:latin typeface="Verdana"/>
                          <a:ea typeface="Calibri"/>
                          <a:cs typeface="Times New Roman"/>
                        </a:rPr>
                        <a:t>(7-10)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18,0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30,6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Verdana"/>
                          <a:ea typeface="Calibri"/>
                          <a:cs typeface="Times New Roman"/>
                        </a:rPr>
                        <a:t>25,6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5" name="Rectangle 1"/>
          <p:cNvSpPr>
            <a:spLocks noChangeArrowheads="1"/>
          </p:cNvSpPr>
          <p:nvPr/>
        </p:nvSpPr>
        <p:spPr bwMode="auto">
          <a:xfrm>
            <a:off x="1763713" y="4029075"/>
            <a:ext cx="73802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 smtClean="0">
                <a:solidFill>
                  <a:srgbClr val="000000"/>
                </a:solidFill>
                <a:latin typeface="Verdana" pitchFamily="34" charset="0"/>
                <a:ea typeface="Calibri" charset="0"/>
                <a:cs typeface="Times New Roman" pitchFamily="18" charset="0"/>
              </a:rPr>
              <a:t>Fuente.- </a:t>
            </a:r>
            <a:r>
              <a:rPr lang="es-ES" altLang="es-ES" sz="900" i="1" dirty="0" smtClean="0">
                <a:solidFill>
                  <a:srgbClr val="000000"/>
                </a:solidFill>
                <a:latin typeface="Verdana" pitchFamily="34" charset="0"/>
                <a:ea typeface="Calibri" charset="0"/>
                <a:cs typeface="Times New Roman" pitchFamily="18" charset="0"/>
              </a:rPr>
              <a:t>Encuesta de Calidad de Vida en el Trabajo, 2012</a:t>
            </a:r>
            <a:endParaRPr lang="es-ES" altLang="es-ES" sz="900" dirty="0" smtClean="0">
              <a:solidFill>
                <a:srgbClr val="000000"/>
              </a:solidFill>
              <a:ea typeface="Calibri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dirty="0" smtClean="0">
              <a:solidFill>
                <a:srgbClr val="000000"/>
              </a:solidFill>
              <a:ea typeface="Calibri" charset="0"/>
              <a:cs typeface="Times New Roman" pitchFamily="18" charset="0"/>
            </a:endParaRPr>
          </a:p>
        </p:txBody>
      </p:sp>
      <p:sp>
        <p:nvSpPr>
          <p:cNvPr id="20516" name="Rectangle 2"/>
          <p:cNvSpPr>
            <a:spLocks noChangeArrowheads="1"/>
          </p:cNvSpPr>
          <p:nvPr/>
        </p:nvSpPr>
        <p:spPr bwMode="auto">
          <a:xfrm>
            <a:off x="0" y="141288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z="9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160588" y="287338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smtClean="0">
                <a:solidFill>
                  <a:srgbClr val="000000"/>
                </a:solidFill>
                <a:cs typeface="Arial" charset="0"/>
              </a:rPr>
              <a:t>4.- ACCIÓN SINDICAL Y VISIBILIDAD 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539750" y="1217613"/>
            <a:ext cx="80835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175"/>
            <a:ext cx="7670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160588" y="287338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smtClean="0">
                <a:solidFill>
                  <a:srgbClr val="000000"/>
                </a:solidFill>
                <a:cs typeface="Arial" charset="0"/>
              </a:rPr>
              <a:t>4.- ACCIÓN SINDICAL Y VISIBILIDAD 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539750" y="1217613"/>
            <a:ext cx="80835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670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326188"/>
          </a:xfrm>
          <a:prstGeom prst="rect">
            <a:avLst/>
          </a:prstGeom>
          <a:solidFill>
            <a:srgbClr val="EBE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160588" y="287338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smtClean="0">
                <a:solidFill>
                  <a:srgbClr val="000000"/>
                </a:solidFill>
                <a:cs typeface="Arial" charset="0"/>
              </a:rPr>
              <a:t>4.- ACCIÓN SINDICAL Y VISIBILIDAD 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160588" cy="6477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539750" y="1217613"/>
            <a:ext cx="80835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44563"/>
            <a:ext cx="2160588" cy="3651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588" y="6324600"/>
            <a:ext cx="6983412" cy="533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Calibri" charset="0"/>
                <a:cs typeface="Arial" charset="0"/>
              </a:rPr>
              <a:t>DEFENSA Y REIVINDICACIÓN DEL SINDICAL ISMO</a:t>
            </a: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908050"/>
            <a:ext cx="76708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0000" y="648000"/>
            <a:ext cx="6192000" cy="4500000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000" y="1268759"/>
            <a:ext cx="6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REPRESENTACION DE LOS TRABAJADORES EN  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UNIÓN EUROPEA </a:t>
            </a:r>
          </a:p>
          <a:p>
            <a:pPr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Fichas</a:t>
            </a:r>
          </a:p>
          <a:p>
            <a:pPr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 J. </a:t>
            </a:r>
            <a:r>
              <a:rPr lang="es-E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Beneyto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(Universidad de Valencia)</a:t>
            </a: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59999" y="1008000"/>
          <a:ext cx="6479999" cy="5048713"/>
        </p:xfrm>
        <a:graphic>
          <a:graphicData uri="http://schemas.openxmlformats.org/drawingml/2006/table">
            <a:tbl>
              <a:tblPr/>
              <a:tblGrid>
                <a:gridCol w="2412911"/>
                <a:gridCol w="818783"/>
                <a:gridCol w="2148987"/>
                <a:gridCol w="122797"/>
                <a:gridCol w="976521"/>
              </a:tblGrid>
              <a:tr h="3541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AT) – AUSTRIA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0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3’1%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1.407.000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8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3’6%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 GB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1.407.000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3.880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25,5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0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72,1%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95-99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66,5%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 descr="flags_european_union_countries.jpg"/>
          <p:cNvPicPr>
            <a:picLocks noChangeAspect="1"/>
          </p:cNvPicPr>
          <p:nvPr/>
        </p:nvPicPr>
        <p:blipFill>
          <a:blip r:embed="rId2" cstate="print"/>
          <a:srcRect l="41600" t="40550" r="41600" b="46850"/>
          <a:stretch>
            <a:fillRect/>
          </a:stretch>
        </p:blipFill>
        <p:spPr>
          <a:xfrm>
            <a:off x="540000" y="1008000"/>
            <a:ext cx="1080000" cy="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60000" y="1008000"/>
          <a:ext cx="6480001" cy="5105215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39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(BG) - BÉLGICA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9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69,2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3.061.000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-CSC/ACV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-FGTV/ABVV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-CGSLB/ACLVB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1.637.000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1.340.000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223.000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4.311,5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56,7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Aumento salarial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2011</a:t>
                      </a:r>
                      <a:r>
                        <a:rPr lang="es-E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smtClean="0">
                          <a:latin typeface="Verdana"/>
                          <a:ea typeface="Calibri"/>
                          <a:cs typeface="Times New Roman"/>
                        </a:rPr>
                        <a:t>(en 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%)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1,65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36,8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flags_european_union_countries.jpg"/>
          <p:cNvPicPr>
            <a:picLocks noChangeAspect="1"/>
          </p:cNvPicPr>
          <p:nvPr/>
        </p:nvPicPr>
        <p:blipFill>
          <a:blip r:embed="rId2" cstate="print"/>
          <a:srcRect l="60500" t="6951" r="21650" b="79399"/>
          <a:stretch>
            <a:fillRect/>
          </a:stretch>
        </p:blipFill>
        <p:spPr>
          <a:xfrm>
            <a:off x="468000" y="972000"/>
            <a:ext cx="122413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 DE RELACIONES LABORALES</a:t>
            </a: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2139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Impacto de la crisis según sistemas de RR.LL.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Char char="§"/>
            </a:pPr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484784"/>
            <a:ext cx="61642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60000" y="1008000"/>
          <a:ext cx="6480001" cy="5040000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360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(BG) - BULGARIA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PIB per capita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25,9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665.000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-CITUB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-PODKREPA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500.000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150.000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58,5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56,2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bulgaria.jpg"/>
          <p:cNvPicPr>
            <a:picLocks noChangeAspect="1"/>
          </p:cNvPicPr>
          <p:nvPr/>
        </p:nvPicPr>
        <p:blipFill>
          <a:blip r:embed="rId2" cstate="print"/>
          <a:srcRect r="11544"/>
          <a:stretch>
            <a:fillRect/>
          </a:stretch>
        </p:blipFill>
        <p:spPr>
          <a:xfrm>
            <a:off x="432000" y="1008000"/>
            <a:ext cx="1232917" cy="9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60000" y="1008000"/>
          <a:ext cx="6480001" cy="5040000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360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(CY) - CHIPRE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PIB per capita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99,0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67,0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175.000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-SEK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-PEO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65.000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64.000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46.000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2.300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68,1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61,6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flags_european_union_countries.jpg"/>
          <p:cNvPicPr>
            <a:picLocks noChangeAspect="1"/>
          </p:cNvPicPr>
          <p:nvPr/>
        </p:nvPicPr>
        <p:blipFill>
          <a:blip r:embed="rId2" cstate="print"/>
          <a:srcRect l="80450" t="82550" r="1701" b="4850"/>
          <a:stretch>
            <a:fillRect/>
          </a:stretch>
        </p:blipFill>
        <p:spPr>
          <a:xfrm>
            <a:off x="432000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60000" y="1008000"/>
          <a:ext cx="6480001" cy="5042962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3609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(CZ) – REPÚBLICA CHECA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PIB per capita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27,9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1.095.000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-CMKOS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-ASO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-KUK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830.000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65.00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1.330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65,7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34,0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57,2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36,7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flags_european_union_countries.jpg"/>
          <p:cNvPicPr>
            <a:picLocks noChangeAspect="1"/>
          </p:cNvPicPr>
          <p:nvPr/>
        </p:nvPicPr>
        <p:blipFill>
          <a:blip r:embed="rId2" cstate="print"/>
          <a:srcRect l="2751" t="82550" r="80449" b="48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(DE) - ALEMANIA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29,7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8.894.000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-DGB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-DBB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-CGB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7.363.000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1.224.000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307.000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3.892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61-W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49-E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77,5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2,4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 descr="flags_european_union_countries.jpg"/>
          <p:cNvPicPr>
            <a:picLocks noChangeAspect="1"/>
          </p:cNvPicPr>
          <p:nvPr/>
        </p:nvPicPr>
        <p:blipFill>
          <a:blip r:embed="rId2" cstate="print"/>
          <a:srcRect l="2751" t="6951" r="80449" b="79399"/>
          <a:stretch>
            <a:fillRect/>
          </a:stretch>
        </p:blipFill>
        <p:spPr>
          <a:xfrm>
            <a:off x="468000" y="972000"/>
            <a:ext cx="115212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60000" y="1008000"/>
          <a:ext cx="6480000" cy="5077914"/>
        </p:xfrm>
        <a:graphic>
          <a:graphicData uri="http://schemas.openxmlformats.org/drawingml/2006/table">
            <a:tbl>
              <a:tblPr/>
              <a:tblGrid>
                <a:gridCol w="2412917"/>
                <a:gridCol w="818762"/>
                <a:gridCol w="2148970"/>
                <a:gridCol w="122818"/>
                <a:gridCol w="976533"/>
              </a:tblGrid>
              <a:tr h="2368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(DK) - DINAMARCA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86,4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2.151.000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-FTF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-LH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1.433.000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356.000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161.000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76.000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125.000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(2007)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4.658,8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73,1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70,4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35,1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7,5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flags_european_union_countries.jpg"/>
          <p:cNvPicPr>
            <a:picLocks noChangeAspect="1"/>
          </p:cNvPicPr>
          <p:nvPr/>
        </p:nvPicPr>
        <p:blipFill>
          <a:blip r:embed="rId2" cstate="print"/>
          <a:srcRect l="60500" t="23750" r="21650" b="63650"/>
          <a:stretch>
            <a:fillRect/>
          </a:stretch>
        </p:blipFill>
        <p:spPr>
          <a:xfrm>
            <a:off x="467544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(EE) - ESTONIA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95.000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-EAKL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-TALO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48.000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37.000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10.000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1.091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65,1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32,7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62,8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flags_european_union_countries.jpg"/>
          <p:cNvPicPr>
            <a:picLocks noChangeAspect="1"/>
          </p:cNvPicPr>
          <p:nvPr/>
        </p:nvPicPr>
        <p:blipFill>
          <a:blip r:embed="rId2" cstate="print"/>
          <a:srcRect l="41600" t="65750" r="41600" b="21650"/>
          <a:stretch>
            <a:fillRect/>
          </a:stretch>
        </p:blipFill>
        <p:spPr>
          <a:xfrm>
            <a:off x="504000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(EL) - GRECIA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82,4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23,2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-6,9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639.000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-GSEE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-ADEDY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422.000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217.000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55,6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45,1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-22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 descr="flags_european_union_countries.jpg"/>
          <p:cNvPicPr>
            <a:picLocks noChangeAspect="1"/>
          </p:cNvPicPr>
          <p:nvPr/>
        </p:nvPicPr>
        <p:blipFill>
          <a:blip r:embed="rId2" cstate="print"/>
          <a:srcRect l="80450" t="40550" r="2751" b="46850"/>
          <a:stretch>
            <a:fillRect/>
          </a:stretch>
        </p:blipFill>
        <p:spPr>
          <a:xfrm>
            <a:off x="432000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(ES) - ESPAÑA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-1,8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2.626.000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-CC.OO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-UGT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1.018.000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888.000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720.000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2.279,8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57,7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31,7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 descr="flags_european_union_countries.jpg"/>
          <p:cNvPicPr>
            <a:picLocks noChangeAspect="1"/>
          </p:cNvPicPr>
          <p:nvPr/>
        </p:nvPicPr>
        <p:blipFill>
          <a:blip r:embed="rId2" cstate="print"/>
          <a:srcRect l="2751" t="40550" r="80449" b="46850"/>
          <a:stretch>
            <a:fillRect/>
          </a:stretch>
        </p:blipFill>
        <p:spPr>
          <a:xfrm>
            <a:off x="432000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60000" y="1008000"/>
          <a:ext cx="6480001" cy="5108154"/>
        </p:xfrm>
        <a:graphic>
          <a:graphicData uri="http://schemas.openxmlformats.org/drawingml/2006/table">
            <a:tbl>
              <a:tblPr/>
              <a:tblGrid>
                <a:gridCol w="2412917"/>
                <a:gridCol w="818763"/>
                <a:gridCol w="2148970"/>
                <a:gridCol w="122818"/>
                <a:gridCol w="976533"/>
              </a:tblGrid>
              <a:tr h="2623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(FI) - FINLANDIA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3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79,4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2.122.000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-SAK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-STTK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-AKAVIA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1.062.000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634.000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424.000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20.000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3.997,0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69,0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69,0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-0,6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(total días no trabaj.)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127.758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 descr="flags_european_union_countries.jpg"/>
          <p:cNvPicPr>
            <a:picLocks noChangeAspect="1"/>
          </p:cNvPicPr>
          <p:nvPr/>
        </p:nvPicPr>
        <p:blipFill>
          <a:blip r:embed="rId2" cstate="print"/>
          <a:srcRect l="41600" t="23750" r="41600" b="63650"/>
          <a:stretch>
            <a:fillRect/>
          </a:stretch>
        </p:blipFill>
        <p:spPr>
          <a:xfrm>
            <a:off x="467544" y="980728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60000" y="1008000"/>
          <a:ext cx="6480000" cy="5223831"/>
        </p:xfrm>
        <a:graphic>
          <a:graphicData uri="http://schemas.openxmlformats.org/drawingml/2006/table">
            <a:tbl>
              <a:tblPr/>
              <a:tblGrid>
                <a:gridCol w="2412731"/>
                <a:gridCol w="818698"/>
                <a:gridCol w="2148803"/>
                <a:gridCol w="123310"/>
                <a:gridCol w="976458"/>
              </a:tblGrid>
              <a:tr h="2312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(FR) - FRANCIA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106,6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2.500.000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-CFDT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-CGT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-FO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-UNAS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-CGTC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-CGC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806.000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715.000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612.000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 --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132.000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4.109,4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15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63,8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10,2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316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flags_european_union_countries.jpg"/>
          <p:cNvPicPr>
            <a:picLocks noChangeAspect="1"/>
          </p:cNvPicPr>
          <p:nvPr/>
        </p:nvPicPr>
        <p:blipFill>
          <a:blip r:embed="rId2" cstate="print"/>
          <a:srcRect l="21650" t="6951" r="60500" b="79399"/>
          <a:stretch>
            <a:fillRect/>
          </a:stretch>
        </p:blipFill>
        <p:spPr>
          <a:xfrm>
            <a:off x="467544" y="1008000"/>
            <a:ext cx="122413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SISTEMAS DE RELACIONES LABORALES</a:t>
            </a:r>
            <a:endParaRPr lang="es-E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>
                <a:solidFill>
                  <a:prstClr val="white"/>
                </a:solidFill>
              </a:rPr>
              <a:t>SINDICALISMO Y REACIONES LABORALES EN EUROPA</a:t>
            </a:r>
            <a:endParaRPr lang="es-ES" sz="14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000" y="1080000"/>
            <a:ext cx="8083550" cy="2139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ES" sz="1900" b="1" dirty="0" smtClean="0">
                <a:solidFill>
                  <a:srgbClr val="777777"/>
                </a:solidFill>
                <a:latin typeface="Arial" charset="0"/>
              </a:rPr>
              <a:t>Impacto de la crisis según sistema de relaciones laborales</a:t>
            </a: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>
              <a:buFont typeface="Wingdings" pitchFamily="2" charset="2"/>
              <a:buNone/>
            </a:pPr>
            <a:endParaRPr lang="es-ES" sz="1900" b="1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  <a:p>
            <a:pPr marL="266700" indent="-266700"/>
            <a:endParaRPr lang="es-ES" sz="1900" dirty="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9" name="Picture 11" descr="SeverityOfImpactOfTheCrsi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844675"/>
            <a:ext cx="80629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60000" y="1008000"/>
          <a:ext cx="6480000" cy="5077914"/>
        </p:xfrm>
        <a:graphic>
          <a:graphicData uri="http://schemas.openxmlformats.org/drawingml/2006/table">
            <a:tbl>
              <a:tblPr/>
              <a:tblGrid>
                <a:gridCol w="2412917"/>
                <a:gridCol w="818762"/>
                <a:gridCol w="2148970"/>
                <a:gridCol w="122818"/>
                <a:gridCol w="976533"/>
              </a:tblGrid>
              <a:tr h="2368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(HU) - HUNGRÍA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27,9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935.000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-SZEF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-MSZOSZ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-ASZSZ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-LIGA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274.000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235.000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150.000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176.000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1.131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55,8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50,6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10,9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flags_european_union_countries.jpg"/>
          <p:cNvPicPr>
            <a:picLocks noChangeAspect="1"/>
          </p:cNvPicPr>
          <p:nvPr/>
        </p:nvPicPr>
        <p:blipFill>
          <a:blip r:embed="rId2" cstate="print"/>
          <a:srcRect l="21650" t="65750" r="60500" b="21650"/>
          <a:stretch>
            <a:fillRect/>
          </a:stretch>
        </p:blipFill>
        <p:spPr>
          <a:xfrm>
            <a:off x="467544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(IE) - IRLANDA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-0,4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515.000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-ICTU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515.000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3.375,7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56,3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38,2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13,4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3,7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flags_european_union_countries.jpg"/>
          <p:cNvPicPr>
            <a:picLocks noChangeAspect="1"/>
          </p:cNvPicPr>
          <p:nvPr/>
        </p:nvPicPr>
        <p:blipFill>
          <a:blip r:embed="rId2" cstate="print"/>
          <a:srcRect l="60500" t="40550" r="21650" b="46850"/>
          <a:stretch>
            <a:fillRect/>
          </a:stretch>
        </p:blipFill>
        <p:spPr>
          <a:xfrm>
            <a:off x="467544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160000" y="1008000"/>
          <a:ext cx="6480001" cy="5088537"/>
        </p:xfrm>
        <a:graphic>
          <a:graphicData uri="http://schemas.openxmlformats.org/drawingml/2006/table">
            <a:tbl>
              <a:tblPr/>
              <a:tblGrid>
                <a:gridCol w="2412917"/>
                <a:gridCol w="818763"/>
                <a:gridCol w="2148970"/>
                <a:gridCol w="122818"/>
                <a:gridCol w="976533"/>
              </a:tblGrid>
              <a:tr h="2427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(IT) - ITALIA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2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101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12.500.000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-CGIL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-CISL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-UIL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5.600.000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4.300.000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1.900.000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700.000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56,9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46,5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38,5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37,5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 descr="flags_european_union_countries.jpg"/>
          <p:cNvPicPr>
            <a:picLocks noChangeAspect="1"/>
          </p:cNvPicPr>
          <p:nvPr/>
        </p:nvPicPr>
        <p:blipFill>
          <a:blip r:embed="rId2" cstate="print"/>
          <a:srcRect l="2751" t="23750" r="80449" b="63650"/>
          <a:stretch>
            <a:fillRect/>
          </a:stretch>
        </p:blipFill>
        <p:spPr>
          <a:xfrm>
            <a:off x="468000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60000" y="1008000"/>
          <a:ext cx="6480001" cy="5108154"/>
        </p:xfrm>
        <a:graphic>
          <a:graphicData uri="http://schemas.openxmlformats.org/drawingml/2006/table">
            <a:tbl>
              <a:tblPr/>
              <a:tblGrid>
                <a:gridCol w="2412917"/>
                <a:gridCol w="818763"/>
                <a:gridCol w="2148970"/>
                <a:gridCol w="122818"/>
                <a:gridCol w="976533"/>
              </a:tblGrid>
              <a:tr h="2623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(LU) - LUXEMBURGO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3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274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55,3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139.000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-OGB-L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-LCGB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-CGFP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-ALEBA/UEP-NGL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55.000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40.000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24.000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20.000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4.900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64,6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56,9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--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28,3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flags_european_union_countries.jpg"/>
          <p:cNvPicPr>
            <a:picLocks noChangeAspect="1"/>
          </p:cNvPicPr>
          <p:nvPr/>
        </p:nvPicPr>
        <p:blipFill>
          <a:blip r:embed="rId2" cstate="print"/>
          <a:srcRect l="41600" t="6951" r="41600" b="79399"/>
          <a:stretch>
            <a:fillRect/>
          </a:stretch>
        </p:blipFill>
        <p:spPr>
          <a:xfrm>
            <a:off x="467544" y="990000"/>
            <a:ext cx="115212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(LV) - LETONIA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158.000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-LBAS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158.000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826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61,8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15,4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flags_european_union_countries.jpg"/>
          <p:cNvPicPr>
            <a:picLocks noChangeAspect="1"/>
          </p:cNvPicPr>
          <p:nvPr/>
        </p:nvPicPr>
        <p:blipFill>
          <a:blip r:embed="rId2" cstate="print"/>
          <a:srcRect l="60500" t="65750" r="21650" b="21650"/>
          <a:stretch>
            <a:fillRect/>
          </a:stretch>
        </p:blipFill>
        <p:spPr>
          <a:xfrm>
            <a:off x="432000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60000" y="1008000"/>
          <a:ext cx="6480001" cy="5152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(LT) - LITUANIA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17,8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212.000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-LPSK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-LPSS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-LLF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114.000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78.000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20.000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785,4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-0,3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38,2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15,4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19" descr="flags_european_union_countries.jpg"/>
          <p:cNvPicPr>
            <a:picLocks noChangeAspect="1"/>
          </p:cNvPicPr>
          <p:nvPr/>
        </p:nvPicPr>
        <p:blipFill>
          <a:blip r:embed="rId2" cstate="print"/>
          <a:srcRect l="80450" t="65750" r="2751" b="216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(MT) - MALTA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78,8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108.000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-GWU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-CMTU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-UHM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47.500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35.500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25.800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€/hora (2011)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57,6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37,75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458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flags_european_union_countries.jpg"/>
          <p:cNvPicPr>
            <a:picLocks noChangeAspect="1"/>
          </p:cNvPicPr>
          <p:nvPr/>
        </p:nvPicPr>
        <p:blipFill>
          <a:blip r:embed="rId2" cstate="print"/>
          <a:srcRect l="60500" t="82550" r="21650" b="4850"/>
          <a:stretch>
            <a:fillRect/>
          </a:stretch>
        </p:blipFill>
        <p:spPr>
          <a:xfrm>
            <a:off x="467544" y="1008000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160000" y="1008000"/>
          <a:ext cx="6480001" cy="5101272"/>
        </p:xfrm>
        <a:graphic>
          <a:graphicData uri="http://schemas.openxmlformats.org/drawingml/2006/table">
            <a:tbl>
              <a:tblPr/>
              <a:tblGrid>
                <a:gridCol w="2412917"/>
                <a:gridCol w="818763"/>
                <a:gridCol w="2148970"/>
                <a:gridCol w="122818"/>
                <a:gridCol w="976533"/>
              </a:tblGrid>
              <a:tr h="2554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(NL) – PAÍSES BAJOS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4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27,2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1.941.000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-FNV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-CNV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-MHP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1.226.000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335.000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169.000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191.000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4.456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3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63,1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0,01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flags_european_union_countries.jpg"/>
          <p:cNvPicPr>
            <a:picLocks noChangeAspect="1"/>
          </p:cNvPicPr>
          <p:nvPr/>
        </p:nvPicPr>
        <p:blipFill>
          <a:blip r:embed="rId2" cstate="print"/>
          <a:srcRect l="80450" t="6951" r="2751" b="80449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60000" y="1008000"/>
          <a:ext cx="6479999" cy="5108154"/>
        </p:xfrm>
        <a:graphic>
          <a:graphicData uri="http://schemas.openxmlformats.org/drawingml/2006/table">
            <a:tbl>
              <a:tblPr/>
              <a:tblGrid>
                <a:gridCol w="2412917"/>
                <a:gridCol w="635569"/>
                <a:gridCol w="2332162"/>
                <a:gridCol w="122818"/>
                <a:gridCol w="976533"/>
              </a:tblGrid>
              <a:tr h="2623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(NW) - NORUEGA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3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181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1.511.000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-UHO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-YS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-AKADEMIKEME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831.000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237.000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200.000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138.000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105.000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---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75,3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70-75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73,4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38,1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108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 descr="noru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08000"/>
            <a:ext cx="1163862" cy="84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(PL) - POLONIA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19,7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2.028.000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-OPZZ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-NSZZ-Solidarnosc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-FZZ-Forum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885.000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800.000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343.000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996,8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59,7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53,1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16,7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3" descr="flags_european_union_countries.jpg"/>
          <p:cNvPicPr>
            <a:picLocks noChangeAspect="1"/>
          </p:cNvPicPr>
          <p:nvPr/>
        </p:nvPicPr>
        <p:blipFill>
          <a:blip r:embed="rId2" cstate="print"/>
          <a:srcRect l="2751" t="65750" r="80449" b="216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10" name="Rectangle 9"/>
          <p:cNvSpPr/>
          <p:nvPr/>
        </p:nvSpPr>
        <p:spPr>
          <a:xfrm>
            <a:off x="900000" y="720000"/>
            <a:ext cx="180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080000" y="720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INDICADORES DE SINDICALIZACIÓN</a:t>
            </a:r>
            <a:endParaRPr lang="es-ES" b="1" dirty="0"/>
          </a:p>
        </p:txBody>
      </p:sp>
      <p:graphicFrame>
        <p:nvGraphicFramePr>
          <p:cNvPr id="12" name="3 Tabla"/>
          <p:cNvGraphicFramePr>
            <a:graphicFrameLocks noGrp="1"/>
          </p:cNvGraphicFramePr>
          <p:nvPr/>
        </p:nvGraphicFramePr>
        <p:xfrm>
          <a:off x="539552" y="1340768"/>
          <a:ext cx="7200802" cy="3968896"/>
        </p:xfrm>
        <a:graphic>
          <a:graphicData uri="http://schemas.openxmlformats.org/drawingml/2006/table">
            <a:tbl>
              <a:tblPr/>
              <a:tblGrid>
                <a:gridCol w="2079314"/>
                <a:gridCol w="1470714"/>
                <a:gridCol w="1874521"/>
                <a:gridCol w="1776253"/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Calibri"/>
                          <a:cs typeface="Times New Roman"/>
                        </a:rPr>
                        <a:t>MODELO RR.LL.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AFILIACIÓN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REPRESENTACION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Calibri"/>
                          <a:cs typeface="Times New Roman"/>
                        </a:rPr>
                        <a:t>COBERTURA NC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7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Escandinavo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(DK-FI-SE)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74,7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86,8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Centroeuropeo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(AT-BE-DE-LU-NL-SI)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33,5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82,8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Latino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(EL-ES-FR-IT-PT)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20,2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75,4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Anglosajón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(CY-IE-MT-UK)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33,9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35,3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Oriental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(BG-CZ-EE-LV-LI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HU-PL-RO-SK)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18,8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34,5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TOTAL UE-27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23,4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62,5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612577" y="5433343"/>
            <a:ext cx="82438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 sz="900" dirty="0"/>
          </a:p>
          <a:p>
            <a:pPr eaLnBrk="0" hangingPunct="0"/>
            <a:r>
              <a:rPr lang="es-ES" sz="1100" dirty="0">
                <a:latin typeface="Arial" charset="0"/>
              </a:rPr>
              <a:t>Fu</a:t>
            </a:r>
            <a:r>
              <a:rPr lang="es-ES" sz="900" dirty="0">
                <a:latin typeface="Arial" charset="0"/>
              </a:rPr>
              <a:t>ente.- Comisi</a:t>
            </a:r>
            <a:r>
              <a:rPr lang="es-ES" sz="900" dirty="0"/>
              <a:t>ó</a:t>
            </a:r>
            <a:r>
              <a:rPr lang="es-ES" sz="900" dirty="0">
                <a:latin typeface="Arial" charset="0"/>
              </a:rPr>
              <a:t>n Europea, </a:t>
            </a:r>
            <a:r>
              <a:rPr lang="es-ES" sz="900" i="1" dirty="0">
                <a:latin typeface="Arial" charset="0"/>
              </a:rPr>
              <a:t>Industrial </a:t>
            </a:r>
            <a:r>
              <a:rPr lang="es-ES" sz="900" i="1" dirty="0" err="1">
                <a:latin typeface="Arial" charset="0"/>
              </a:rPr>
              <a:t>Relations</a:t>
            </a:r>
            <a:r>
              <a:rPr lang="es-ES" sz="900" i="1" dirty="0">
                <a:latin typeface="Arial" charset="0"/>
              </a:rPr>
              <a:t> in </a:t>
            </a:r>
            <a:r>
              <a:rPr lang="es-ES" sz="900" i="1" dirty="0" err="1">
                <a:latin typeface="Arial" charset="0"/>
              </a:rPr>
              <a:t>Europe</a:t>
            </a:r>
            <a:r>
              <a:rPr lang="es-ES" sz="900" i="1" dirty="0">
                <a:latin typeface="Arial" charset="0"/>
              </a:rPr>
              <a:t>, 2008 </a:t>
            </a:r>
            <a:r>
              <a:rPr lang="es-ES" sz="900" dirty="0">
                <a:latin typeface="Arial" charset="0"/>
              </a:rPr>
              <a:t>y </a:t>
            </a:r>
            <a:r>
              <a:rPr lang="es-ES" sz="900" i="1" dirty="0">
                <a:latin typeface="Arial" charset="0"/>
              </a:rPr>
              <a:t>2010</a:t>
            </a:r>
            <a:endParaRPr lang="es-ES" sz="900" dirty="0"/>
          </a:p>
          <a:p>
            <a:pPr eaLnBrk="0" hangingPunct="0"/>
            <a:r>
              <a:rPr lang="es-ES" sz="900" dirty="0">
                <a:latin typeface="Arial" charset="0"/>
              </a:rPr>
              <a:t>Fundaci</a:t>
            </a:r>
            <a:r>
              <a:rPr lang="es-ES" sz="900" dirty="0"/>
              <a:t>ó</a:t>
            </a:r>
            <a:r>
              <a:rPr lang="es-ES" sz="900" dirty="0">
                <a:latin typeface="Arial" charset="0"/>
              </a:rPr>
              <a:t>n Europea para la Mejora de las Condiciones de Vida y Trabajo, </a:t>
            </a:r>
            <a:r>
              <a:rPr lang="es-ES" sz="900" i="1" dirty="0" err="1">
                <a:latin typeface="Arial" charset="0"/>
              </a:rPr>
              <a:t>European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Company</a:t>
            </a:r>
            <a:r>
              <a:rPr lang="es-ES" sz="900" i="1" dirty="0">
                <a:latin typeface="Arial" charset="0"/>
              </a:rPr>
              <a:t> </a:t>
            </a:r>
            <a:r>
              <a:rPr lang="es-ES" sz="900" i="1" dirty="0" err="1">
                <a:latin typeface="Arial" charset="0"/>
              </a:rPr>
              <a:t>Survey</a:t>
            </a:r>
            <a:r>
              <a:rPr lang="es-ES" sz="900" i="1" dirty="0">
                <a:latin typeface="Arial" charset="0"/>
              </a:rPr>
              <a:t> 2009</a:t>
            </a:r>
            <a:endParaRPr lang="es-ES" dirty="0"/>
          </a:p>
        </p:txBody>
      </p:sp>
      <p:sp>
        <p:nvSpPr>
          <p:cNvPr id="15" name="Rectangle 14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/>
          <p:cNvSpPr txBox="1"/>
          <p:nvPr/>
        </p:nvSpPr>
        <p:spPr>
          <a:xfrm>
            <a:off x="2160000" y="288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SISTEMAS DE RELACIONES LABORALES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(PT) - PORTUGAL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30,6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-1,6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1.165.000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-CGTP-In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-UGT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652.000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400.000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113.000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1.737,3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64,2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flags_european_union_countries.jpg"/>
          <p:cNvPicPr>
            <a:picLocks noChangeAspect="1"/>
          </p:cNvPicPr>
          <p:nvPr/>
        </p:nvPicPr>
        <p:blipFill>
          <a:blip r:embed="rId2" cstate="print"/>
          <a:srcRect l="21650" t="40550" r="61550" b="468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160000" y="1008000"/>
          <a:ext cx="6480000" cy="5077914"/>
        </p:xfrm>
        <a:graphic>
          <a:graphicData uri="http://schemas.openxmlformats.org/drawingml/2006/table">
            <a:tbl>
              <a:tblPr/>
              <a:tblGrid>
                <a:gridCol w="2412917"/>
                <a:gridCol w="818762"/>
                <a:gridCol w="2148970"/>
                <a:gridCol w="122818"/>
                <a:gridCol w="976533"/>
              </a:tblGrid>
              <a:tr h="2368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(RO) - RUMANÍA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1.890.000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CNSL-R-Fratia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-BNS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-CSDR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-CARTEL-Alfa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-Meridian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    883.000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    391.000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    323.000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    320.000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Verdana"/>
                          <a:ea typeface="Calibri"/>
                          <a:cs typeface="Times New Roman"/>
                        </a:rPr>
                        <a:t>    173.000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526,5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2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58,5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35-40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52,0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41,3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n.d.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rom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008000"/>
            <a:ext cx="1154035" cy="8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160000" y="1008000"/>
          <a:ext cx="6480001" cy="5094741"/>
        </p:xfrm>
        <a:graphic>
          <a:graphicData uri="http://schemas.openxmlformats.org/drawingml/2006/table">
            <a:tbl>
              <a:tblPr/>
              <a:tblGrid>
                <a:gridCol w="2412917"/>
                <a:gridCol w="818763"/>
                <a:gridCol w="2148970"/>
                <a:gridCol w="122818"/>
                <a:gridCol w="976533"/>
              </a:tblGrid>
              <a:tr h="2489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(SE) - SUECIA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126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90,8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3.446.000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-TCO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-SACO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1.919.000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1.065.000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386.000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76.000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4.677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0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64,1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71,8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0,95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7,7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" name="Picture 24" descr="flags_european_union_countries.jpg"/>
          <p:cNvPicPr>
            <a:picLocks noChangeAspect="1"/>
          </p:cNvPicPr>
          <p:nvPr/>
        </p:nvPicPr>
        <p:blipFill>
          <a:blip r:embed="rId2" cstate="print"/>
          <a:srcRect l="80450" t="23750" r="2751" b="636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160000" y="1008000"/>
          <a:ext cx="6479999" cy="5094741"/>
        </p:xfrm>
        <a:graphic>
          <a:graphicData uri="http://schemas.openxmlformats.org/drawingml/2006/table">
            <a:tbl>
              <a:tblPr/>
              <a:tblGrid>
                <a:gridCol w="2383222"/>
                <a:gridCol w="808685"/>
                <a:gridCol w="2122522"/>
                <a:gridCol w="119080"/>
                <a:gridCol w="1046490"/>
              </a:tblGrid>
              <a:tr h="2489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(SI) - ESLOVENIA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9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-0,2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313.000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-ZSSS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-Pergam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-K-90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-KNSS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180.000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78.000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40.000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15.000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     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1.797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0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64,4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96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60,9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37,8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0,01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flags_european_union_countries.jpg"/>
          <p:cNvPicPr>
            <a:picLocks noChangeAspect="1"/>
          </p:cNvPicPr>
          <p:nvPr/>
        </p:nvPicPr>
        <p:blipFill>
          <a:blip r:embed="rId2" cstate="print"/>
          <a:srcRect l="41600" t="82550" r="41600" b="4850"/>
          <a:stretch>
            <a:fillRect/>
          </a:stretch>
        </p:blipFill>
        <p:spPr>
          <a:xfrm>
            <a:off x="467544" y="1008000"/>
            <a:ext cx="115212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160000" y="1008000"/>
          <a:ext cx="6480000" cy="5116427"/>
        </p:xfrm>
        <a:graphic>
          <a:graphicData uri="http://schemas.openxmlformats.org/drawingml/2006/table">
            <a:tbl>
              <a:tblPr/>
              <a:tblGrid>
                <a:gridCol w="2383269"/>
                <a:gridCol w="808701"/>
                <a:gridCol w="2122564"/>
                <a:gridCol w="118955"/>
                <a:gridCol w="1046511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(SK) - ESLOVAQUIA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73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32,2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3,3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616.000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-KDZ-SR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-NKOS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-Otras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600.000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12.000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       3.500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1.121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59,5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52,7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2,7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39,4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13,5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Picture 26" descr="flags_european_union_countries.jpg"/>
          <p:cNvPicPr>
            <a:picLocks noChangeAspect="1"/>
          </p:cNvPicPr>
          <p:nvPr/>
        </p:nvPicPr>
        <p:blipFill>
          <a:blip r:embed="rId2" cstate="print"/>
          <a:srcRect l="21650" t="81500" r="60500" b="4851"/>
          <a:stretch>
            <a:fillRect/>
          </a:stretch>
        </p:blipFill>
        <p:spPr>
          <a:xfrm>
            <a:off x="467544" y="972000"/>
            <a:ext cx="122413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160000" y="288000"/>
            <a:ext cx="69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 AFILIACIÓN SINDICAL EN EUROPA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dirty="0" smtClean="0"/>
              <a:t>SINDICALISMO Y REACIONES LABORALES EN EUROPA</a:t>
            </a:r>
            <a:endParaRPr lang="es-ES" sz="1400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flags_european_union_countries.jpg"/>
          <p:cNvPicPr>
            <a:picLocks noChangeAspect="1"/>
          </p:cNvPicPr>
          <p:nvPr/>
        </p:nvPicPr>
        <p:blipFill>
          <a:blip r:embed="rId2" cstate="print"/>
          <a:srcRect l="21650" t="23750" r="60500" b="63650"/>
          <a:stretch>
            <a:fillRect/>
          </a:stretch>
        </p:blipFill>
        <p:spPr>
          <a:xfrm>
            <a:off x="432000" y="1008000"/>
            <a:ext cx="1224136" cy="864096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160000" y="1008000"/>
          <a:ext cx="6480001" cy="5116427"/>
        </p:xfrm>
        <a:graphic>
          <a:graphicData uri="http://schemas.openxmlformats.org/drawingml/2006/table">
            <a:tbl>
              <a:tblPr/>
              <a:tblGrid>
                <a:gridCol w="2412918"/>
                <a:gridCol w="818762"/>
                <a:gridCol w="2148969"/>
                <a:gridCol w="122819"/>
                <a:gridCol w="976533"/>
              </a:tblGrid>
              <a:tr h="2706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Verdana"/>
                          <a:ea typeface="Calibri"/>
                          <a:cs typeface="Times New Roman"/>
                        </a:rPr>
                        <a:t>(UK) - REINO UNIDO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INDICADORES ECONÓMICOS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SINDICALISMO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PIB per </a:t>
                      </a:r>
                      <a:r>
                        <a:rPr lang="es-ES" sz="1000" dirty="0" err="1">
                          <a:latin typeface="Verdana"/>
                          <a:ea typeface="Calibri"/>
                          <a:cs typeface="Times New Roman"/>
                        </a:rPr>
                        <a:t>capita</a:t>
                      </a: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 2011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(UE-27=100)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112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Densidad sindical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31,9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Crecimiento interanual PIB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0,7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Afiliación 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7.751.000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inflación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(variación anual 2010-2011)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Distribución organizativa: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-TUC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 7.751.000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Costes laborales medios en €/mes (2008)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3.737,9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Salario mínimo 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€/mes)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Brecha salarial de género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(2010)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Canal de representación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06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MERCADO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Verdana"/>
                          <a:ea typeface="Calibri"/>
                          <a:cs typeface="Times New Roman"/>
                        </a:rPr>
                        <a:t>RELACIONES LABORALES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ocupada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Modelo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69,5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Cobertura 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Colectiva 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37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femenino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64,5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Nivel mayoritario de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negociación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empleo temporal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Aumento salarial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1,1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Población asalariada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(en miles)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Jornada laboral 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horas/semana)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40,5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Tasa de paro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(15-64 años)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Conflictividad laboral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Verdana"/>
                          <a:ea typeface="Calibri"/>
                          <a:cs typeface="Times New Roman"/>
                        </a:rPr>
                        <a:t>(en  horas no trab/1000)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Verdana"/>
                          <a:ea typeface="Calibri"/>
                          <a:cs typeface="Times New Roman"/>
                        </a:rPr>
                        <a:t>47,6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00" marR="51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4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08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620000" y="360000"/>
            <a:ext cx="540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2160000" y="6372000"/>
            <a:ext cx="6984000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400" dirty="0"/>
          </a:p>
        </p:txBody>
      </p:sp>
      <p:sp>
        <p:nvSpPr>
          <p:cNvPr id="9" name="Rectangle 8"/>
          <p:cNvSpPr/>
          <p:nvPr/>
        </p:nvSpPr>
        <p:spPr>
          <a:xfrm>
            <a:off x="2069976" y="4826476"/>
            <a:ext cx="6534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REPRESENTACIÓN DE LOS TRABAJADORES EN LA UNIÓN EUROPA</a:t>
            </a:r>
          </a:p>
          <a:p>
            <a:pPr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Pere J.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Beneyto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100" dirty="0" smtClean="0">
                <a:latin typeface="Arial" pitchFamily="34" charset="0"/>
                <a:cs typeface="Arial" pitchFamily="34" charset="0"/>
              </a:rPr>
              <a:t>(Universidad de Valencia)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9912</Words>
  <Application>Microsoft Office PowerPoint</Application>
  <PresentationFormat>Presentación en pantalla (4:3)</PresentationFormat>
  <Paragraphs>4490</Paragraphs>
  <Slides>96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Títulos de diapositiva</vt:lpstr>
      </vt:variant>
      <vt:variant>
        <vt:i4>96</vt:i4>
      </vt:variant>
    </vt:vector>
  </HeadingPairs>
  <TitlesOfParts>
    <vt:vector size="114" baseType="lpstr">
      <vt:lpstr>Office Theme</vt:lpstr>
      <vt:lpstr>Diseño predeterminado</vt:lpstr>
      <vt:lpstr>2_Diseño predeterminado</vt:lpstr>
      <vt:lpstr>1_Diseño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10_Diseño predeterminado</vt:lpstr>
      <vt:lpstr>11_Diseño predeterminado</vt:lpstr>
      <vt:lpstr>12_Diseño predeterminado</vt:lpstr>
      <vt:lpstr>13_Diseño predeterminado</vt:lpstr>
      <vt:lpstr>1_Office Theme</vt:lpstr>
      <vt:lpstr>14_Diseño predeterminado</vt:lpstr>
      <vt:lpstr>15_Diseño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neus</dc:creator>
  <cp:lastModifiedBy>Pere Beneyto</cp:lastModifiedBy>
  <cp:revision>44</cp:revision>
  <dcterms:created xsi:type="dcterms:W3CDTF">2013-09-01T16:13:07Z</dcterms:created>
  <dcterms:modified xsi:type="dcterms:W3CDTF">2014-11-28T17:33:12Z</dcterms:modified>
</cp:coreProperties>
</file>